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88.xml" ContentType="application/vnd.openxmlformats-officedocument.presentationml.slide+xml"/>
  <Override PartName="/ppt/slides/slide499.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477.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44.xml" ContentType="application/vnd.openxmlformats-officedocument.presentationml.slide+xml"/>
  <Override PartName="/ppt/slides/slide455.xml" ContentType="application/vnd.openxmlformats-officedocument.presentationml.slide+xml"/>
  <Override PartName="/ppt/slides/slide491.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slides/slide463.xml" ContentType="application/vnd.openxmlformats-officedocument.presentationml.slide+xml"/>
  <Override PartName="/ppt/slides/slide474.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Default Extension="wmf" ContentType="image/x-wmf"/>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1"/>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31" r:id="rId165"/>
    <p:sldId id="432" r:id="rId166"/>
    <p:sldId id="433" r:id="rId167"/>
    <p:sldId id="434" r:id="rId168"/>
    <p:sldId id="435" r:id="rId169"/>
    <p:sldId id="436" r:id="rId170"/>
    <p:sldId id="437" r:id="rId171"/>
    <p:sldId id="438" r:id="rId172"/>
    <p:sldId id="439" r:id="rId173"/>
    <p:sldId id="440" r:id="rId174"/>
    <p:sldId id="441" r:id="rId175"/>
    <p:sldId id="442" r:id="rId176"/>
    <p:sldId id="443" r:id="rId177"/>
    <p:sldId id="444" r:id="rId178"/>
    <p:sldId id="445" r:id="rId179"/>
    <p:sldId id="446" r:id="rId180"/>
    <p:sldId id="447" r:id="rId181"/>
    <p:sldId id="448" r:id="rId182"/>
    <p:sldId id="449" r:id="rId183"/>
    <p:sldId id="450" r:id="rId184"/>
    <p:sldId id="451" r:id="rId185"/>
    <p:sldId id="452" r:id="rId186"/>
    <p:sldId id="453" r:id="rId187"/>
    <p:sldId id="454" r:id="rId188"/>
    <p:sldId id="455" r:id="rId189"/>
    <p:sldId id="456" r:id="rId190"/>
    <p:sldId id="457" r:id="rId191"/>
    <p:sldId id="458" r:id="rId192"/>
    <p:sldId id="459" r:id="rId193"/>
    <p:sldId id="460" r:id="rId194"/>
    <p:sldId id="461" r:id="rId195"/>
    <p:sldId id="462" r:id="rId196"/>
    <p:sldId id="463" r:id="rId197"/>
    <p:sldId id="464" r:id="rId198"/>
    <p:sldId id="465" r:id="rId199"/>
    <p:sldId id="466" r:id="rId200"/>
    <p:sldId id="467" r:id="rId201"/>
    <p:sldId id="468" r:id="rId202"/>
    <p:sldId id="469" r:id="rId203"/>
    <p:sldId id="470" r:id="rId204"/>
    <p:sldId id="471" r:id="rId205"/>
    <p:sldId id="472" r:id="rId206"/>
    <p:sldId id="473" r:id="rId207"/>
    <p:sldId id="474" r:id="rId208"/>
    <p:sldId id="475" r:id="rId209"/>
    <p:sldId id="476" r:id="rId210"/>
    <p:sldId id="477" r:id="rId211"/>
    <p:sldId id="478" r:id="rId212"/>
    <p:sldId id="479" r:id="rId213"/>
    <p:sldId id="480" r:id="rId214"/>
    <p:sldId id="481" r:id="rId215"/>
    <p:sldId id="482" r:id="rId216"/>
    <p:sldId id="483" r:id="rId217"/>
    <p:sldId id="484" r:id="rId218"/>
    <p:sldId id="485" r:id="rId219"/>
    <p:sldId id="486" r:id="rId220"/>
    <p:sldId id="487" r:id="rId221"/>
    <p:sldId id="488" r:id="rId222"/>
    <p:sldId id="489" r:id="rId223"/>
    <p:sldId id="493" r:id="rId224"/>
    <p:sldId id="494" r:id="rId225"/>
    <p:sldId id="495" r:id="rId226"/>
    <p:sldId id="496" r:id="rId227"/>
    <p:sldId id="497" r:id="rId228"/>
    <p:sldId id="498" r:id="rId229"/>
    <p:sldId id="499" r:id="rId230"/>
    <p:sldId id="500" r:id="rId231"/>
    <p:sldId id="501" r:id="rId232"/>
    <p:sldId id="502" r:id="rId233"/>
    <p:sldId id="503" r:id="rId234"/>
    <p:sldId id="504" r:id="rId235"/>
    <p:sldId id="505" r:id="rId236"/>
    <p:sldId id="506" r:id="rId237"/>
    <p:sldId id="507" r:id="rId238"/>
    <p:sldId id="508" r:id="rId239"/>
    <p:sldId id="509" r:id="rId240"/>
    <p:sldId id="510" r:id="rId241"/>
    <p:sldId id="511" r:id="rId242"/>
    <p:sldId id="512" r:id="rId243"/>
    <p:sldId id="513" r:id="rId244"/>
    <p:sldId id="514" r:id="rId245"/>
    <p:sldId id="515" r:id="rId246"/>
    <p:sldId id="516" r:id="rId247"/>
    <p:sldId id="517" r:id="rId248"/>
    <p:sldId id="518" r:id="rId249"/>
    <p:sldId id="519" r:id="rId250"/>
    <p:sldId id="520" r:id="rId251"/>
    <p:sldId id="521" r:id="rId252"/>
    <p:sldId id="522" r:id="rId253"/>
    <p:sldId id="526" r:id="rId254"/>
    <p:sldId id="527" r:id="rId255"/>
    <p:sldId id="528" r:id="rId256"/>
    <p:sldId id="529" r:id="rId257"/>
    <p:sldId id="530" r:id="rId258"/>
    <p:sldId id="531" r:id="rId259"/>
    <p:sldId id="532" r:id="rId260"/>
    <p:sldId id="533" r:id="rId261"/>
    <p:sldId id="534" r:id="rId262"/>
    <p:sldId id="535" r:id="rId263"/>
    <p:sldId id="536" r:id="rId264"/>
    <p:sldId id="537" r:id="rId265"/>
    <p:sldId id="538" r:id="rId266"/>
    <p:sldId id="539" r:id="rId267"/>
    <p:sldId id="540" r:id="rId268"/>
    <p:sldId id="541" r:id="rId269"/>
    <p:sldId id="542" r:id="rId270"/>
    <p:sldId id="546" r:id="rId271"/>
    <p:sldId id="547" r:id="rId272"/>
    <p:sldId id="548" r:id="rId273"/>
    <p:sldId id="549" r:id="rId274"/>
    <p:sldId id="550" r:id="rId275"/>
    <p:sldId id="551" r:id="rId276"/>
    <p:sldId id="552" r:id="rId277"/>
    <p:sldId id="553" r:id="rId278"/>
    <p:sldId id="554" r:id="rId279"/>
    <p:sldId id="555" r:id="rId280"/>
    <p:sldId id="556" r:id="rId281"/>
    <p:sldId id="557" r:id="rId282"/>
    <p:sldId id="558" r:id="rId283"/>
    <p:sldId id="559" r:id="rId284"/>
    <p:sldId id="560" r:id="rId285"/>
    <p:sldId id="561" r:id="rId286"/>
    <p:sldId id="562" r:id="rId287"/>
    <p:sldId id="563" r:id="rId288"/>
    <p:sldId id="564" r:id="rId289"/>
    <p:sldId id="565" r:id="rId290"/>
    <p:sldId id="566" r:id="rId291"/>
    <p:sldId id="567" r:id="rId292"/>
    <p:sldId id="568" r:id="rId293"/>
    <p:sldId id="569" r:id="rId294"/>
    <p:sldId id="570" r:id="rId295"/>
    <p:sldId id="571" r:id="rId296"/>
    <p:sldId id="572" r:id="rId297"/>
    <p:sldId id="573" r:id="rId298"/>
    <p:sldId id="574" r:id="rId299"/>
    <p:sldId id="575" r:id="rId300"/>
    <p:sldId id="576" r:id="rId301"/>
    <p:sldId id="577" r:id="rId302"/>
    <p:sldId id="578" r:id="rId303"/>
    <p:sldId id="579" r:id="rId304"/>
    <p:sldId id="580" r:id="rId305"/>
    <p:sldId id="581" r:id="rId306"/>
    <p:sldId id="582" r:id="rId307"/>
    <p:sldId id="583" r:id="rId308"/>
    <p:sldId id="584" r:id="rId309"/>
    <p:sldId id="585" r:id="rId310"/>
    <p:sldId id="586" r:id="rId311"/>
    <p:sldId id="587" r:id="rId312"/>
    <p:sldId id="588" r:id="rId313"/>
    <p:sldId id="589" r:id="rId314"/>
    <p:sldId id="590" r:id="rId315"/>
    <p:sldId id="591" r:id="rId316"/>
    <p:sldId id="592" r:id="rId317"/>
    <p:sldId id="593" r:id="rId318"/>
    <p:sldId id="594" r:id="rId319"/>
    <p:sldId id="595" r:id="rId320"/>
    <p:sldId id="596" r:id="rId321"/>
    <p:sldId id="597" r:id="rId322"/>
    <p:sldId id="598" r:id="rId323"/>
    <p:sldId id="599" r:id="rId324"/>
    <p:sldId id="600" r:id="rId325"/>
    <p:sldId id="601" r:id="rId326"/>
    <p:sldId id="602" r:id="rId327"/>
    <p:sldId id="603" r:id="rId328"/>
    <p:sldId id="604" r:id="rId329"/>
    <p:sldId id="605" r:id="rId330"/>
    <p:sldId id="606" r:id="rId331"/>
    <p:sldId id="607" r:id="rId332"/>
    <p:sldId id="608" r:id="rId333"/>
    <p:sldId id="609" r:id="rId334"/>
    <p:sldId id="610" r:id="rId335"/>
    <p:sldId id="611" r:id="rId336"/>
    <p:sldId id="612" r:id="rId337"/>
    <p:sldId id="613" r:id="rId338"/>
    <p:sldId id="614" r:id="rId339"/>
    <p:sldId id="615" r:id="rId340"/>
    <p:sldId id="616" r:id="rId341"/>
    <p:sldId id="617" r:id="rId342"/>
    <p:sldId id="618" r:id="rId343"/>
    <p:sldId id="619" r:id="rId344"/>
    <p:sldId id="620" r:id="rId345"/>
    <p:sldId id="621" r:id="rId346"/>
    <p:sldId id="622" r:id="rId347"/>
    <p:sldId id="623" r:id="rId348"/>
    <p:sldId id="624" r:id="rId349"/>
    <p:sldId id="625" r:id="rId350"/>
    <p:sldId id="626" r:id="rId351"/>
    <p:sldId id="627" r:id="rId352"/>
    <p:sldId id="628" r:id="rId353"/>
    <p:sldId id="629" r:id="rId354"/>
    <p:sldId id="630" r:id="rId355"/>
    <p:sldId id="631" r:id="rId356"/>
    <p:sldId id="632" r:id="rId357"/>
    <p:sldId id="633" r:id="rId358"/>
    <p:sldId id="634" r:id="rId359"/>
    <p:sldId id="635" r:id="rId360"/>
    <p:sldId id="636" r:id="rId361"/>
    <p:sldId id="637" r:id="rId362"/>
    <p:sldId id="638" r:id="rId363"/>
    <p:sldId id="639" r:id="rId364"/>
    <p:sldId id="640" r:id="rId365"/>
    <p:sldId id="641" r:id="rId366"/>
    <p:sldId id="642" r:id="rId367"/>
    <p:sldId id="643" r:id="rId368"/>
    <p:sldId id="644" r:id="rId369"/>
    <p:sldId id="645" r:id="rId370"/>
    <p:sldId id="646" r:id="rId371"/>
    <p:sldId id="647" r:id="rId372"/>
    <p:sldId id="648" r:id="rId373"/>
    <p:sldId id="649" r:id="rId374"/>
    <p:sldId id="650" r:id="rId375"/>
    <p:sldId id="651" r:id="rId376"/>
    <p:sldId id="652" r:id="rId377"/>
    <p:sldId id="653" r:id="rId378"/>
    <p:sldId id="654" r:id="rId379"/>
    <p:sldId id="655" r:id="rId380"/>
    <p:sldId id="656" r:id="rId381"/>
    <p:sldId id="657" r:id="rId382"/>
    <p:sldId id="658" r:id="rId383"/>
    <p:sldId id="659" r:id="rId384"/>
    <p:sldId id="660" r:id="rId385"/>
    <p:sldId id="661" r:id="rId386"/>
    <p:sldId id="662" r:id="rId387"/>
    <p:sldId id="663" r:id="rId388"/>
    <p:sldId id="664" r:id="rId389"/>
    <p:sldId id="665" r:id="rId390"/>
    <p:sldId id="666" r:id="rId391"/>
    <p:sldId id="667" r:id="rId392"/>
    <p:sldId id="668" r:id="rId393"/>
    <p:sldId id="669" r:id="rId394"/>
    <p:sldId id="670" r:id="rId395"/>
    <p:sldId id="671" r:id="rId396"/>
    <p:sldId id="672" r:id="rId397"/>
    <p:sldId id="673" r:id="rId398"/>
    <p:sldId id="674" r:id="rId399"/>
    <p:sldId id="675" r:id="rId400"/>
    <p:sldId id="676" r:id="rId401"/>
    <p:sldId id="677" r:id="rId402"/>
    <p:sldId id="678" r:id="rId403"/>
    <p:sldId id="679" r:id="rId404"/>
    <p:sldId id="680" r:id="rId405"/>
    <p:sldId id="681" r:id="rId406"/>
    <p:sldId id="682" r:id="rId407"/>
    <p:sldId id="683" r:id="rId408"/>
    <p:sldId id="684" r:id="rId409"/>
    <p:sldId id="685" r:id="rId410"/>
    <p:sldId id="686" r:id="rId411"/>
    <p:sldId id="687" r:id="rId412"/>
    <p:sldId id="688" r:id="rId413"/>
    <p:sldId id="689" r:id="rId414"/>
    <p:sldId id="690" r:id="rId415"/>
    <p:sldId id="691" r:id="rId416"/>
    <p:sldId id="692" r:id="rId417"/>
    <p:sldId id="693" r:id="rId418"/>
    <p:sldId id="694" r:id="rId419"/>
    <p:sldId id="695" r:id="rId420"/>
    <p:sldId id="696" r:id="rId421"/>
    <p:sldId id="697" r:id="rId422"/>
    <p:sldId id="698" r:id="rId423"/>
    <p:sldId id="699" r:id="rId424"/>
    <p:sldId id="700" r:id="rId425"/>
    <p:sldId id="701" r:id="rId426"/>
    <p:sldId id="702" r:id="rId427"/>
    <p:sldId id="703" r:id="rId428"/>
    <p:sldId id="704" r:id="rId429"/>
    <p:sldId id="705" r:id="rId430"/>
    <p:sldId id="706" r:id="rId431"/>
    <p:sldId id="707" r:id="rId432"/>
    <p:sldId id="708" r:id="rId433"/>
    <p:sldId id="709" r:id="rId434"/>
    <p:sldId id="710" r:id="rId435"/>
    <p:sldId id="711" r:id="rId436"/>
    <p:sldId id="712" r:id="rId437"/>
    <p:sldId id="713" r:id="rId438"/>
    <p:sldId id="714" r:id="rId439"/>
    <p:sldId id="715" r:id="rId440"/>
    <p:sldId id="716" r:id="rId441"/>
    <p:sldId id="717" r:id="rId442"/>
    <p:sldId id="718" r:id="rId443"/>
    <p:sldId id="719" r:id="rId444"/>
    <p:sldId id="720" r:id="rId445"/>
    <p:sldId id="721" r:id="rId446"/>
    <p:sldId id="722" r:id="rId447"/>
    <p:sldId id="723" r:id="rId448"/>
    <p:sldId id="724" r:id="rId449"/>
    <p:sldId id="725" r:id="rId450"/>
    <p:sldId id="726" r:id="rId451"/>
    <p:sldId id="727" r:id="rId452"/>
    <p:sldId id="728" r:id="rId453"/>
    <p:sldId id="729" r:id="rId454"/>
    <p:sldId id="730" r:id="rId455"/>
    <p:sldId id="731" r:id="rId456"/>
    <p:sldId id="732" r:id="rId457"/>
    <p:sldId id="733" r:id="rId458"/>
    <p:sldId id="734" r:id="rId459"/>
    <p:sldId id="735" r:id="rId460"/>
    <p:sldId id="736" r:id="rId461"/>
    <p:sldId id="737" r:id="rId462"/>
    <p:sldId id="738" r:id="rId463"/>
    <p:sldId id="739" r:id="rId464"/>
    <p:sldId id="740" r:id="rId465"/>
    <p:sldId id="741" r:id="rId466"/>
    <p:sldId id="742" r:id="rId467"/>
    <p:sldId id="743" r:id="rId468"/>
    <p:sldId id="744" r:id="rId469"/>
    <p:sldId id="745" r:id="rId470"/>
    <p:sldId id="746" r:id="rId471"/>
    <p:sldId id="747" r:id="rId472"/>
    <p:sldId id="748" r:id="rId473"/>
    <p:sldId id="749" r:id="rId474"/>
    <p:sldId id="750" r:id="rId475"/>
    <p:sldId id="751" r:id="rId476"/>
    <p:sldId id="752" r:id="rId477"/>
    <p:sldId id="753" r:id="rId478"/>
    <p:sldId id="754" r:id="rId479"/>
    <p:sldId id="755" r:id="rId480"/>
    <p:sldId id="756" r:id="rId481"/>
    <p:sldId id="757" r:id="rId482"/>
    <p:sldId id="758" r:id="rId483"/>
    <p:sldId id="759" r:id="rId484"/>
    <p:sldId id="760" r:id="rId485"/>
    <p:sldId id="761" r:id="rId486"/>
    <p:sldId id="762" r:id="rId487"/>
    <p:sldId id="763" r:id="rId488"/>
    <p:sldId id="764" r:id="rId489"/>
    <p:sldId id="765" r:id="rId490"/>
    <p:sldId id="766" r:id="rId491"/>
    <p:sldId id="767" r:id="rId492"/>
    <p:sldId id="768" r:id="rId493"/>
    <p:sldId id="769" r:id="rId494"/>
    <p:sldId id="770" r:id="rId495"/>
    <p:sldId id="771" r:id="rId496"/>
    <p:sldId id="772" r:id="rId497"/>
    <p:sldId id="773" r:id="rId498"/>
    <p:sldId id="774" r:id="rId499"/>
    <p:sldId id="775" r:id="rId50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presProps" Target="presProp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notesMaster" Target="notesMasters/notesMaster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D9F92-474C-4670-8F63-F087CF577B3E}" type="datetimeFigureOut">
              <a:rPr lang="zh-CN" altLang="en-US" smtClean="0"/>
              <a:pPr/>
              <a:t>2012-07-13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F6C67-0DCB-4BF3-9AC2-8BDCBD4499F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39750" y="115888"/>
            <a:ext cx="8135938" cy="7207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9750" y="1052513"/>
            <a:ext cx="8135938" cy="5400675"/>
          </a:xfrm>
        </p:spPr>
        <p:txBody>
          <a:bodyPr/>
          <a:lstStyle/>
          <a:p>
            <a:endParaRPr lang="zh-CN" altLang="en-US"/>
          </a:p>
        </p:txBody>
      </p:sp>
      <p:sp>
        <p:nvSpPr>
          <p:cNvPr id="4" name="日期占位符 3"/>
          <p:cNvSpPr>
            <a:spLocks noGrp="1"/>
          </p:cNvSpPr>
          <p:nvPr>
            <p:ph type="dt" sz="half" idx="10"/>
          </p:nvPr>
        </p:nvSpPr>
        <p:spPr>
          <a:xfrm>
            <a:off x="685800" y="6626225"/>
            <a:ext cx="1905000" cy="195263"/>
          </a:xfrm>
        </p:spPr>
        <p:txBody>
          <a:bodyPr/>
          <a:lstStyle>
            <a:lvl1pPr>
              <a:defRPr/>
            </a:lvl1pPr>
          </a:lstStyle>
          <a:p>
            <a:fld id="{43527424-C410-4EA1-B468-8334E6687BB6}" type="datetime1">
              <a:rPr lang="zh-CN" altLang="en-US"/>
              <a:pPr/>
              <a:t>2012-07-13</a:t>
            </a:fld>
            <a:endParaRPr lang="en-US" altLang="ko-KR"/>
          </a:p>
        </p:txBody>
      </p:sp>
      <p:sp>
        <p:nvSpPr>
          <p:cNvPr id="5" name="页脚占位符 4"/>
          <p:cNvSpPr>
            <a:spLocks noGrp="1"/>
          </p:cNvSpPr>
          <p:nvPr>
            <p:ph type="ftr" sz="quarter" idx="11"/>
          </p:nvPr>
        </p:nvSpPr>
        <p:spPr>
          <a:xfrm>
            <a:off x="3124200" y="6626225"/>
            <a:ext cx="2895600" cy="195263"/>
          </a:xfrm>
        </p:spPr>
        <p:txBody>
          <a:bodyPr/>
          <a:lstStyle>
            <a:lvl1pPr>
              <a:defRPr/>
            </a:lvl1pPr>
          </a:lstStyle>
          <a:p>
            <a:r>
              <a:rPr lang="en-US" altLang="ko-KR"/>
              <a:t>会计学</a:t>
            </a:r>
          </a:p>
        </p:txBody>
      </p:sp>
      <p:sp>
        <p:nvSpPr>
          <p:cNvPr id="6" name="灯片编号占位符 5"/>
          <p:cNvSpPr>
            <a:spLocks noGrp="1"/>
          </p:cNvSpPr>
          <p:nvPr>
            <p:ph type="sldNum" sz="quarter" idx="12"/>
          </p:nvPr>
        </p:nvSpPr>
        <p:spPr>
          <a:xfrm>
            <a:off x="6553200" y="6626225"/>
            <a:ext cx="1905000" cy="195263"/>
          </a:xfrm>
        </p:spPr>
        <p:txBody>
          <a:bodyPr/>
          <a:lstStyle>
            <a:lvl1pPr>
              <a:defRPr/>
            </a:lvl1pPr>
          </a:lstStyle>
          <a:p>
            <a:fld id="{047867D4-9DBA-4526-B7CC-8D0066D23F53}" type="slidenum">
              <a:rPr lang="en-US" altLang="ko-KR"/>
              <a:pPr/>
              <a:t>‹#›</a:t>
            </a:fld>
            <a:endParaRPr lang="en-US" altLang="ko-K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39750" y="115888"/>
            <a:ext cx="8135938" cy="6337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85800" y="6626225"/>
            <a:ext cx="1905000" cy="195263"/>
          </a:xfrm>
        </p:spPr>
        <p:txBody>
          <a:bodyPr/>
          <a:lstStyle>
            <a:lvl1pPr>
              <a:defRPr/>
            </a:lvl1pPr>
          </a:lstStyle>
          <a:p>
            <a:fld id="{F227483C-0091-4E93-B07C-3B04AF04387A}" type="datetime1">
              <a:rPr lang="zh-CN" altLang="en-US"/>
              <a:pPr/>
              <a:t>2012-07-13</a:t>
            </a:fld>
            <a:endParaRPr lang="en-US" altLang="ko-KR"/>
          </a:p>
        </p:txBody>
      </p:sp>
      <p:sp>
        <p:nvSpPr>
          <p:cNvPr id="4" name="页脚占位符 3"/>
          <p:cNvSpPr>
            <a:spLocks noGrp="1"/>
          </p:cNvSpPr>
          <p:nvPr>
            <p:ph type="ftr" sz="quarter" idx="11"/>
          </p:nvPr>
        </p:nvSpPr>
        <p:spPr>
          <a:xfrm>
            <a:off x="3124200" y="6626225"/>
            <a:ext cx="2895600" cy="195263"/>
          </a:xfrm>
        </p:spPr>
        <p:txBody>
          <a:bodyPr/>
          <a:lstStyle>
            <a:lvl1pPr>
              <a:defRPr/>
            </a:lvl1pPr>
          </a:lstStyle>
          <a:p>
            <a:r>
              <a:rPr lang="en-US" altLang="ko-KR"/>
              <a:t>会计学</a:t>
            </a:r>
          </a:p>
        </p:txBody>
      </p:sp>
      <p:sp>
        <p:nvSpPr>
          <p:cNvPr id="5" name="灯片编号占位符 4"/>
          <p:cNvSpPr>
            <a:spLocks noGrp="1"/>
          </p:cNvSpPr>
          <p:nvPr>
            <p:ph type="sldNum" sz="quarter" idx="12"/>
          </p:nvPr>
        </p:nvSpPr>
        <p:spPr>
          <a:xfrm>
            <a:off x="6553200" y="6626225"/>
            <a:ext cx="1905000" cy="195263"/>
          </a:xfrm>
        </p:spPr>
        <p:txBody>
          <a:bodyPr/>
          <a:lstStyle>
            <a:lvl1pPr>
              <a:defRPr/>
            </a:lvl1pPr>
          </a:lstStyle>
          <a:p>
            <a:fld id="{6EC96AEF-65E4-4470-8F40-710F80FD8047}" type="slidenum">
              <a:rPr lang="en-US" altLang="ko-KR"/>
              <a:pPr/>
              <a:t>‹#›</a:t>
            </a:fld>
            <a:endParaRPr lang="en-US" altLang="ko-K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539750" y="115888"/>
            <a:ext cx="8135938" cy="720725"/>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539750" y="1052513"/>
            <a:ext cx="8135938" cy="5400675"/>
          </a:xfrm>
        </p:spPr>
        <p:txBody>
          <a:bodyPr/>
          <a:lstStyle/>
          <a:p>
            <a:pPr lvl="0"/>
            <a:endParaRPr lang="zh-CN" alt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115888"/>
            <a:ext cx="8135938" cy="7207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052513"/>
            <a:ext cx="3990975" cy="54006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83125" y="1052513"/>
            <a:ext cx="3992563" cy="26241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83125" y="3829050"/>
            <a:ext cx="3992563" cy="26241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115888"/>
            <a:ext cx="8135938" cy="7207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052513"/>
            <a:ext cx="3990975" cy="54006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25" y="1052513"/>
            <a:ext cx="3992563" cy="54006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2012-07-13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2012-07-13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16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http://hiphotos.baidu.com/acco125125/pic/item/ad44d7167633c818972b435e.jp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560" y="476672"/>
            <a:ext cx="7772400" cy="1470025"/>
          </a:xfrm>
        </p:spPr>
        <p:txBody>
          <a:bodyPr>
            <a:normAutofit fontScale="90000"/>
          </a:bodyPr>
          <a:lstStyle/>
          <a:p>
            <a:r>
              <a:rPr lang="zh-CN" altLang="en-US" sz="10600" b="0" dirty="0">
                <a:solidFill>
                  <a:srgbClr val="003366"/>
                </a:solidFill>
                <a:ea typeface="华文新魏" pitchFamily="2" charset="-122"/>
              </a:rPr>
              <a:t>会计学</a:t>
            </a:r>
          </a:p>
        </p:txBody>
      </p:sp>
      <p:sp>
        <p:nvSpPr>
          <p:cNvPr id="5123" name="Rectangle 3"/>
          <p:cNvSpPr>
            <a:spLocks noGrp="1" noChangeArrowheads="1"/>
          </p:cNvSpPr>
          <p:nvPr>
            <p:ph type="subTitle" idx="1"/>
          </p:nvPr>
        </p:nvSpPr>
        <p:spPr>
          <a:xfrm>
            <a:off x="899592" y="2852936"/>
            <a:ext cx="7488237" cy="1152128"/>
          </a:xfrm>
        </p:spPr>
        <p:txBody>
          <a:bodyPr>
            <a:normAutofit lnSpcReduction="10000"/>
          </a:bodyPr>
          <a:lstStyle/>
          <a:p>
            <a:r>
              <a:rPr lang="zh-CN" altLang="en-US" dirty="0" smtClean="0">
                <a:solidFill>
                  <a:srgbClr val="000066"/>
                </a:solidFill>
              </a:rPr>
              <a:t>西南财经大学</a:t>
            </a:r>
            <a:endParaRPr lang="en-US" altLang="zh-CN" dirty="0" smtClean="0">
              <a:solidFill>
                <a:srgbClr val="000066"/>
              </a:solidFill>
            </a:endParaRPr>
          </a:p>
          <a:p>
            <a:r>
              <a:rPr lang="zh-CN" altLang="en-US" b="0" dirty="0" smtClean="0">
                <a:solidFill>
                  <a:srgbClr val="000066"/>
                </a:solidFill>
              </a:rPr>
              <a:t>会计学院</a:t>
            </a:r>
            <a:endParaRPr lang="zh-CN" altLang="en-US" b="0" dirty="0">
              <a:solidFill>
                <a:srgbClr val="000066"/>
              </a:solidFill>
            </a:endParaRPr>
          </a:p>
        </p:txBody>
      </p:sp>
      <p:sp>
        <p:nvSpPr>
          <p:cNvPr id="4" name="Rectangle 11"/>
          <p:cNvSpPr>
            <a:spLocks noGrp="1" noChangeArrowheads="1"/>
          </p:cNvSpPr>
          <p:nvPr>
            <p:ph type="dt" sz="half" idx="10"/>
          </p:nvPr>
        </p:nvSpPr>
        <p:spPr>
          <a:xfrm>
            <a:off x="685800" y="6296025"/>
            <a:ext cx="1905000" cy="457200"/>
          </a:xfrm>
          <a:prstGeom prst="rect">
            <a:avLst/>
          </a:prstGeom>
        </p:spPr>
        <p:txBody>
          <a:bodyPr/>
          <a:lstStyle/>
          <a:p>
            <a:fld id="{3D52D68D-6CB9-4431-B467-56720766AF43}" type="datetime1">
              <a:rPr lang="zh-CN" altLang="en-US"/>
              <a:pPr/>
              <a:t>2012-07-13</a:t>
            </a:fld>
            <a:endParaRPr lang="en-US" altLang="ko-KR"/>
          </a:p>
        </p:txBody>
      </p:sp>
      <p:sp>
        <p:nvSpPr>
          <p:cNvPr id="5" name="Rectangle 12"/>
          <p:cNvSpPr>
            <a:spLocks noGrp="1" noChangeArrowheads="1"/>
          </p:cNvSpPr>
          <p:nvPr>
            <p:ph type="ftr" sz="quarter" idx="11"/>
          </p:nvPr>
        </p:nvSpPr>
        <p:spPr>
          <a:xfrm>
            <a:off x="3124200" y="6296025"/>
            <a:ext cx="2895600" cy="457200"/>
          </a:xfrm>
          <a:prstGeom prst="rect">
            <a:avLst/>
          </a:prstGeom>
        </p:spPr>
        <p:txBody>
          <a:bodyPr/>
          <a:lstStyle/>
          <a:p>
            <a:r>
              <a:rPr lang="en-US" altLang="zh-CN"/>
              <a:t>会计学</a:t>
            </a:r>
          </a:p>
        </p:txBody>
      </p:sp>
      <p:sp>
        <p:nvSpPr>
          <p:cNvPr id="6" name="Rectangle 13"/>
          <p:cNvSpPr>
            <a:spLocks noGrp="1" noChangeArrowheads="1"/>
          </p:cNvSpPr>
          <p:nvPr>
            <p:ph type="sldNum" sz="quarter" idx="12"/>
          </p:nvPr>
        </p:nvSpPr>
        <p:spPr>
          <a:xfrm>
            <a:off x="6553200" y="6296025"/>
            <a:ext cx="1905000" cy="457200"/>
          </a:xfrm>
          <a:prstGeom prst="rect">
            <a:avLst/>
          </a:prstGeom>
        </p:spPr>
        <p:txBody>
          <a:bodyPr/>
          <a:lstStyle/>
          <a:p>
            <a:fld id="{27163962-60C2-46B7-B880-CC541235F155}" type="slidenum">
              <a:rPr lang="en-US" altLang="ko-KR"/>
              <a:pPr/>
              <a:t>1</a:t>
            </a:fld>
            <a:endParaRPr lang="en-US" altLang="ko-K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382000" cy="762000"/>
          </a:xfrm>
        </p:spPr>
        <p:txBody>
          <a:bodyPr/>
          <a:lstStyle/>
          <a:p>
            <a:pPr algn="ctr"/>
            <a:r>
              <a:rPr lang="zh-CN" altLang="en-US" sz="3600" b="0">
                <a:latin typeface="华文新魏" pitchFamily="2" charset="-122"/>
                <a:ea typeface="华文新魏" pitchFamily="2" charset="-122"/>
              </a:rPr>
              <a:t>第二节 会计是一个信息系统</a:t>
            </a:r>
          </a:p>
        </p:txBody>
      </p:sp>
      <p:sp>
        <p:nvSpPr>
          <p:cNvPr id="63491" name="Rectangle 3"/>
          <p:cNvSpPr>
            <a:spLocks noGrp="1" noChangeArrowheads="1"/>
          </p:cNvSpPr>
          <p:nvPr>
            <p:ph idx="1"/>
          </p:nvPr>
        </p:nvSpPr>
        <p:spPr>
          <a:xfrm>
            <a:off x="533400" y="1143000"/>
            <a:ext cx="8077200" cy="5181600"/>
          </a:xfrm>
        </p:spPr>
        <p:txBody>
          <a:bodyPr>
            <a:normAutofit fontScale="92500" lnSpcReduction="20000"/>
          </a:bodyPr>
          <a:lstStyle/>
          <a:p>
            <a:pPr>
              <a:lnSpc>
                <a:spcPct val="120000"/>
              </a:lnSpc>
              <a:spcBef>
                <a:spcPct val="50000"/>
              </a:spcBef>
            </a:pPr>
            <a:r>
              <a:rPr lang="zh-CN" altLang="en-US" sz="3200">
                <a:solidFill>
                  <a:srgbClr val="003366"/>
                </a:solidFill>
                <a:latin typeface="黑体" pitchFamily="2" charset="-122"/>
                <a:ea typeface="黑体" pitchFamily="2" charset="-122"/>
              </a:rPr>
              <a:t>一、作为信息系统的会计</a:t>
            </a:r>
            <a:r>
              <a:rPr lang="zh-CN" altLang="en-US" b="0">
                <a:solidFill>
                  <a:srgbClr val="FF0000"/>
                </a:solidFill>
                <a:latin typeface="华文新魏" pitchFamily="2" charset="-122"/>
                <a:ea typeface="华文新魏" pitchFamily="2" charset="-122"/>
              </a:rPr>
              <a:t> </a:t>
            </a:r>
          </a:p>
          <a:p>
            <a:pPr>
              <a:lnSpc>
                <a:spcPct val="120000"/>
              </a:lnSpc>
              <a:spcBef>
                <a:spcPct val="50000"/>
              </a:spcBef>
            </a:pPr>
            <a:r>
              <a:rPr lang="zh-CN" altLang="en-US" sz="2800">
                <a:solidFill>
                  <a:srgbClr val="0000CC"/>
                </a:solidFill>
                <a:latin typeface="楷体_GB2312" pitchFamily="49" charset="-122"/>
              </a:rPr>
              <a:t>（一）会计系统的目标</a:t>
            </a:r>
          </a:p>
          <a:p>
            <a:pPr>
              <a:lnSpc>
                <a:spcPct val="120000"/>
              </a:lnSpc>
              <a:spcBef>
                <a:spcPct val="50000"/>
              </a:spcBef>
            </a:pPr>
            <a:r>
              <a:rPr lang="zh-CN" altLang="en-US" b="0">
                <a:latin typeface="楷体_GB2312" pitchFamily="49" charset="-122"/>
              </a:rPr>
              <a:t>《企业会计准则</a:t>
            </a:r>
            <a:r>
              <a:rPr lang="zh-CN" altLang="en-US" b="0">
                <a:latin typeface="Times New Roman"/>
              </a:rPr>
              <a:t>——</a:t>
            </a:r>
            <a:r>
              <a:rPr lang="zh-CN" altLang="en-US" b="0">
                <a:latin typeface="楷体_GB2312" pitchFamily="49" charset="-122"/>
              </a:rPr>
              <a:t>基本准则》中描述的会计目标是:</a:t>
            </a:r>
          </a:p>
          <a:p>
            <a:pPr>
              <a:lnSpc>
                <a:spcPct val="120000"/>
              </a:lnSpc>
              <a:spcBef>
                <a:spcPct val="50000"/>
              </a:spcBef>
            </a:pPr>
            <a:r>
              <a:rPr lang="zh-CN" altLang="en-US" b="0">
                <a:latin typeface="Times New Roman"/>
              </a:rPr>
              <a:t>“</a:t>
            </a:r>
            <a:r>
              <a:rPr lang="zh-CN" altLang="en-US" b="0">
                <a:latin typeface="楷体_GB2312" pitchFamily="49" charset="-122"/>
              </a:rPr>
              <a:t>企业会计应当如实提供有关企业</a:t>
            </a:r>
            <a:r>
              <a:rPr lang="zh-CN" altLang="en-US">
                <a:solidFill>
                  <a:srgbClr val="CC0000"/>
                </a:solidFill>
                <a:latin typeface="楷体_GB2312" pitchFamily="49" charset="-122"/>
              </a:rPr>
              <a:t>财务状况、经营业绩和现金流量</a:t>
            </a:r>
            <a:r>
              <a:rPr lang="zh-CN" altLang="en-US" b="0">
                <a:latin typeface="楷体_GB2312" pitchFamily="49" charset="-122"/>
              </a:rPr>
              <a:t>等方面的有用信息，以</a:t>
            </a:r>
            <a:r>
              <a:rPr lang="zh-CN" altLang="en-US">
                <a:solidFill>
                  <a:srgbClr val="CC0000"/>
                </a:solidFill>
                <a:latin typeface="楷体_GB2312" pitchFamily="49" charset="-122"/>
              </a:rPr>
              <a:t>满足有关各方</a:t>
            </a:r>
            <a:r>
              <a:rPr lang="zh-CN" altLang="en-US" b="0">
                <a:latin typeface="楷体_GB2312" pitchFamily="49" charset="-122"/>
              </a:rPr>
              <a:t>的信息需要，</a:t>
            </a:r>
            <a:r>
              <a:rPr lang="zh-CN" altLang="en-US">
                <a:solidFill>
                  <a:srgbClr val="CC0000"/>
                </a:solidFill>
                <a:latin typeface="楷体_GB2312" pitchFamily="49" charset="-122"/>
              </a:rPr>
              <a:t>有助于</a:t>
            </a:r>
            <a:r>
              <a:rPr lang="zh-CN" altLang="en-US" b="0">
                <a:latin typeface="楷体_GB2312" pitchFamily="49" charset="-122"/>
              </a:rPr>
              <a:t>使用者做出经济决策，并反映管理层受托责任的履行情况</a:t>
            </a:r>
            <a:r>
              <a:rPr lang="zh-CN" altLang="en-US" b="0">
                <a:latin typeface="Times New Roman"/>
              </a:rPr>
              <a:t>”</a:t>
            </a:r>
            <a:r>
              <a:rPr lang="zh-CN" altLang="en-US" b="0">
                <a:latin typeface="楷体_GB2312" pitchFamily="49" charset="-122"/>
              </a:rPr>
              <a:t>。</a:t>
            </a:r>
          </a:p>
        </p:txBody>
      </p:sp>
      <p:sp>
        <p:nvSpPr>
          <p:cNvPr id="4" name="日期占位符 3"/>
          <p:cNvSpPr>
            <a:spLocks noGrp="1"/>
          </p:cNvSpPr>
          <p:nvPr>
            <p:ph type="dt" sz="half" idx="10"/>
          </p:nvPr>
        </p:nvSpPr>
        <p:spPr/>
        <p:txBody>
          <a:bodyPr/>
          <a:lstStyle/>
          <a:p>
            <a:fld id="{81391C81-43C2-4F98-9859-D4635178AC5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159EABB3-9173-4375-8D40-12077B3BB192}" type="slidenum">
              <a:rPr lang="en-US" altLang="ko-KR"/>
              <a:pPr/>
              <a:t>10</a:t>
            </a:fld>
            <a:endParaRPr lang="en-US" altLang="ko-K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zh-CN" altLang="en-US" sz="2800">
                <a:solidFill>
                  <a:schemeClr val="bg1"/>
                </a:solidFill>
                <a:ea typeface="楷体_GB2312" pitchFamily="49" charset="-122"/>
              </a:rPr>
              <a:t>未达账项：</a:t>
            </a:r>
          </a:p>
        </p:txBody>
      </p:sp>
      <p:sp>
        <p:nvSpPr>
          <p:cNvPr id="164867" name="Rectangle 3"/>
          <p:cNvSpPr>
            <a:spLocks noGrp="1" noChangeArrowheads="1"/>
          </p:cNvSpPr>
          <p:nvPr>
            <p:ph idx="1"/>
          </p:nvPr>
        </p:nvSpPr>
        <p:spPr/>
        <p:txBody>
          <a:bodyPr>
            <a:normAutofit fontScale="92500" lnSpcReduction="10000"/>
          </a:bodyPr>
          <a:lstStyle/>
          <a:p>
            <a:pPr>
              <a:lnSpc>
                <a:spcPct val="120000"/>
              </a:lnSpc>
              <a:spcBef>
                <a:spcPct val="40000"/>
              </a:spcBef>
            </a:pPr>
            <a:r>
              <a:rPr lang="zh-CN" altLang="en-US" sz="2800">
                <a:solidFill>
                  <a:srgbClr val="080912"/>
                </a:solidFill>
              </a:rPr>
              <a:t>       是指由于</a:t>
            </a:r>
            <a:r>
              <a:rPr lang="zh-CN" altLang="en-US" sz="2800">
                <a:solidFill>
                  <a:srgbClr val="CC0000"/>
                </a:solidFill>
              </a:rPr>
              <a:t>结算凭证</a:t>
            </a:r>
            <a:r>
              <a:rPr lang="zh-CN" altLang="en-US" sz="2800">
                <a:solidFill>
                  <a:srgbClr val="080912"/>
                </a:solidFill>
              </a:rPr>
              <a:t>在企业与银行之间传递存在时间上的先后，形成一方已经取得凭证登记入账，而另一方没有收到凭证尚未入账的款项。</a:t>
            </a:r>
          </a:p>
          <a:p>
            <a:pPr>
              <a:lnSpc>
                <a:spcPct val="120000"/>
              </a:lnSpc>
              <a:spcBef>
                <a:spcPct val="40000"/>
              </a:spcBef>
            </a:pPr>
            <a:r>
              <a:rPr lang="zh-CN" altLang="en-US" sz="2800">
                <a:solidFill>
                  <a:srgbClr val="0707D7"/>
                </a:solidFill>
              </a:rPr>
              <a:t>       四种情况：</a:t>
            </a:r>
          </a:p>
          <a:p>
            <a:pPr>
              <a:lnSpc>
                <a:spcPct val="120000"/>
              </a:lnSpc>
              <a:spcBef>
                <a:spcPct val="40000"/>
              </a:spcBef>
            </a:pPr>
            <a:r>
              <a:rPr lang="zh-CN" altLang="en-US" sz="2800">
                <a:solidFill>
                  <a:srgbClr val="080912"/>
                </a:solidFill>
              </a:rPr>
              <a:t>       1. 企业已收，银行未收；</a:t>
            </a:r>
          </a:p>
          <a:p>
            <a:pPr>
              <a:lnSpc>
                <a:spcPct val="120000"/>
              </a:lnSpc>
              <a:spcBef>
                <a:spcPct val="40000"/>
              </a:spcBef>
            </a:pPr>
            <a:r>
              <a:rPr lang="zh-CN" altLang="en-US" sz="2800">
                <a:solidFill>
                  <a:srgbClr val="080912"/>
                </a:solidFill>
              </a:rPr>
              <a:t>       2. 企业已付，银行未付；</a:t>
            </a:r>
          </a:p>
          <a:p>
            <a:pPr>
              <a:lnSpc>
                <a:spcPct val="120000"/>
              </a:lnSpc>
              <a:spcBef>
                <a:spcPct val="40000"/>
              </a:spcBef>
            </a:pPr>
            <a:r>
              <a:rPr lang="zh-CN" altLang="en-US" sz="2800">
                <a:solidFill>
                  <a:srgbClr val="080912"/>
                </a:solidFill>
              </a:rPr>
              <a:t>       3. 银行已收，企业未收； </a:t>
            </a:r>
          </a:p>
          <a:p>
            <a:pPr>
              <a:lnSpc>
                <a:spcPct val="120000"/>
              </a:lnSpc>
              <a:spcBef>
                <a:spcPct val="40000"/>
              </a:spcBef>
            </a:pPr>
            <a:r>
              <a:rPr lang="zh-CN" altLang="en-US" sz="2800">
                <a:solidFill>
                  <a:srgbClr val="080912"/>
                </a:solidFill>
              </a:rPr>
              <a:t>       4. 银行已付，企业未付。</a:t>
            </a:r>
          </a:p>
        </p:txBody>
      </p:sp>
      <p:sp>
        <p:nvSpPr>
          <p:cNvPr id="5" name="日期占位符 3"/>
          <p:cNvSpPr>
            <a:spLocks noGrp="1"/>
          </p:cNvSpPr>
          <p:nvPr>
            <p:ph type="dt" sz="half" idx="10"/>
          </p:nvPr>
        </p:nvSpPr>
        <p:spPr/>
        <p:txBody>
          <a:bodyPr/>
          <a:lstStyle/>
          <a:p>
            <a:fld id="{4511E8DC-3D8E-4305-B6A9-491CA7EF8AFA}"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84C8ACD7-4CD9-4083-9FC9-8304F793F1B1}" type="slidenum">
              <a:rPr lang="en-US" altLang="ko-KR"/>
              <a:pPr/>
              <a:t>100</a:t>
            </a:fld>
            <a:endParaRPr lang="en-US" altLang="ko-KR"/>
          </a:p>
        </p:txBody>
      </p:sp>
      <p:sp>
        <p:nvSpPr>
          <p:cNvPr id="164868" name="AutoShape 4"/>
          <p:cNvSpPr>
            <a:spLocks noChangeArrowheads="1"/>
          </p:cNvSpPr>
          <p:nvPr/>
        </p:nvSpPr>
        <p:spPr bwMode="auto">
          <a:xfrm>
            <a:off x="6084888" y="188913"/>
            <a:ext cx="2016125" cy="863600"/>
          </a:xfrm>
          <a:prstGeom prst="wedgeRoundRectCallout">
            <a:avLst>
              <a:gd name="adj1" fmla="val -168190"/>
              <a:gd name="adj2" fmla="val 63602"/>
              <a:gd name="adj3" fmla="val 16667"/>
            </a:avLst>
          </a:prstGeom>
          <a:solidFill>
            <a:srgbClr val="F9FCC2"/>
          </a:solidFill>
          <a:ln w="9525">
            <a:solidFill>
              <a:schemeClr val="tx1"/>
            </a:solidFill>
            <a:miter lim="800000"/>
            <a:headEnd/>
            <a:tailEnd/>
          </a:ln>
          <a:effectLst/>
        </p:spPr>
        <p:txBody>
          <a:bodyPr/>
          <a:lstStyle/>
          <a:p>
            <a:pPr algn="ctr" latinLnBrk="0"/>
            <a:r>
              <a:rPr lang="zh-CN" altLang="en-US">
                <a:solidFill>
                  <a:srgbClr val="080912"/>
                </a:solidFill>
                <a:latin typeface="Tahoma" pitchFamily="34" charset="0"/>
                <a:ea typeface="楷体_GB2312" pitchFamily="49" charset="-122"/>
              </a:rPr>
              <a:t>通过与银行对账查找</a:t>
            </a:r>
          </a:p>
          <a:p>
            <a:pPr algn="ctr" latinLnBrk="0"/>
            <a:endParaRPr lang="zh-CN" altLang="en-US">
              <a:solidFill>
                <a:srgbClr val="080912"/>
              </a:solidFill>
              <a:latin typeface="Tahoma"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ppt_x"/>
                                          </p:val>
                                        </p:tav>
                                        <p:tav tm="100000">
                                          <p:val>
                                            <p:strVal val="#ppt_x"/>
                                          </p:val>
                                        </p:tav>
                                      </p:tavLst>
                                    </p:anim>
                                    <p:anim calcmode="lin" valueType="num">
                                      <p:cBhvr additive="base">
                                        <p:cTn id="8" dur="500" fill="hold"/>
                                        <p:tgtEl>
                                          <p:spTgt spid="164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684213" y="1052513"/>
            <a:ext cx="7991475" cy="1512887"/>
          </a:xfrm>
        </p:spPr>
        <p:txBody>
          <a:bodyPr>
            <a:normAutofit fontScale="92500" lnSpcReduction="20000"/>
          </a:bodyPr>
          <a:lstStyle/>
          <a:p>
            <a:pPr>
              <a:lnSpc>
                <a:spcPct val="120000"/>
              </a:lnSpc>
            </a:pPr>
            <a:r>
              <a:rPr lang="zh-CN" altLang="en-US">
                <a:solidFill>
                  <a:schemeClr val="accent2"/>
                </a:solidFill>
              </a:rPr>
              <a:t>例：</a:t>
            </a:r>
            <a:r>
              <a:rPr lang="zh-CN" altLang="en-US"/>
              <a:t>某企业9月30日银行存款日记账的账面余额</a:t>
            </a:r>
            <a:r>
              <a:rPr lang="zh-CN" altLang="en-US">
                <a:solidFill>
                  <a:srgbClr val="080912"/>
                </a:solidFill>
              </a:rPr>
              <a:t>为135600元，银行对账单的企业存款余额为137400元，经查对有以下</a:t>
            </a:r>
            <a:r>
              <a:rPr lang="zh-CN" altLang="en-US">
                <a:solidFill>
                  <a:srgbClr val="FF3300"/>
                </a:solidFill>
              </a:rPr>
              <a:t>未达账项：</a:t>
            </a:r>
          </a:p>
        </p:txBody>
      </p:sp>
      <p:sp>
        <p:nvSpPr>
          <p:cNvPr id="4" name="日期占位符 3"/>
          <p:cNvSpPr>
            <a:spLocks noGrp="1"/>
          </p:cNvSpPr>
          <p:nvPr>
            <p:ph type="dt" sz="half" idx="10"/>
          </p:nvPr>
        </p:nvSpPr>
        <p:spPr/>
        <p:txBody>
          <a:bodyPr/>
          <a:lstStyle/>
          <a:p>
            <a:fld id="{3ABFE2AF-F111-42FD-8EB0-DEB41D884D6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1684227D-DED3-4326-B604-70418A85A1F9}" type="slidenum">
              <a:rPr lang="en-US" altLang="ko-KR"/>
              <a:pPr/>
              <a:t>101</a:t>
            </a:fld>
            <a:endParaRPr lang="en-US" altLang="ko-KR"/>
          </a:p>
        </p:txBody>
      </p:sp>
      <p:sp>
        <p:nvSpPr>
          <p:cNvPr id="165892" name="Rectangle 4"/>
          <p:cNvSpPr>
            <a:spLocks noChangeArrowheads="1"/>
          </p:cNvSpPr>
          <p:nvPr/>
        </p:nvSpPr>
        <p:spPr bwMode="auto">
          <a:xfrm>
            <a:off x="684213" y="2708275"/>
            <a:ext cx="7991475" cy="3633788"/>
          </a:xfrm>
          <a:prstGeom prst="rect">
            <a:avLst/>
          </a:prstGeom>
          <a:noFill/>
          <a:ln w="7938">
            <a:noFill/>
            <a:miter lim="800000"/>
            <a:headEnd/>
            <a:tailEnd/>
          </a:ln>
          <a:effectLst/>
        </p:spPr>
        <p:txBody>
          <a:bodyPr>
            <a:spAutoFit/>
          </a:bodyPr>
          <a:lstStyle/>
          <a:p>
            <a:pPr marL="457200" indent="-457200" algn="just">
              <a:lnSpc>
                <a:spcPct val="110000"/>
              </a:lnSpc>
              <a:spcBef>
                <a:spcPct val="30000"/>
              </a:spcBef>
              <a:buFontTx/>
              <a:buAutoNum type="arabicPeriod"/>
            </a:pPr>
            <a:r>
              <a:rPr lang="zh-CN" altLang="en-US">
                <a:solidFill>
                  <a:srgbClr val="080912"/>
                </a:solidFill>
                <a:latin typeface="Arial" charset="0"/>
                <a:ea typeface="楷体_GB2312" pitchFamily="49" charset="-122"/>
              </a:rPr>
              <a:t>企业已经收款入账6000元，银行因手续尚未办妥，还未入账。</a:t>
            </a:r>
          </a:p>
          <a:p>
            <a:pPr marL="457200" indent="-457200" algn="just">
              <a:lnSpc>
                <a:spcPct val="110000"/>
              </a:lnSpc>
              <a:spcBef>
                <a:spcPct val="30000"/>
              </a:spcBef>
              <a:buFontTx/>
              <a:buAutoNum type="arabicPeriod"/>
            </a:pPr>
            <a:r>
              <a:rPr lang="zh-CN" altLang="en-US">
                <a:solidFill>
                  <a:srgbClr val="080912"/>
                </a:solidFill>
                <a:latin typeface="Arial" charset="0"/>
                <a:ea typeface="楷体_GB2312" pitchFamily="49" charset="-122"/>
              </a:rPr>
              <a:t>企业开出支票付款6900元，银行未收到付款支票，暂未入账。</a:t>
            </a:r>
          </a:p>
          <a:p>
            <a:pPr marL="457200" indent="-457200" algn="just">
              <a:lnSpc>
                <a:spcPct val="110000"/>
              </a:lnSpc>
              <a:spcBef>
                <a:spcPct val="30000"/>
              </a:spcBef>
              <a:buFontTx/>
              <a:buAutoNum type="arabicPeriod"/>
            </a:pPr>
            <a:r>
              <a:rPr lang="zh-CN" altLang="en-US">
                <a:solidFill>
                  <a:srgbClr val="080912"/>
                </a:solidFill>
                <a:latin typeface="Arial" charset="0"/>
                <a:ea typeface="楷体_GB2312" pitchFamily="49" charset="-122"/>
              </a:rPr>
              <a:t>银行收到企业货款9000元已入账，企业没收到有关凭证未入账。</a:t>
            </a:r>
          </a:p>
          <a:p>
            <a:pPr marL="457200" indent="-457200" algn="just">
              <a:lnSpc>
                <a:spcPct val="110000"/>
              </a:lnSpc>
              <a:spcBef>
                <a:spcPct val="30000"/>
              </a:spcBef>
              <a:buFontTx/>
              <a:buAutoNum type="arabicPeriod"/>
            </a:pPr>
            <a:r>
              <a:rPr lang="zh-CN" altLang="en-US">
                <a:solidFill>
                  <a:srgbClr val="080912"/>
                </a:solidFill>
                <a:latin typeface="Arial" charset="0"/>
                <a:ea typeface="楷体_GB2312" pitchFamily="49" charset="-122"/>
              </a:rPr>
              <a:t>银行从企业存款中扣除贷款利息8100元，企业未收到通知未入账。</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036" name="Group 124"/>
          <p:cNvGraphicFramePr>
            <a:graphicFrameLocks noGrp="1"/>
          </p:cNvGraphicFramePr>
          <p:nvPr>
            <p:ph/>
          </p:nvPr>
        </p:nvGraphicFramePr>
        <p:xfrm>
          <a:off x="539750" y="1989138"/>
          <a:ext cx="8135938" cy="2962151"/>
        </p:xfrm>
        <a:graphic>
          <a:graphicData uri="http://schemas.openxmlformats.org/drawingml/2006/table">
            <a:tbl>
              <a:tblPr/>
              <a:tblGrid>
                <a:gridCol w="3024188"/>
                <a:gridCol w="1044575"/>
                <a:gridCol w="2987675"/>
                <a:gridCol w="1079500"/>
              </a:tblGrid>
              <a:tr h="51911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80912"/>
                          </a:solidFill>
                          <a:effectLst/>
                          <a:latin typeface="Arial" charset="0"/>
                          <a:ea typeface="楷体_GB2312" pitchFamily="49" charset="-122"/>
                        </a:rPr>
                        <a:t>项   目</a:t>
                      </a:r>
                    </a:p>
                  </a:txBody>
                  <a:tcPr marL="90000" marR="90000" marT="46800" marB="46800"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80912"/>
                          </a:solidFill>
                          <a:effectLst/>
                          <a:latin typeface="Arial" charset="0"/>
                          <a:ea typeface="楷体_GB2312" pitchFamily="49" charset="-122"/>
                        </a:rPr>
                        <a:t>金  额</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80912"/>
                          </a:solidFill>
                          <a:effectLst/>
                          <a:latin typeface="Arial" charset="0"/>
                          <a:ea typeface="楷体_GB2312" pitchFamily="49" charset="-122"/>
                        </a:rPr>
                        <a:t>项   目</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80912"/>
                          </a:solidFill>
                          <a:effectLst/>
                          <a:latin typeface="Arial" charset="0"/>
                          <a:ea typeface="楷体_GB2312" pitchFamily="49" charset="-122"/>
                        </a:rPr>
                        <a:t>金  额</a:t>
                      </a:r>
                    </a:p>
                  </a:txBody>
                  <a:tcPr marL="90000" marR="90000" marT="46800" marB="46800"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企业银行存款余额</a:t>
                      </a:r>
                    </a:p>
                  </a:txBody>
                  <a:tcPr marL="90000" marR="90000" marT="46800" marB="46800"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135600</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银行对账单余额</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137400</a:t>
                      </a:r>
                    </a:p>
                  </a:txBody>
                  <a:tcPr marL="90000" marR="90000" marT="46800" marB="46800"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519113">
                <a:tc>
                  <a:txBody>
                    <a:bodyPr/>
                    <a:lstStyle/>
                    <a:p>
                      <a:pPr marL="534988" marR="0" lvl="0" indent="-534988"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加：银行已收企业未收的款项</a:t>
                      </a:r>
                    </a:p>
                  </a:txBody>
                  <a:tcPr marL="90000" marR="90000" marT="46800" marB="46800" anchor="ct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9000</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534988" marR="0" lvl="0" indent="-534988"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加：企业已收银行未收的款项</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6000</a:t>
                      </a:r>
                    </a:p>
                  </a:txBody>
                  <a:tcPr marL="90000" marR="90000" marT="46800" marB="46800"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17525">
                <a:tc>
                  <a:txBody>
                    <a:bodyPr/>
                    <a:lstStyle/>
                    <a:p>
                      <a:pPr marL="534988" marR="0" lvl="0" indent="-534988"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减：银行已付企业未付的款项</a:t>
                      </a:r>
                    </a:p>
                  </a:txBody>
                  <a:tcPr marL="90000" marR="90000" marT="46800" marB="46800" anchor="ctr"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8100</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4988" marR="0" lvl="0" indent="-534988"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减：企业已付银行未付的款项</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6900</a:t>
                      </a:r>
                    </a:p>
                  </a:txBody>
                  <a:tcPr marL="90000" marR="90000" marT="46800" marB="46800" anchor="ctr"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调节后的存款余额</a:t>
                      </a:r>
                    </a:p>
                  </a:txBody>
                  <a:tcPr marL="90000" marR="90000" marT="46800" marB="46800"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136500</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调节后的存款余额</a:t>
                      </a: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80912"/>
                          </a:solidFill>
                          <a:effectLst/>
                          <a:latin typeface="Arial" charset="0"/>
                          <a:ea typeface="楷体_GB2312" pitchFamily="49" charset="-122"/>
                        </a:rPr>
                        <a:t>136500</a:t>
                      </a:r>
                    </a:p>
                  </a:txBody>
                  <a:tcPr marL="90000" marR="90000" marT="46800" marB="46800"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 name="日期占位符 2"/>
          <p:cNvSpPr>
            <a:spLocks noGrp="1"/>
          </p:cNvSpPr>
          <p:nvPr>
            <p:ph type="dt" sz="half" idx="10"/>
          </p:nvPr>
        </p:nvSpPr>
        <p:spPr/>
        <p:txBody>
          <a:bodyPr/>
          <a:lstStyle/>
          <a:p>
            <a:fld id="{F766AB57-2BF2-4DFA-92CA-4CBE4C480DB5}" type="datetime1">
              <a:rPr lang="zh-CN" altLang="en-US"/>
              <a:pPr/>
              <a:t>2012-07-13</a:t>
            </a:fld>
            <a:endParaRPr lang="en-US" altLang="ko-KR"/>
          </a:p>
        </p:txBody>
      </p:sp>
      <p:sp>
        <p:nvSpPr>
          <p:cNvPr id="44" name="页脚占位符 3"/>
          <p:cNvSpPr>
            <a:spLocks noGrp="1"/>
          </p:cNvSpPr>
          <p:nvPr>
            <p:ph type="ftr" sz="quarter" idx="11"/>
          </p:nvPr>
        </p:nvSpPr>
        <p:spPr/>
        <p:txBody>
          <a:bodyPr/>
          <a:lstStyle/>
          <a:p>
            <a:r>
              <a:rPr lang="en-US" altLang="ko-KR"/>
              <a:t>会计学</a:t>
            </a:r>
          </a:p>
        </p:txBody>
      </p:sp>
      <p:sp>
        <p:nvSpPr>
          <p:cNvPr id="45" name="灯片编号占位符 4"/>
          <p:cNvSpPr>
            <a:spLocks noGrp="1"/>
          </p:cNvSpPr>
          <p:nvPr>
            <p:ph type="sldNum" sz="quarter" idx="12"/>
          </p:nvPr>
        </p:nvSpPr>
        <p:spPr/>
        <p:txBody>
          <a:bodyPr/>
          <a:lstStyle/>
          <a:p>
            <a:fld id="{A0A1D5EF-CA22-45A3-A3B7-0E7CEEE04F74}" type="slidenum">
              <a:rPr lang="en-US" altLang="ko-KR"/>
              <a:pPr/>
              <a:t>102</a:t>
            </a:fld>
            <a:endParaRPr lang="en-US" altLang="ko-KR"/>
          </a:p>
        </p:txBody>
      </p:sp>
      <p:sp>
        <p:nvSpPr>
          <p:cNvPr id="166916" name="Rectangle 4"/>
          <p:cNvSpPr>
            <a:spLocks noChangeArrowheads="1"/>
          </p:cNvSpPr>
          <p:nvPr/>
        </p:nvSpPr>
        <p:spPr bwMode="auto">
          <a:xfrm>
            <a:off x="2771775" y="981075"/>
            <a:ext cx="3398838" cy="519113"/>
          </a:xfrm>
          <a:prstGeom prst="rect">
            <a:avLst/>
          </a:prstGeom>
          <a:noFill/>
          <a:ln w="7938">
            <a:noFill/>
            <a:miter lim="800000"/>
            <a:headEnd/>
            <a:tailEnd/>
          </a:ln>
          <a:effectLst/>
        </p:spPr>
        <p:txBody>
          <a:bodyPr wrap="none">
            <a:spAutoFit/>
          </a:bodyPr>
          <a:lstStyle/>
          <a:p>
            <a:r>
              <a:rPr lang="zh-CN" altLang="en-US" sz="2800" b="1">
                <a:solidFill>
                  <a:srgbClr val="CC0000"/>
                </a:solidFill>
                <a:latin typeface="Arial" charset="0"/>
                <a:ea typeface="楷体_GB2312" pitchFamily="49" charset="-122"/>
              </a:rPr>
              <a:t>银行存款余额调节表</a:t>
            </a:r>
          </a:p>
        </p:txBody>
      </p:sp>
      <p:sp>
        <p:nvSpPr>
          <p:cNvPr id="166917" name="Rectangle 5"/>
          <p:cNvSpPr>
            <a:spLocks noChangeArrowheads="1"/>
          </p:cNvSpPr>
          <p:nvPr/>
        </p:nvSpPr>
        <p:spPr bwMode="auto">
          <a:xfrm>
            <a:off x="3563938" y="1484313"/>
            <a:ext cx="1939925" cy="396875"/>
          </a:xfrm>
          <a:prstGeom prst="rect">
            <a:avLst/>
          </a:prstGeom>
          <a:noFill/>
          <a:ln w="7938">
            <a:noFill/>
            <a:miter lim="800000"/>
            <a:headEnd/>
            <a:tailEnd/>
          </a:ln>
          <a:effectLst/>
        </p:spPr>
        <p:txBody>
          <a:bodyPr wrap="none">
            <a:spAutoFit/>
          </a:bodyPr>
          <a:lstStyle/>
          <a:p>
            <a:r>
              <a:rPr lang="zh-CN" altLang="en-US" sz="2000" b="1">
                <a:solidFill>
                  <a:schemeClr val="tx2"/>
                </a:solidFill>
                <a:latin typeface="Arial" charset="0"/>
                <a:ea typeface="楷体_GB2312" pitchFamily="49" charset="-122"/>
              </a:rPr>
              <a:t>200</a:t>
            </a:r>
            <a:r>
              <a:rPr lang="en-US" altLang="zh-CN" sz="2000" b="1">
                <a:solidFill>
                  <a:schemeClr val="tx2"/>
                </a:solidFill>
                <a:latin typeface="Arial" charset="0"/>
                <a:ea typeface="楷体_GB2312" pitchFamily="49" charset="-122"/>
              </a:rPr>
              <a:t>8</a:t>
            </a:r>
            <a:r>
              <a:rPr lang="zh-CN" altLang="en-US" sz="2000" b="1">
                <a:solidFill>
                  <a:schemeClr val="tx2"/>
                </a:solidFill>
                <a:latin typeface="Arial" charset="0"/>
                <a:ea typeface="楷体_GB2312" pitchFamily="49" charset="-122"/>
              </a:rPr>
              <a:t>年9月30日</a:t>
            </a:r>
          </a:p>
        </p:txBody>
      </p:sp>
      <p:sp>
        <p:nvSpPr>
          <p:cNvPr id="166956" name="Rectangle 44"/>
          <p:cNvSpPr>
            <a:spLocks noChangeArrowheads="1"/>
          </p:cNvSpPr>
          <p:nvPr/>
        </p:nvSpPr>
        <p:spPr bwMode="auto">
          <a:xfrm>
            <a:off x="684213" y="5229225"/>
            <a:ext cx="7920037" cy="968375"/>
          </a:xfrm>
          <a:prstGeom prst="rect">
            <a:avLst/>
          </a:prstGeom>
          <a:noFill/>
          <a:ln w="7938">
            <a:noFill/>
            <a:miter lim="800000"/>
            <a:headEnd/>
            <a:tailEnd/>
          </a:ln>
          <a:effectLst/>
        </p:spPr>
        <p:txBody>
          <a:bodyPr>
            <a:spAutoFit/>
          </a:bodyPr>
          <a:lstStyle/>
          <a:p>
            <a:pPr algn="just">
              <a:lnSpc>
                <a:spcPct val="120000"/>
              </a:lnSpc>
            </a:pPr>
            <a:r>
              <a:rPr lang="zh-CN" altLang="en-US">
                <a:solidFill>
                  <a:srgbClr val="080912"/>
                </a:solidFill>
                <a:latin typeface="楷体_GB2312" pitchFamily="49" charset="-122"/>
                <a:ea typeface="楷体_GB2312" pitchFamily="49" charset="-122"/>
              </a:rPr>
              <a:t>    银行存款余额调节表只能用于检查记账的正确与否</a:t>
            </a:r>
            <a:r>
              <a:rPr lang="zh-CN" altLang="en-US">
                <a:solidFill>
                  <a:srgbClr val="080912"/>
                </a:solidFill>
                <a:latin typeface="Times New Roman"/>
                <a:ea typeface="楷体_GB2312" pitchFamily="49" charset="-122"/>
              </a:rPr>
              <a:t>‚</a:t>
            </a:r>
            <a:r>
              <a:rPr lang="zh-CN" altLang="en-US">
                <a:solidFill>
                  <a:srgbClr val="080912"/>
                </a:solidFill>
                <a:latin typeface="楷体_GB2312" pitchFamily="49" charset="-122"/>
                <a:ea typeface="楷体_GB2312" pitchFamily="49" charset="-122"/>
              </a:rPr>
              <a:t>不能用于登记帐簿。</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zh-CN" altLang="en-US" sz="3600">
                <a:solidFill>
                  <a:schemeClr val="bg1"/>
                </a:solidFill>
                <a:latin typeface="黑体" pitchFamily="2" charset="-122"/>
              </a:rPr>
              <a:t>三、其他货币资金</a:t>
            </a:r>
            <a:r>
              <a:rPr lang="zh-CN" altLang="en-US" sz="2400">
                <a:solidFill>
                  <a:schemeClr val="bg1"/>
                </a:solidFill>
                <a:latin typeface="黑体" pitchFamily="2" charset="-122"/>
              </a:rPr>
              <a:t>（</a:t>
            </a:r>
            <a:r>
              <a:rPr lang="en-US" altLang="zh-CN" sz="2400">
                <a:solidFill>
                  <a:schemeClr val="bg1"/>
                </a:solidFill>
                <a:latin typeface="黑体" pitchFamily="2" charset="-122"/>
              </a:rPr>
              <a:t>P.84</a:t>
            </a:r>
            <a:r>
              <a:rPr lang="zh-CN" altLang="en-US" sz="2400">
                <a:solidFill>
                  <a:schemeClr val="bg1"/>
                </a:solidFill>
                <a:latin typeface="黑体" pitchFamily="2" charset="-122"/>
              </a:rPr>
              <a:t>）</a:t>
            </a:r>
          </a:p>
        </p:txBody>
      </p:sp>
      <p:sp>
        <p:nvSpPr>
          <p:cNvPr id="167939" name="Rectangle 3"/>
          <p:cNvSpPr>
            <a:spLocks noGrp="1" noChangeArrowheads="1"/>
          </p:cNvSpPr>
          <p:nvPr>
            <p:ph idx="1"/>
          </p:nvPr>
        </p:nvSpPr>
        <p:spPr/>
        <p:txBody>
          <a:bodyPr>
            <a:normAutofit fontScale="92500" lnSpcReduction="10000"/>
          </a:bodyPr>
          <a:lstStyle/>
          <a:p>
            <a:pPr>
              <a:lnSpc>
                <a:spcPct val="120000"/>
              </a:lnSpc>
              <a:spcBef>
                <a:spcPct val="40000"/>
              </a:spcBef>
            </a:pPr>
            <a:r>
              <a:rPr lang="zh-CN" altLang="en-US" sz="2800" b="0">
                <a:solidFill>
                  <a:srgbClr val="080912"/>
                </a:solidFill>
              </a:rPr>
              <a:t>企业除现金和银行存款以外的货币资金叫其他货币资金。</a:t>
            </a:r>
          </a:p>
          <a:p>
            <a:pPr>
              <a:lnSpc>
                <a:spcPct val="120000"/>
              </a:lnSpc>
              <a:spcBef>
                <a:spcPct val="40000"/>
              </a:spcBef>
            </a:pPr>
            <a:r>
              <a:rPr lang="zh-CN" altLang="en-US" sz="2800" b="0">
                <a:solidFill>
                  <a:srgbClr val="0707D7"/>
                </a:solidFill>
              </a:rPr>
              <a:t>包括：</a:t>
            </a:r>
            <a:r>
              <a:rPr lang="zh-CN" altLang="en-US" sz="2800" b="0">
                <a:solidFill>
                  <a:srgbClr val="080912"/>
                </a:solidFill>
              </a:rPr>
              <a:t>外埠存款、银行汇票存款、银行本票存款、信用证保证金存款、信用卡存款、存出投资款。</a:t>
            </a:r>
          </a:p>
          <a:p>
            <a:pPr>
              <a:lnSpc>
                <a:spcPct val="120000"/>
              </a:lnSpc>
              <a:spcBef>
                <a:spcPct val="40000"/>
              </a:spcBef>
            </a:pPr>
            <a:r>
              <a:rPr lang="zh-CN" altLang="en-US" sz="2800" b="0">
                <a:solidFill>
                  <a:srgbClr val="080912"/>
                </a:solidFill>
              </a:rPr>
              <a:t>存出投资款：指企业已存入证券公司尚未进行短期投资的现金。</a:t>
            </a:r>
          </a:p>
          <a:p>
            <a:pPr>
              <a:lnSpc>
                <a:spcPct val="120000"/>
              </a:lnSpc>
              <a:spcBef>
                <a:spcPct val="40000"/>
              </a:spcBef>
            </a:pPr>
            <a:r>
              <a:rPr lang="zh-CN" altLang="en-US" sz="2800" b="0">
                <a:solidFill>
                  <a:srgbClr val="080912"/>
                </a:solidFill>
              </a:rPr>
              <a:t>其核算包括：其他货币资金的发生、使用、退还等。</a:t>
            </a:r>
          </a:p>
          <a:p>
            <a:pPr>
              <a:lnSpc>
                <a:spcPct val="120000"/>
              </a:lnSpc>
              <a:spcBef>
                <a:spcPct val="40000"/>
              </a:spcBef>
            </a:pPr>
            <a:r>
              <a:rPr lang="zh-CN" altLang="en-US" sz="2800" b="0">
                <a:solidFill>
                  <a:srgbClr val="080912"/>
                </a:solidFill>
              </a:rPr>
              <a:t>（见教材85页，例1，例2，例3的核算 ）</a:t>
            </a:r>
          </a:p>
        </p:txBody>
      </p:sp>
      <p:sp>
        <p:nvSpPr>
          <p:cNvPr id="4" name="日期占位符 3"/>
          <p:cNvSpPr>
            <a:spLocks noGrp="1"/>
          </p:cNvSpPr>
          <p:nvPr>
            <p:ph type="dt" sz="half" idx="10"/>
          </p:nvPr>
        </p:nvSpPr>
        <p:spPr/>
        <p:txBody>
          <a:bodyPr/>
          <a:lstStyle/>
          <a:p>
            <a:fld id="{6CE8BD65-A16B-49FA-9D1D-BB5FB97D3A8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C63D24D-F532-4B37-827C-F3AEE2F17B05}" type="slidenum">
              <a:rPr lang="en-US" altLang="ko-KR"/>
              <a:pPr/>
              <a:t>103</a:t>
            </a:fld>
            <a:endParaRPr lang="en-US" altLang="ko-K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第二节   交易性金融资产</a:t>
            </a:r>
          </a:p>
        </p:txBody>
      </p:sp>
      <p:sp>
        <p:nvSpPr>
          <p:cNvPr id="168963" name="Rectangle 3"/>
          <p:cNvSpPr>
            <a:spLocks noGrp="1" noChangeArrowheads="1"/>
          </p:cNvSpPr>
          <p:nvPr>
            <p:ph idx="1"/>
          </p:nvPr>
        </p:nvSpPr>
        <p:spPr>
          <a:xfrm>
            <a:off x="539750" y="1773238"/>
            <a:ext cx="8135938" cy="4679950"/>
          </a:xfrm>
        </p:spPr>
        <p:txBody>
          <a:bodyPr>
            <a:normAutofit fontScale="85000" lnSpcReduction="20000"/>
          </a:bodyPr>
          <a:lstStyle/>
          <a:p>
            <a:pPr>
              <a:lnSpc>
                <a:spcPct val="120000"/>
              </a:lnSpc>
              <a:spcBef>
                <a:spcPct val="50000"/>
              </a:spcBef>
            </a:pPr>
            <a:r>
              <a:rPr lang="zh-CN" altLang="en-US" b="0">
                <a:solidFill>
                  <a:srgbClr val="080912"/>
                </a:solidFill>
              </a:rPr>
              <a:t>       交易性金融资产是指企业持有的以公允价值计量且其变动计入当期损益的金融资产，包括为交易目的所持有的债券投资、股票投资、基金投资、权证投资等和直接指定为以公允价值计量且其变动计入当期损益的金融资产。</a:t>
            </a:r>
          </a:p>
          <a:p>
            <a:pPr>
              <a:lnSpc>
                <a:spcPct val="120000"/>
              </a:lnSpc>
              <a:spcBef>
                <a:spcPct val="50000"/>
              </a:spcBef>
            </a:pPr>
            <a:r>
              <a:rPr lang="zh-CN" altLang="en-US">
                <a:solidFill>
                  <a:srgbClr val="CC0000"/>
                </a:solidFill>
              </a:rPr>
              <a:t>       交易性金融资产的特点：</a:t>
            </a:r>
          </a:p>
          <a:p>
            <a:pPr>
              <a:lnSpc>
                <a:spcPct val="120000"/>
              </a:lnSpc>
              <a:spcBef>
                <a:spcPct val="50000"/>
              </a:spcBef>
            </a:pPr>
            <a:r>
              <a:rPr lang="zh-CN" altLang="en-US" b="0">
                <a:solidFill>
                  <a:srgbClr val="080912"/>
                </a:solidFill>
              </a:rPr>
              <a:t>      （1）容易变现；</a:t>
            </a:r>
          </a:p>
          <a:p>
            <a:pPr>
              <a:lnSpc>
                <a:spcPct val="120000"/>
              </a:lnSpc>
              <a:spcBef>
                <a:spcPct val="50000"/>
              </a:spcBef>
            </a:pPr>
            <a:r>
              <a:rPr lang="zh-CN" altLang="en-US" b="0">
                <a:solidFill>
                  <a:srgbClr val="080912"/>
                </a:solidFill>
              </a:rPr>
              <a:t>      （2）持有时间较短；</a:t>
            </a:r>
          </a:p>
          <a:p>
            <a:pPr>
              <a:lnSpc>
                <a:spcPct val="120000"/>
              </a:lnSpc>
              <a:spcBef>
                <a:spcPct val="50000"/>
              </a:spcBef>
            </a:pPr>
            <a:r>
              <a:rPr lang="zh-CN" altLang="en-US" b="0">
                <a:solidFill>
                  <a:srgbClr val="080912"/>
                </a:solidFill>
              </a:rPr>
              <a:t>      （3）以盈利为目的。</a:t>
            </a:r>
          </a:p>
        </p:txBody>
      </p:sp>
      <p:sp>
        <p:nvSpPr>
          <p:cNvPr id="5" name="日期占位符 3"/>
          <p:cNvSpPr>
            <a:spLocks noGrp="1"/>
          </p:cNvSpPr>
          <p:nvPr>
            <p:ph type="dt" sz="half" idx="10"/>
          </p:nvPr>
        </p:nvSpPr>
        <p:spPr/>
        <p:txBody>
          <a:bodyPr/>
          <a:lstStyle/>
          <a:p>
            <a:fld id="{D62237D6-5004-46F2-8D2D-AA9656082881}"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D3B19E80-FE8E-4EFC-AD31-FC636B72A83C}" type="slidenum">
              <a:rPr lang="en-US" altLang="ko-KR"/>
              <a:pPr/>
              <a:t>104</a:t>
            </a:fld>
            <a:endParaRPr lang="en-US" altLang="ko-KR"/>
          </a:p>
        </p:txBody>
      </p:sp>
      <p:sp>
        <p:nvSpPr>
          <p:cNvPr id="168964" name="Rectangle 4"/>
          <p:cNvSpPr>
            <a:spLocks noChangeArrowheads="1"/>
          </p:cNvSpPr>
          <p:nvPr/>
        </p:nvSpPr>
        <p:spPr bwMode="auto">
          <a:xfrm>
            <a:off x="539750" y="1025525"/>
            <a:ext cx="6450013" cy="641350"/>
          </a:xfrm>
          <a:prstGeom prst="rect">
            <a:avLst/>
          </a:prstGeom>
          <a:noFill/>
          <a:ln w="7938">
            <a:noFill/>
            <a:miter lim="800000"/>
            <a:headEnd/>
            <a:tailEnd/>
          </a:ln>
          <a:effectLst/>
        </p:spPr>
        <p:txBody>
          <a:bodyPr wrap="none">
            <a:spAutoFit/>
          </a:bodyPr>
          <a:lstStyle/>
          <a:p>
            <a:r>
              <a:rPr lang="zh-CN" altLang="en-US" sz="3600">
                <a:solidFill>
                  <a:srgbClr val="000066"/>
                </a:solidFill>
                <a:latin typeface="Arial" charset="0"/>
                <a:ea typeface="黑体" pitchFamily="2" charset="-122"/>
              </a:rPr>
              <a:t>一、交易性金融资产概述</a:t>
            </a:r>
            <a:r>
              <a:rPr lang="zh-CN" altLang="en-US">
                <a:solidFill>
                  <a:srgbClr val="000066"/>
                </a:solidFill>
                <a:latin typeface="Arial" charset="0"/>
                <a:ea typeface="黑体" pitchFamily="2" charset="-122"/>
              </a:rPr>
              <a:t>（</a:t>
            </a:r>
            <a:r>
              <a:rPr lang="en-US" altLang="zh-CN">
                <a:solidFill>
                  <a:srgbClr val="000066"/>
                </a:solidFill>
                <a:latin typeface="Arial" charset="0"/>
                <a:ea typeface="黑体" pitchFamily="2" charset="-122"/>
              </a:rPr>
              <a:t>P.85</a:t>
            </a:r>
            <a:r>
              <a:rPr lang="zh-CN" altLang="en-US">
                <a:solidFill>
                  <a:srgbClr val="000066"/>
                </a:solidFill>
                <a:latin typeface="Arial" charset="0"/>
                <a:ea typeface="黑体" pitchFamily="2" charset="-122"/>
              </a:rPr>
              <a:t>）</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zh-CN" altLang="en-US" sz="3600">
                <a:solidFill>
                  <a:schemeClr val="bg1"/>
                </a:solidFill>
                <a:latin typeface="黑体" pitchFamily="2" charset="-122"/>
              </a:rPr>
              <a:t>二、交易性金融资产的核算</a:t>
            </a:r>
          </a:p>
        </p:txBody>
      </p:sp>
      <p:sp>
        <p:nvSpPr>
          <p:cNvPr id="169987" name="Rectangle 3"/>
          <p:cNvSpPr>
            <a:spLocks noGrp="1" noChangeArrowheads="1"/>
          </p:cNvSpPr>
          <p:nvPr>
            <p:ph idx="1"/>
          </p:nvPr>
        </p:nvSpPr>
        <p:spPr>
          <a:xfrm>
            <a:off x="539750" y="1052513"/>
            <a:ext cx="8135938" cy="2736850"/>
          </a:xfrm>
        </p:spPr>
        <p:txBody>
          <a:bodyPr>
            <a:normAutofit fontScale="85000" lnSpcReduction="10000"/>
          </a:bodyPr>
          <a:lstStyle/>
          <a:p>
            <a:pPr>
              <a:lnSpc>
                <a:spcPct val="120000"/>
              </a:lnSpc>
              <a:spcBef>
                <a:spcPct val="40000"/>
              </a:spcBef>
            </a:pPr>
            <a:r>
              <a:rPr lang="zh-CN" altLang="en-US" b="0">
                <a:solidFill>
                  <a:srgbClr val="080912"/>
                </a:solidFill>
                <a:latin typeface="楷体_GB2312" pitchFamily="49" charset="-122"/>
              </a:rPr>
              <a:t>    账户设立：交易性金融资产，资产性质。</a:t>
            </a:r>
          </a:p>
          <a:p>
            <a:pPr>
              <a:lnSpc>
                <a:spcPct val="120000"/>
              </a:lnSpc>
              <a:spcBef>
                <a:spcPct val="40000"/>
              </a:spcBef>
            </a:pPr>
            <a:r>
              <a:rPr lang="zh-CN" altLang="en-US" b="0">
                <a:solidFill>
                  <a:srgbClr val="080912"/>
                </a:solidFill>
                <a:latin typeface="楷体_GB2312" pitchFamily="49" charset="-122"/>
              </a:rPr>
              <a:t>    按照交易性金融资产的类别和品种，分别</a:t>
            </a:r>
            <a:r>
              <a:rPr lang="zh-CN" altLang="en-US" b="0">
                <a:solidFill>
                  <a:srgbClr val="080912"/>
                </a:solidFill>
                <a:latin typeface="Arial"/>
              </a:rPr>
              <a:t>“</a:t>
            </a:r>
            <a:r>
              <a:rPr lang="zh-CN" altLang="en-US" b="0">
                <a:solidFill>
                  <a:srgbClr val="080912"/>
                </a:solidFill>
                <a:latin typeface="楷体_GB2312" pitchFamily="49" charset="-122"/>
              </a:rPr>
              <a:t>成本</a:t>
            </a:r>
            <a:r>
              <a:rPr lang="zh-CN" altLang="en-US" b="0">
                <a:solidFill>
                  <a:srgbClr val="080912"/>
                </a:solidFill>
                <a:latin typeface="Arial"/>
              </a:rPr>
              <a:t>”</a:t>
            </a:r>
            <a:r>
              <a:rPr lang="zh-CN" altLang="en-US" b="0">
                <a:solidFill>
                  <a:srgbClr val="080912"/>
                </a:solidFill>
                <a:latin typeface="楷体_GB2312" pitchFamily="49" charset="-122"/>
              </a:rPr>
              <a:t>、</a:t>
            </a:r>
            <a:r>
              <a:rPr lang="zh-CN" altLang="en-US" b="0">
                <a:solidFill>
                  <a:srgbClr val="080912"/>
                </a:solidFill>
                <a:latin typeface="Arial"/>
              </a:rPr>
              <a:t>“</a:t>
            </a:r>
            <a:r>
              <a:rPr lang="zh-CN" altLang="en-US" b="0">
                <a:solidFill>
                  <a:srgbClr val="080912"/>
                </a:solidFill>
                <a:latin typeface="楷体_GB2312" pitchFamily="49" charset="-122"/>
              </a:rPr>
              <a:t>公允价值变动</a:t>
            </a:r>
            <a:r>
              <a:rPr lang="zh-CN" altLang="en-US" b="0">
                <a:solidFill>
                  <a:srgbClr val="080912"/>
                </a:solidFill>
                <a:latin typeface="Arial"/>
              </a:rPr>
              <a:t>”</a:t>
            </a:r>
            <a:r>
              <a:rPr lang="zh-CN" altLang="en-US" b="0">
                <a:solidFill>
                  <a:srgbClr val="080912"/>
                </a:solidFill>
                <a:latin typeface="楷体_GB2312" pitchFamily="49" charset="-122"/>
              </a:rPr>
              <a:t>进行明细核算。</a:t>
            </a:r>
          </a:p>
          <a:p>
            <a:pPr>
              <a:lnSpc>
                <a:spcPct val="120000"/>
              </a:lnSpc>
              <a:spcBef>
                <a:spcPct val="40000"/>
              </a:spcBef>
            </a:pPr>
            <a:r>
              <a:rPr lang="zh-CN" altLang="en-US" b="0">
                <a:solidFill>
                  <a:srgbClr val="080912"/>
                </a:solidFill>
                <a:latin typeface="楷体_GB2312" pitchFamily="49" charset="-122"/>
              </a:rPr>
              <a:t>    本科目期末借方余额，反映企业交易性金融资产的公允价值。</a:t>
            </a:r>
          </a:p>
        </p:txBody>
      </p:sp>
      <p:sp>
        <p:nvSpPr>
          <p:cNvPr id="5" name="日期占位符 3"/>
          <p:cNvSpPr>
            <a:spLocks noGrp="1"/>
          </p:cNvSpPr>
          <p:nvPr>
            <p:ph type="dt" sz="half" idx="10"/>
          </p:nvPr>
        </p:nvSpPr>
        <p:spPr/>
        <p:txBody>
          <a:bodyPr/>
          <a:lstStyle/>
          <a:p>
            <a:fld id="{FA5EEECD-BFF4-4FAA-95FE-0146FCB21A6B}"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27470700-0AE1-4399-BABF-D9AEDF985DAA}" type="slidenum">
              <a:rPr lang="en-US" altLang="ko-KR"/>
              <a:pPr/>
              <a:t>105</a:t>
            </a:fld>
            <a:endParaRPr lang="en-US" altLang="ko-KR"/>
          </a:p>
        </p:txBody>
      </p:sp>
      <p:sp>
        <p:nvSpPr>
          <p:cNvPr id="169988" name="Rectangle 4"/>
          <p:cNvSpPr>
            <a:spLocks noChangeArrowheads="1"/>
          </p:cNvSpPr>
          <p:nvPr/>
        </p:nvSpPr>
        <p:spPr bwMode="auto">
          <a:xfrm>
            <a:off x="1116013" y="3933825"/>
            <a:ext cx="6911975" cy="2100263"/>
          </a:xfrm>
          <a:prstGeom prst="rect">
            <a:avLst/>
          </a:prstGeom>
          <a:noFill/>
          <a:ln w="7938">
            <a:noFill/>
            <a:miter lim="800000"/>
            <a:headEnd/>
            <a:tailEnd/>
          </a:ln>
          <a:effectLst/>
        </p:spPr>
        <p:txBody>
          <a:bodyPr>
            <a:spAutoFit/>
          </a:bodyPr>
          <a:lstStyle/>
          <a:p>
            <a:pPr>
              <a:spcBef>
                <a:spcPct val="50000"/>
              </a:spcBef>
            </a:pPr>
            <a:r>
              <a:rPr lang="zh-CN" altLang="en-US" b="1">
                <a:solidFill>
                  <a:schemeClr val="accent2"/>
                </a:solidFill>
                <a:ea typeface="楷体_GB2312" pitchFamily="49" charset="-122"/>
              </a:rPr>
              <a:t>（一）企业取得交易性金融资产的核算</a:t>
            </a:r>
          </a:p>
          <a:p>
            <a:pPr>
              <a:spcBef>
                <a:spcPct val="50000"/>
              </a:spcBef>
            </a:pPr>
            <a:r>
              <a:rPr lang="zh-CN" altLang="en-US" b="1">
                <a:solidFill>
                  <a:schemeClr val="accent2"/>
                </a:solidFill>
                <a:ea typeface="楷体_GB2312" pitchFamily="49" charset="-122"/>
              </a:rPr>
              <a:t>（二）交易性金融资产的现金股利和利息</a:t>
            </a:r>
          </a:p>
          <a:p>
            <a:pPr>
              <a:spcBef>
                <a:spcPct val="50000"/>
              </a:spcBef>
            </a:pPr>
            <a:r>
              <a:rPr lang="zh-CN" altLang="en-US" b="1">
                <a:solidFill>
                  <a:schemeClr val="accent2"/>
                </a:solidFill>
                <a:ea typeface="楷体_GB2312" pitchFamily="49" charset="-122"/>
              </a:rPr>
              <a:t>（三）交易性金融资产的期末计量</a:t>
            </a:r>
          </a:p>
          <a:p>
            <a:pPr>
              <a:spcBef>
                <a:spcPct val="50000"/>
              </a:spcBef>
            </a:pPr>
            <a:r>
              <a:rPr lang="zh-CN" altLang="en-US" b="1">
                <a:solidFill>
                  <a:schemeClr val="accent2"/>
                </a:solidFill>
                <a:ea typeface="楷体_GB2312" pitchFamily="49" charset="-122"/>
              </a:rPr>
              <a:t>（四）交易性金融资产的处置（出售）</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zh-CN" altLang="en-US" sz="3200">
                <a:solidFill>
                  <a:schemeClr val="bg1"/>
                </a:solidFill>
                <a:ea typeface="楷体_GB2312" pitchFamily="49" charset="-122"/>
              </a:rPr>
              <a:t>（一）企业取得交易性金融资产的核算</a:t>
            </a:r>
          </a:p>
        </p:txBody>
      </p:sp>
      <p:sp>
        <p:nvSpPr>
          <p:cNvPr id="173059" name="Rectangle 3"/>
          <p:cNvSpPr>
            <a:spLocks noGrp="1" noChangeArrowheads="1"/>
          </p:cNvSpPr>
          <p:nvPr>
            <p:ph idx="1"/>
          </p:nvPr>
        </p:nvSpPr>
        <p:spPr>
          <a:xfrm>
            <a:off x="684213" y="1052513"/>
            <a:ext cx="7848600" cy="5400675"/>
          </a:xfrm>
        </p:spPr>
        <p:txBody>
          <a:bodyPr/>
          <a:lstStyle/>
          <a:p>
            <a:pPr>
              <a:lnSpc>
                <a:spcPct val="130000"/>
              </a:lnSpc>
              <a:spcBef>
                <a:spcPct val="50000"/>
              </a:spcBef>
            </a:pPr>
            <a:r>
              <a:rPr lang="zh-CN" altLang="en-US" sz="2800" b="0">
                <a:solidFill>
                  <a:srgbClr val="080912"/>
                </a:solidFill>
              </a:rPr>
              <a:t>       企业取得交易性金融资产时，按交易性金融资产的公允价值，借记本科目（成本），按发生的交易费用，借记“投资收益”科目，按实际支付的金额，贷记“银行存款”等科目。</a:t>
            </a:r>
          </a:p>
          <a:p>
            <a:pPr>
              <a:lnSpc>
                <a:spcPct val="130000"/>
              </a:lnSpc>
              <a:spcBef>
                <a:spcPct val="50000"/>
              </a:spcBef>
            </a:pPr>
            <a:r>
              <a:rPr lang="zh-CN" altLang="en-US" sz="2800" b="0">
                <a:solidFill>
                  <a:srgbClr val="080912"/>
                </a:solidFill>
              </a:rPr>
              <a:t>       教材86页例4，例5</a:t>
            </a:r>
          </a:p>
        </p:txBody>
      </p:sp>
      <p:sp>
        <p:nvSpPr>
          <p:cNvPr id="4" name="日期占位符 3"/>
          <p:cNvSpPr>
            <a:spLocks noGrp="1"/>
          </p:cNvSpPr>
          <p:nvPr>
            <p:ph type="dt" sz="half" idx="10"/>
          </p:nvPr>
        </p:nvSpPr>
        <p:spPr/>
        <p:txBody>
          <a:bodyPr/>
          <a:lstStyle/>
          <a:p>
            <a:fld id="{99B7676C-EF84-48FB-BA20-D52C915710E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3C53307-6CEA-41B4-B033-AEEAC898EA17}" type="slidenum">
              <a:rPr lang="en-US" altLang="ko-KR"/>
              <a:pPr/>
              <a:t>106</a:t>
            </a:fld>
            <a:endParaRPr lang="en-US" altLang="ko-K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zh-CN" altLang="en-US" sz="3000">
                <a:solidFill>
                  <a:schemeClr val="bg1"/>
                </a:solidFill>
                <a:ea typeface="楷体_GB2312" pitchFamily="49" charset="-122"/>
              </a:rPr>
              <a:t>[例3-1]</a:t>
            </a:r>
          </a:p>
        </p:txBody>
      </p:sp>
      <p:sp>
        <p:nvSpPr>
          <p:cNvPr id="174083" name="Rectangle 3"/>
          <p:cNvSpPr>
            <a:spLocks noGrp="1" noChangeArrowheads="1"/>
          </p:cNvSpPr>
          <p:nvPr>
            <p:ph idx="1"/>
          </p:nvPr>
        </p:nvSpPr>
        <p:spPr>
          <a:xfrm>
            <a:off x="539750" y="1052513"/>
            <a:ext cx="8135938" cy="2736850"/>
          </a:xfrm>
        </p:spPr>
        <p:txBody>
          <a:bodyPr/>
          <a:lstStyle/>
          <a:p>
            <a:pPr>
              <a:lnSpc>
                <a:spcPct val="120000"/>
              </a:lnSpc>
            </a:pPr>
            <a:r>
              <a:rPr lang="zh-CN" altLang="en-US" sz="2800" b="0">
                <a:solidFill>
                  <a:srgbClr val="080912"/>
                </a:solidFill>
              </a:rPr>
              <a:t>2007年2月21日，甲上市公司购入一批债券，作为交易性金融资产核算和管理，实际支付价款235000元，发生相关税费（交易费用）4200元，均以银行存款支付。假定不考虑其他因素，该公司的会计处理如下：</a:t>
            </a:r>
          </a:p>
        </p:txBody>
      </p:sp>
      <p:sp>
        <p:nvSpPr>
          <p:cNvPr id="5" name="日期占位符 3"/>
          <p:cNvSpPr>
            <a:spLocks noGrp="1"/>
          </p:cNvSpPr>
          <p:nvPr>
            <p:ph type="dt" sz="half" idx="10"/>
          </p:nvPr>
        </p:nvSpPr>
        <p:spPr/>
        <p:txBody>
          <a:bodyPr/>
          <a:lstStyle/>
          <a:p>
            <a:fld id="{0FCD8660-D4A0-4203-8F18-C72FEB2C015B}"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F3C603BF-A2EC-4060-87D2-3AE506B6E151}" type="slidenum">
              <a:rPr lang="en-US" altLang="ko-KR"/>
              <a:pPr/>
              <a:t>107</a:t>
            </a:fld>
            <a:endParaRPr lang="en-US" altLang="ko-KR"/>
          </a:p>
        </p:txBody>
      </p:sp>
      <p:sp>
        <p:nvSpPr>
          <p:cNvPr id="174084" name="Rectangle 4"/>
          <p:cNvSpPr>
            <a:spLocks noChangeArrowheads="1"/>
          </p:cNvSpPr>
          <p:nvPr/>
        </p:nvSpPr>
        <p:spPr bwMode="auto">
          <a:xfrm>
            <a:off x="539750" y="3933825"/>
            <a:ext cx="8064500" cy="2228850"/>
          </a:xfrm>
          <a:prstGeom prst="rect">
            <a:avLst/>
          </a:prstGeom>
          <a:noFill/>
          <a:ln w="7938">
            <a:noFill/>
            <a:miter lim="800000"/>
            <a:headEnd/>
            <a:tailEnd/>
          </a:ln>
          <a:effectLst/>
        </p:spPr>
        <p:txBody>
          <a:bodyPr>
            <a:spAutoFit/>
          </a:bodyPr>
          <a:lstStyle/>
          <a:p>
            <a:pPr>
              <a:lnSpc>
                <a:spcPct val="110000"/>
              </a:lnSpc>
              <a:spcBef>
                <a:spcPct val="20000"/>
              </a:spcBef>
            </a:pPr>
            <a:r>
              <a:rPr lang="zh-CN" altLang="en-US" sz="2800">
                <a:solidFill>
                  <a:srgbClr val="080912"/>
                </a:solidFill>
                <a:latin typeface="Arial" charset="0"/>
                <a:ea typeface="楷体_GB2312" pitchFamily="49" charset="-122"/>
              </a:rPr>
              <a:t>借：交易性金融资产——成本    235000</a:t>
            </a:r>
          </a:p>
          <a:p>
            <a:pPr>
              <a:lnSpc>
                <a:spcPct val="110000"/>
              </a:lnSpc>
              <a:spcBef>
                <a:spcPct val="20000"/>
              </a:spcBef>
            </a:pPr>
            <a:r>
              <a:rPr lang="zh-CN" altLang="en-US" sz="2800">
                <a:solidFill>
                  <a:srgbClr val="080912"/>
                </a:solidFill>
                <a:latin typeface="Arial" charset="0"/>
                <a:ea typeface="楷体_GB2312" pitchFamily="49" charset="-122"/>
              </a:rPr>
              <a:t>       投资收益                                  4200</a:t>
            </a:r>
          </a:p>
          <a:p>
            <a:pPr>
              <a:lnSpc>
                <a:spcPct val="110000"/>
              </a:lnSpc>
              <a:spcBef>
                <a:spcPct val="20000"/>
              </a:spcBef>
            </a:pPr>
            <a:r>
              <a:rPr lang="zh-CN" altLang="en-US" sz="2800">
                <a:solidFill>
                  <a:srgbClr val="080912"/>
                </a:solidFill>
                <a:latin typeface="Arial" charset="0"/>
                <a:ea typeface="楷体_GB2312" pitchFamily="49" charset="-122"/>
              </a:rPr>
              <a:t>       贷：银行存款                                    239200</a:t>
            </a:r>
          </a:p>
          <a:p>
            <a:pPr>
              <a:lnSpc>
                <a:spcPct val="110000"/>
              </a:lnSpc>
              <a:spcBef>
                <a:spcPct val="20000"/>
              </a:spcBef>
            </a:pPr>
            <a:r>
              <a:rPr lang="zh-CN" altLang="en-US" sz="2800">
                <a:solidFill>
                  <a:srgbClr val="080912"/>
                </a:solidFill>
                <a:latin typeface="Arial" charset="0"/>
                <a:ea typeface="楷体_GB2312" pitchFamily="49" charset="-122"/>
              </a:rPr>
              <a:t>   （其他货币资金——存出投资款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zh-CN" altLang="en-US" sz="3000">
                <a:solidFill>
                  <a:schemeClr val="bg1"/>
                </a:solidFill>
                <a:ea typeface="楷体_GB2312" pitchFamily="49" charset="-122"/>
              </a:rPr>
              <a:t>[例3-2]</a:t>
            </a:r>
          </a:p>
        </p:txBody>
      </p:sp>
      <p:sp>
        <p:nvSpPr>
          <p:cNvPr id="175107" name="Rectangle 3"/>
          <p:cNvSpPr>
            <a:spLocks noGrp="1" noChangeArrowheads="1"/>
          </p:cNvSpPr>
          <p:nvPr>
            <p:ph idx="1"/>
          </p:nvPr>
        </p:nvSpPr>
        <p:spPr>
          <a:xfrm>
            <a:off x="539750" y="1052513"/>
            <a:ext cx="8135938" cy="2736850"/>
          </a:xfrm>
        </p:spPr>
        <p:txBody>
          <a:bodyPr/>
          <a:lstStyle/>
          <a:p>
            <a:pPr>
              <a:lnSpc>
                <a:spcPct val="120000"/>
              </a:lnSpc>
            </a:pPr>
            <a:r>
              <a:rPr lang="zh-CN" altLang="en-US" sz="2800" b="0">
                <a:solidFill>
                  <a:srgbClr val="080912"/>
                </a:solidFill>
              </a:rPr>
              <a:t>2007年3月12日，某上市公司购入一批海尔股票，作为交易性金融资产核算和管理，实际支付价款532000元，发生相关税费（交易费用）6300元，均以银行存款支付。假定不考虑其他因素，该公司的会计处理如下：</a:t>
            </a:r>
          </a:p>
        </p:txBody>
      </p:sp>
      <p:sp>
        <p:nvSpPr>
          <p:cNvPr id="5" name="日期占位符 3"/>
          <p:cNvSpPr>
            <a:spLocks noGrp="1"/>
          </p:cNvSpPr>
          <p:nvPr>
            <p:ph type="dt" sz="half" idx="10"/>
          </p:nvPr>
        </p:nvSpPr>
        <p:spPr/>
        <p:txBody>
          <a:bodyPr/>
          <a:lstStyle/>
          <a:p>
            <a:fld id="{FAC583B6-F707-440D-A176-B40A9049AC7E}"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79FD9F56-E9A0-4C01-B791-A727221A514B}" type="slidenum">
              <a:rPr lang="en-US" altLang="ko-KR"/>
              <a:pPr/>
              <a:t>108</a:t>
            </a:fld>
            <a:endParaRPr lang="en-US" altLang="ko-KR"/>
          </a:p>
        </p:txBody>
      </p:sp>
      <p:sp>
        <p:nvSpPr>
          <p:cNvPr id="175108" name="Rectangle 4"/>
          <p:cNvSpPr>
            <a:spLocks noChangeArrowheads="1"/>
          </p:cNvSpPr>
          <p:nvPr/>
        </p:nvSpPr>
        <p:spPr bwMode="auto">
          <a:xfrm>
            <a:off x="539750" y="3933825"/>
            <a:ext cx="8135938" cy="2314575"/>
          </a:xfrm>
          <a:prstGeom prst="rect">
            <a:avLst/>
          </a:prstGeom>
          <a:noFill/>
          <a:ln w="7938">
            <a:noFill/>
            <a:miter lim="800000"/>
            <a:headEnd/>
            <a:tailEnd/>
          </a:ln>
          <a:effectLst/>
        </p:spPr>
        <p:txBody>
          <a:bodyPr>
            <a:spAutoFit/>
          </a:bodyPr>
          <a:lstStyle/>
          <a:p>
            <a:pPr>
              <a:spcBef>
                <a:spcPct val="40000"/>
              </a:spcBef>
            </a:pPr>
            <a:r>
              <a:rPr lang="zh-CN" altLang="en-US" sz="2800">
                <a:solidFill>
                  <a:srgbClr val="080912"/>
                </a:solidFill>
                <a:latin typeface="Arial" charset="0"/>
                <a:ea typeface="楷体_GB2312" pitchFamily="49" charset="-122"/>
              </a:rPr>
              <a:t>借：交易性金融资产——成本     532000</a:t>
            </a:r>
          </a:p>
          <a:p>
            <a:pPr>
              <a:spcBef>
                <a:spcPct val="40000"/>
              </a:spcBef>
            </a:pPr>
            <a:r>
              <a:rPr lang="zh-CN" altLang="en-US" sz="2800">
                <a:solidFill>
                  <a:srgbClr val="080912"/>
                </a:solidFill>
                <a:latin typeface="Arial" charset="0"/>
                <a:ea typeface="楷体_GB2312" pitchFamily="49" charset="-122"/>
              </a:rPr>
              <a:t>       投资收益                                  6300</a:t>
            </a:r>
          </a:p>
          <a:p>
            <a:pPr>
              <a:spcBef>
                <a:spcPct val="40000"/>
              </a:spcBef>
            </a:pPr>
            <a:r>
              <a:rPr lang="zh-CN" altLang="en-US" sz="2800">
                <a:solidFill>
                  <a:srgbClr val="080912"/>
                </a:solidFill>
                <a:latin typeface="Arial" charset="0"/>
                <a:ea typeface="楷体_GB2312" pitchFamily="49" charset="-122"/>
              </a:rPr>
              <a:t>       贷：银行存款                                     538300</a:t>
            </a:r>
          </a:p>
          <a:p>
            <a:pPr>
              <a:spcBef>
                <a:spcPct val="40000"/>
              </a:spcBef>
            </a:pPr>
            <a:r>
              <a:rPr lang="zh-CN" altLang="en-US" sz="2800">
                <a:solidFill>
                  <a:srgbClr val="080912"/>
                </a:solidFill>
                <a:latin typeface="Arial" charset="0"/>
                <a:ea typeface="楷体_GB2312" pitchFamily="49" charset="-122"/>
              </a:rPr>
              <a:t>    （其他货币资金——存出投资款 ）</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（二）</a:t>
            </a:r>
            <a:r>
              <a:rPr lang="zh-CN" altLang="en-US" sz="3200">
                <a:solidFill>
                  <a:schemeClr val="bg1"/>
                </a:solidFill>
                <a:latin typeface="宋体" charset="-122"/>
                <a:ea typeface="楷体_GB2312" pitchFamily="49" charset="-122"/>
              </a:rPr>
              <a:t>交易性金融资产的现金股利和利息</a:t>
            </a:r>
          </a:p>
        </p:txBody>
      </p:sp>
      <p:sp>
        <p:nvSpPr>
          <p:cNvPr id="176131" name="Rectangle 3"/>
          <p:cNvSpPr>
            <a:spLocks noGrp="1" noChangeArrowheads="1"/>
          </p:cNvSpPr>
          <p:nvPr>
            <p:ph idx="1"/>
          </p:nvPr>
        </p:nvSpPr>
        <p:spPr>
          <a:xfrm>
            <a:off x="539750" y="1052513"/>
            <a:ext cx="8135938" cy="2232025"/>
          </a:xfrm>
        </p:spPr>
        <p:txBody>
          <a:bodyPr>
            <a:normAutofit fontScale="70000" lnSpcReduction="20000"/>
          </a:bodyPr>
          <a:lstStyle/>
          <a:p>
            <a:pPr>
              <a:lnSpc>
                <a:spcPct val="110000"/>
              </a:lnSpc>
              <a:spcBef>
                <a:spcPct val="30000"/>
              </a:spcBef>
            </a:pPr>
            <a:r>
              <a:rPr lang="zh-CN" altLang="en-US">
                <a:solidFill>
                  <a:srgbClr val="CC0000"/>
                </a:solidFill>
              </a:rPr>
              <a:t>        1.交易性金融资产取得时</a:t>
            </a:r>
            <a:r>
              <a:rPr lang="zh-CN" altLang="en-US" b="0">
                <a:solidFill>
                  <a:srgbClr val="080912"/>
                </a:solidFill>
              </a:rPr>
              <a:t>实际支付的价款中包含已宣告尚未领取的现金股利，或已到期尚未领取的债券利息，应当单独确认为应收项目，计入“应收股利”“应收利息”科目。</a:t>
            </a:r>
          </a:p>
          <a:p>
            <a:pPr>
              <a:lnSpc>
                <a:spcPct val="110000"/>
              </a:lnSpc>
              <a:spcBef>
                <a:spcPct val="30000"/>
              </a:spcBef>
            </a:pPr>
            <a:r>
              <a:rPr lang="zh-CN" altLang="en-US" b="0">
                <a:solidFill>
                  <a:srgbClr val="080912"/>
                </a:solidFill>
              </a:rPr>
              <a:t>       收到时借记“银行存款”科目，贷记“应收股利”“应收利息”科目。教材87页例6，例7。</a:t>
            </a:r>
          </a:p>
        </p:txBody>
      </p:sp>
      <p:sp>
        <p:nvSpPr>
          <p:cNvPr id="5" name="日期占位符 3"/>
          <p:cNvSpPr>
            <a:spLocks noGrp="1"/>
          </p:cNvSpPr>
          <p:nvPr>
            <p:ph type="dt" sz="half" idx="10"/>
          </p:nvPr>
        </p:nvSpPr>
        <p:spPr/>
        <p:txBody>
          <a:bodyPr/>
          <a:lstStyle/>
          <a:p>
            <a:fld id="{E0D528C7-56CF-49F5-A870-0463571F453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62CB1729-ABF8-481E-844D-0960C7AD152E}" type="slidenum">
              <a:rPr lang="en-US" altLang="ko-KR"/>
              <a:pPr/>
              <a:t>109</a:t>
            </a:fld>
            <a:endParaRPr lang="en-US" altLang="ko-KR"/>
          </a:p>
        </p:txBody>
      </p:sp>
      <p:sp>
        <p:nvSpPr>
          <p:cNvPr id="176132" name="Rectangle 4"/>
          <p:cNvSpPr>
            <a:spLocks noChangeArrowheads="1"/>
          </p:cNvSpPr>
          <p:nvPr/>
        </p:nvSpPr>
        <p:spPr bwMode="auto">
          <a:xfrm>
            <a:off x="539750" y="3284538"/>
            <a:ext cx="8135938" cy="3197225"/>
          </a:xfrm>
          <a:prstGeom prst="rect">
            <a:avLst/>
          </a:prstGeom>
          <a:noFill/>
          <a:ln w="8001">
            <a:noFill/>
            <a:miter lim="800000"/>
            <a:headEnd/>
            <a:tailEnd/>
          </a:ln>
          <a:effectLst/>
        </p:spPr>
        <p:txBody>
          <a:bodyPr>
            <a:spAutoFit/>
          </a:bodyPr>
          <a:lstStyle/>
          <a:p>
            <a:pPr algn="just">
              <a:spcBef>
                <a:spcPct val="20000"/>
              </a:spcBef>
            </a:pPr>
            <a:r>
              <a:rPr lang="zh-CN" altLang="en-US" sz="2000">
                <a:solidFill>
                  <a:schemeClr val="tx2"/>
                </a:solidFill>
                <a:latin typeface="Arial" charset="0"/>
                <a:ea typeface="楷体_GB2312" pitchFamily="49" charset="-122"/>
              </a:rPr>
              <a:t>       假定</a:t>
            </a:r>
            <a:r>
              <a:rPr lang="zh-CN" altLang="en-US" sz="2000" b="1">
                <a:solidFill>
                  <a:schemeClr val="accent2"/>
                </a:solidFill>
                <a:latin typeface="Arial" charset="0"/>
                <a:ea typeface="楷体_GB2312" pitchFamily="49" charset="-122"/>
              </a:rPr>
              <a:t>[例3—1]</a:t>
            </a:r>
            <a:r>
              <a:rPr lang="zh-CN" altLang="en-US" sz="2000">
                <a:solidFill>
                  <a:schemeClr val="tx2"/>
                </a:solidFill>
                <a:latin typeface="Arial" charset="0"/>
                <a:ea typeface="楷体_GB2312" pitchFamily="49" charset="-122"/>
              </a:rPr>
              <a:t>2007年2月21日购入债券的</a:t>
            </a:r>
            <a:r>
              <a:rPr lang="zh-CN" altLang="en-US" sz="2000">
                <a:solidFill>
                  <a:srgbClr val="080912"/>
                </a:solidFill>
                <a:latin typeface="Arial" charset="0"/>
                <a:ea typeface="楷体_GB2312" pitchFamily="49" charset="-122"/>
              </a:rPr>
              <a:t>235000元价款中含有5000元为已到期尚未领取的债券利息，2007年3月12日收到5000元债券利息。分录如下：</a:t>
            </a:r>
          </a:p>
          <a:p>
            <a:pPr algn="just">
              <a:spcBef>
                <a:spcPct val="20000"/>
              </a:spcBef>
            </a:pPr>
            <a:r>
              <a:rPr lang="zh-CN" altLang="en-US" sz="2000">
                <a:solidFill>
                  <a:srgbClr val="080912"/>
                </a:solidFill>
                <a:latin typeface="Arial" charset="0"/>
                <a:ea typeface="楷体_GB2312" pitchFamily="49" charset="-122"/>
              </a:rPr>
              <a:t>       2007年2月21日购入债券时：</a:t>
            </a:r>
          </a:p>
          <a:p>
            <a:pPr algn="just">
              <a:spcBef>
                <a:spcPct val="20000"/>
              </a:spcBef>
            </a:pPr>
            <a:r>
              <a:rPr lang="zh-CN" altLang="en-US" sz="2000">
                <a:solidFill>
                  <a:srgbClr val="080912"/>
                </a:solidFill>
                <a:latin typeface="Arial" charset="0"/>
                <a:ea typeface="楷体_GB2312" pitchFamily="49" charset="-122"/>
              </a:rPr>
              <a:t>       借：交易性金融资产——成本        230000</a:t>
            </a:r>
          </a:p>
          <a:p>
            <a:pPr algn="just">
              <a:spcBef>
                <a:spcPct val="20000"/>
              </a:spcBef>
            </a:pPr>
            <a:r>
              <a:rPr lang="zh-CN" altLang="en-US" sz="2000">
                <a:solidFill>
                  <a:srgbClr val="080912"/>
                </a:solidFill>
                <a:latin typeface="Arial" charset="0"/>
                <a:ea typeface="楷体_GB2312" pitchFamily="49" charset="-122"/>
              </a:rPr>
              <a:t>              应收利息                                      5000</a:t>
            </a:r>
          </a:p>
          <a:p>
            <a:pPr algn="just">
              <a:spcBef>
                <a:spcPct val="20000"/>
              </a:spcBef>
            </a:pPr>
            <a:r>
              <a:rPr lang="zh-CN" altLang="en-US" sz="2000">
                <a:solidFill>
                  <a:srgbClr val="080912"/>
                </a:solidFill>
                <a:latin typeface="Arial" charset="0"/>
                <a:ea typeface="楷体_GB2312" pitchFamily="49" charset="-122"/>
              </a:rPr>
              <a:t>              投资收益                                      4200</a:t>
            </a:r>
          </a:p>
          <a:p>
            <a:pPr algn="just">
              <a:spcBef>
                <a:spcPct val="20000"/>
              </a:spcBef>
            </a:pPr>
            <a:r>
              <a:rPr lang="zh-CN" altLang="en-US" sz="2000">
                <a:solidFill>
                  <a:srgbClr val="080912"/>
                </a:solidFill>
                <a:latin typeface="Arial" charset="0"/>
                <a:ea typeface="楷体_GB2312" pitchFamily="49" charset="-122"/>
              </a:rPr>
              <a:t>              贷：银行存款                                        239200</a:t>
            </a:r>
          </a:p>
          <a:p>
            <a:pPr algn="just">
              <a:spcBef>
                <a:spcPct val="20000"/>
              </a:spcBef>
            </a:pPr>
            <a:r>
              <a:rPr lang="zh-CN" altLang="en-US" sz="2000">
                <a:solidFill>
                  <a:srgbClr val="080912"/>
                </a:solidFill>
                <a:latin typeface="Arial" charset="0"/>
                <a:ea typeface="楷体_GB2312" pitchFamily="49" charset="-122"/>
              </a:rPr>
              <a:t>             （或其他货币资金）</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fld id="{CE4DD4B4-090B-4554-B95E-D799135B00EB}" type="datetime1">
              <a:rPr lang="zh-CN" altLang="en-US"/>
              <a:pPr/>
              <a:t>2012-07-13</a:t>
            </a:fld>
            <a:endParaRPr lang="en-US" altLang="ko-KR"/>
          </a:p>
        </p:txBody>
      </p:sp>
      <p:sp>
        <p:nvSpPr>
          <p:cNvPr id="13" name="页脚占位符 4"/>
          <p:cNvSpPr>
            <a:spLocks noGrp="1"/>
          </p:cNvSpPr>
          <p:nvPr>
            <p:ph type="ftr" sz="quarter" idx="11"/>
          </p:nvPr>
        </p:nvSpPr>
        <p:spPr/>
        <p:txBody>
          <a:bodyPr/>
          <a:lstStyle/>
          <a:p>
            <a:r>
              <a:rPr lang="en-US" altLang="ko-KR"/>
              <a:t>会计学</a:t>
            </a:r>
          </a:p>
        </p:txBody>
      </p:sp>
      <p:sp>
        <p:nvSpPr>
          <p:cNvPr id="14" name="灯片编号占位符 5"/>
          <p:cNvSpPr>
            <a:spLocks noGrp="1"/>
          </p:cNvSpPr>
          <p:nvPr>
            <p:ph type="sldNum" sz="quarter" idx="12"/>
          </p:nvPr>
        </p:nvSpPr>
        <p:spPr/>
        <p:txBody>
          <a:bodyPr/>
          <a:lstStyle/>
          <a:p>
            <a:fld id="{5B2151FC-6E74-4E09-8930-AE0F3D7D7526}" type="slidenum">
              <a:rPr lang="en-US" altLang="ko-KR"/>
              <a:pPr/>
              <a:t>11</a:t>
            </a:fld>
            <a:endParaRPr lang="en-US" altLang="ko-KR"/>
          </a:p>
        </p:txBody>
      </p:sp>
      <p:sp>
        <p:nvSpPr>
          <p:cNvPr id="64516" name="AutoShape 4"/>
          <p:cNvSpPr>
            <a:spLocks/>
          </p:cNvSpPr>
          <p:nvPr/>
        </p:nvSpPr>
        <p:spPr bwMode="auto">
          <a:xfrm>
            <a:off x="2268538" y="2997200"/>
            <a:ext cx="142875" cy="1204913"/>
          </a:xfrm>
          <a:prstGeom prst="leftBrace">
            <a:avLst>
              <a:gd name="adj1" fmla="val 70278"/>
              <a:gd name="adj2" fmla="val 50000"/>
            </a:avLst>
          </a:prstGeom>
          <a:noFill/>
          <a:ln w="9525">
            <a:solidFill>
              <a:schemeClr val="tx1"/>
            </a:solidFill>
            <a:round/>
            <a:headEnd/>
            <a:tailEnd/>
          </a:ln>
          <a:effectLst/>
        </p:spPr>
        <p:txBody>
          <a:bodyPr wrap="none" anchor="ctr"/>
          <a:lstStyle/>
          <a:p>
            <a:endParaRPr lang="zh-CN" altLang="en-US"/>
          </a:p>
        </p:txBody>
      </p:sp>
      <p:sp>
        <p:nvSpPr>
          <p:cNvPr id="64517" name="AutoShape 5"/>
          <p:cNvSpPr>
            <a:spLocks/>
          </p:cNvSpPr>
          <p:nvPr/>
        </p:nvSpPr>
        <p:spPr bwMode="auto">
          <a:xfrm>
            <a:off x="4500563" y="3573463"/>
            <a:ext cx="152400" cy="762000"/>
          </a:xfrm>
          <a:prstGeom prst="rightBrace">
            <a:avLst>
              <a:gd name="adj1" fmla="val 41667"/>
              <a:gd name="adj2" fmla="val 50000"/>
            </a:avLst>
          </a:prstGeom>
          <a:noFill/>
          <a:ln w="9525">
            <a:solidFill>
              <a:schemeClr val="tx1"/>
            </a:solidFill>
            <a:round/>
            <a:headEnd/>
            <a:tailEnd/>
          </a:ln>
          <a:effectLst/>
        </p:spPr>
        <p:txBody>
          <a:bodyPr wrap="none" anchor="ctr"/>
          <a:lstStyle/>
          <a:p>
            <a:endParaRPr lang="zh-CN" altLang="en-US"/>
          </a:p>
        </p:txBody>
      </p:sp>
      <p:sp>
        <p:nvSpPr>
          <p:cNvPr id="64518" name="AutoShape 6"/>
          <p:cNvSpPr>
            <a:spLocks noChangeArrowheads="1"/>
          </p:cNvSpPr>
          <p:nvPr/>
        </p:nvSpPr>
        <p:spPr bwMode="auto">
          <a:xfrm>
            <a:off x="3860800" y="2871788"/>
            <a:ext cx="781050" cy="153987"/>
          </a:xfrm>
          <a:prstGeom prst="rightArrow">
            <a:avLst>
              <a:gd name="adj1" fmla="val 50000"/>
              <a:gd name="adj2" fmla="val 126805"/>
            </a:avLst>
          </a:prstGeom>
          <a:solidFill>
            <a:srgbClr val="0000CC"/>
          </a:solidFill>
          <a:ln w="9525">
            <a:solidFill>
              <a:srgbClr val="0000CC"/>
            </a:solidFill>
            <a:miter lim="800000"/>
            <a:headEnd/>
            <a:tailEnd/>
          </a:ln>
          <a:effectLst/>
        </p:spPr>
        <p:txBody>
          <a:bodyPr wrap="none" anchor="ctr"/>
          <a:lstStyle/>
          <a:p>
            <a:endParaRPr lang="zh-CN" altLang="en-US"/>
          </a:p>
        </p:txBody>
      </p:sp>
      <p:sp>
        <p:nvSpPr>
          <p:cNvPr id="64522" name="Rectangle 10"/>
          <p:cNvSpPr>
            <a:spLocks noChangeArrowheads="1"/>
          </p:cNvSpPr>
          <p:nvPr/>
        </p:nvSpPr>
        <p:spPr bwMode="auto">
          <a:xfrm>
            <a:off x="539750" y="1073150"/>
            <a:ext cx="3756025" cy="519113"/>
          </a:xfrm>
          <a:prstGeom prst="rect">
            <a:avLst/>
          </a:prstGeom>
          <a:noFill/>
          <a:ln w="7938">
            <a:noFill/>
            <a:miter lim="800000"/>
            <a:headEnd/>
            <a:tailEnd/>
          </a:ln>
          <a:effectLst/>
        </p:spPr>
        <p:txBody>
          <a:bodyPr wrap="none">
            <a:spAutoFit/>
          </a:bodyPr>
          <a:lstStyle/>
          <a:p>
            <a:r>
              <a:rPr lang="zh-CN" altLang="en-US" sz="2800" b="1">
                <a:solidFill>
                  <a:schemeClr val="accent2"/>
                </a:solidFill>
                <a:ea typeface="楷体_GB2312" pitchFamily="49" charset="-122"/>
              </a:rPr>
              <a:t>（二）会计系统的结构</a:t>
            </a:r>
          </a:p>
        </p:txBody>
      </p:sp>
      <p:sp>
        <p:nvSpPr>
          <p:cNvPr id="64523" name="Rectangle 11"/>
          <p:cNvSpPr>
            <a:spLocks noChangeArrowheads="1"/>
          </p:cNvSpPr>
          <p:nvPr/>
        </p:nvSpPr>
        <p:spPr bwMode="auto">
          <a:xfrm>
            <a:off x="684213" y="3429000"/>
            <a:ext cx="1409700" cy="457200"/>
          </a:xfrm>
          <a:prstGeom prst="rect">
            <a:avLst/>
          </a:prstGeom>
          <a:noFill/>
          <a:ln w="7938">
            <a:noFill/>
            <a:miter lim="800000"/>
            <a:headEnd/>
            <a:tailEnd/>
          </a:ln>
          <a:effectLst/>
        </p:spPr>
        <p:txBody>
          <a:bodyPr wrap="none">
            <a:spAutoFit/>
          </a:bodyPr>
          <a:lstStyle/>
          <a:p>
            <a:r>
              <a:rPr lang="zh-CN" altLang="en-US" b="1">
                <a:solidFill>
                  <a:srgbClr val="CC0000"/>
                </a:solidFill>
                <a:ea typeface="楷体_GB2312" pitchFamily="49" charset="-122"/>
              </a:rPr>
              <a:t>会计系统</a:t>
            </a:r>
          </a:p>
        </p:txBody>
      </p:sp>
      <p:sp>
        <p:nvSpPr>
          <p:cNvPr id="64524" name="Rectangle 12"/>
          <p:cNvSpPr>
            <a:spLocks noChangeArrowheads="1"/>
          </p:cNvSpPr>
          <p:nvPr/>
        </p:nvSpPr>
        <p:spPr bwMode="auto">
          <a:xfrm>
            <a:off x="2411413" y="2708275"/>
            <a:ext cx="1403350" cy="457200"/>
          </a:xfrm>
          <a:prstGeom prst="rect">
            <a:avLst/>
          </a:prstGeom>
          <a:noFill/>
          <a:ln w="7938">
            <a:noFill/>
            <a:miter lim="800000"/>
            <a:headEnd/>
            <a:tailEnd/>
          </a:ln>
          <a:effectLst/>
        </p:spPr>
        <p:txBody>
          <a:bodyPr wrap="none">
            <a:spAutoFit/>
          </a:bodyPr>
          <a:lstStyle/>
          <a:p>
            <a:r>
              <a:rPr lang="zh-CN" altLang="en-US">
                <a:ea typeface="楷体_GB2312" pitchFamily="49" charset="-122"/>
              </a:rPr>
              <a:t>财务会计</a:t>
            </a:r>
          </a:p>
        </p:txBody>
      </p:sp>
      <p:sp>
        <p:nvSpPr>
          <p:cNvPr id="64525" name="Rectangle 13"/>
          <p:cNvSpPr>
            <a:spLocks noChangeArrowheads="1"/>
          </p:cNvSpPr>
          <p:nvPr/>
        </p:nvSpPr>
        <p:spPr bwMode="auto">
          <a:xfrm>
            <a:off x="2411413" y="3322638"/>
            <a:ext cx="2012950" cy="457200"/>
          </a:xfrm>
          <a:prstGeom prst="rect">
            <a:avLst/>
          </a:prstGeom>
          <a:noFill/>
          <a:ln w="7938">
            <a:noFill/>
            <a:miter lim="800000"/>
            <a:headEnd/>
            <a:tailEnd/>
          </a:ln>
          <a:effectLst/>
        </p:spPr>
        <p:txBody>
          <a:bodyPr wrap="none">
            <a:spAutoFit/>
          </a:bodyPr>
          <a:lstStyle/>
          <a:p>
            <a:r>
              <a:rPr lang="zh-CN" altLang="en-US">
                <a:ea typeface="楷体_GB2312" pitchFamily="49" charset="-122"/>
              </a:rPr>
              <a:t>会计报表分析</a:t>
            </a:r>
          </a:p>
        </p:txBody>
      </p:sp>
      <p:sp>
        <p:nvSpPr>
          <p:cNvPr id="64526" name="Rectangle 14"/>
          <p:cNvSpPr>
            <a:spLocks noChangeArrowheads="1"/>
          </p:cNvSpPr>
          <p:nvPr/>
        </p:nvSpPr>
        <p:spPr bwMode="auto">
          <a:xfrm>
            <a:off x="2411413" y="3932238"/>
            <a:ext cx="1403350" cy="457200"/>
          </a:xfrm>
          <a:prstGeom prst="rect">
            <a:avLst/>
          </a:prstGeom>
          <a:noFill/>
          <a:ln w="7938">
            <a:noFill/>
            <a:miter lim="800000"/>
            <a:headEnd/>
            <a:tailEnd/>
          </a:ln>
          <a:effectLst/>
        </p:spPr>
        <p:txBody>
          <a:bodyPr wrap="none">
            <a:spAutoFit/>
          </a:bodyPr>
          <a:lstStyle/>
          <a:p>
            <a:r>
              <a:rPr lang="zh-CN" altLang="en-US">
                <a:ea typeface="楷体_GB2312" pitchFamily="49" charset="-122"/>
              </a:rPr>
              <a:t>管理会计</a:t>
            </a:r>
          </a:p>
        </p:txBody>
      </p:sp>
      <p:sp>
        <p:nvSpPr>
          <p:cNvPr id="64527" name="Rectangle 15"/>
          <p:cNvSpPr>
            <a:spLocks noChangeArrowheads="1"/>
          </p:cNvSpPr>
          <p:nvPr/>
        </p:nvSpPr>
        <p:spPr bwMode="auto">
          <a:xfrm>
            <a:off x="4716463" y="2708275"/>
            <a:ext cx="2622550" cy="457200"/>
          </a:xfrm>
          <a:prstGeom prst="rect">
            <a:avLst/>
          </a:prstGeom>
          <a:noFill/>
          <a:ln w="7938">
            <a:noFill/>
            <a:miter lim="800000"/>
            <a:headEnd/>
            <a:tailEnd/>
          </a:ln>
          <a:effectLst/>
        </p:spPr>
        <p:txBody>
          <a:bodyPr wrap="none">
            <a:spAutoFit/>
          </a:bodyPr>
          <a:lstStyle/>
          <a:p>
            <a:r>
              <a:rPr lang="zh-CN" altLang="en-US">
                <a:ea typeface="楷体_GB2312" pitchFamily="49" charset="-122"/>
              </a:rPr>
              <a:t>会计信息生成系统</a:t>
            </a:r>
          </a:p>
        </p:txBody>
      </p:sp>
      <p:sp>
        <p:nvSpPr>
          <p:cNvPr id="64528" name="Rectangle 16"/>
          <p:cNvSpPr>
            <a:spLocks noChangeArrowheads="1"/>
          </p:cNvSpPr>
          <p:nvPr/>
        </p:nvSpPr>
        <p:spPr bwMode="auto">
          <a:xfrm>
            <a:off x="4716463" y="3716338"/>
            <a:ext cx="3232150" cy="457200"/>
          </a:xfrm>
          <a:prstGeom prst="rect">
            <a:avLst/>
          </a:prstGeom>
          <a:noFill/>
          <a:ln w="7938">
            <a:noFill/>
            <a:miter lim="800000"/>
            <a:headEnd/>
            <a:tailEnd/>
          </a:ln>
          <a:effectLst/>
        </p:spPr>
        <p:txBody>
          <a:bodyPr wrap="none">
            <a:spAutoFit/>
          </a:bodyPr>
          <a:lstStyle/>
          <a:p>
            <a:r>
              <a:rPr lang="zh-CN" altLang="en-US">
                <a:ea typeface="楷体_GB2312" pitchFamily="49" charset="-122"/>
              </a:rPr>
              <a:t>会计信息加工利用系统</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539750" y="1052513"/>
            <a:ext cx="8135938" cy="1368425"/>
          </a:xfrm>
        </p:spPr>
        <p:txBody>
          <a:bodyPr>
            <a:normAutofit fontScale="85000" lnSpcReduction="10000"/>
          </a:bodyPr>
          <a:lstStyle/>
          <a:p>
            <a:pPr>
              <a:lnSpc>
                <a:spcPct val="110000"/>
              </a:lnSpc>
            </a:pPr>
            <a:r>
              <a:rPr lang="zh-CN" altLang="en-US">
                <a:solidFill>
                  <a:srgbClr val="CC0000"/>
                </a:solidFill>
              </a:rPr>
              <a:t>        2.交易性金融资产持有期间</a:t>
            </a:r>
            <a:r>
              <a:rPr lang="zh-CN" altLang="en-US" b="0">
                <a:solidFill>
                  <a:srgbClr val="080912"/>
                </a:solidFill>
              </a:rPr>
              <a:t>收到被投资单位宣告发放的现金股利或债券利息，应当单独确认为应收项目，计入“应收股利”“应收利息”科目。</a:t>
            </a:r>
          </a:p>
        </p:txBody>
      </p:sp>
      <p:sp>
        <p:nvSpPr>
          <p:cNvPr id="6" name="日期占位符 3"/>
          <p:cNvSpPr>
            <a:spLocks noGrp="1"/>
          </p:cNvSpPr>
          <p:nvPr>
            <p:ph type="dt" sz="half" idx="10"/>
          </p:nvPr>
        </p:nvSpPr>
        <p:spPr/>
        <p:txBody>
          <a:bodyPr/>
          <a:lstStyle/>
          <a:p>
            <a:fld id="{50DCBEA0-F004-4FEB-BE16-AD93F691334D}"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3FAB64CA-9CD6-4684-809B-581C8229FD98}" type="slidenum">
              <a:rPr lang="en-US" altLang="ko-KR"/>
              <a:pPr/>
              <a:t>110</a:t>
            </a:fld>
            <a:endParaRPr lang="en-US" altLang="ko-KR"/>
          </a:p>
        </p:txBody>
      </p:sp>
      <p:sp>
        <p:nvSpPr>
          <p:cNvPr id="177156" name="Rectangle 4"/>
          <p:cNvSpPr>
            <a:spLocks noChangeArrowheads="1"/>
          </p:cNvSpPr>
          <p:nvPr/>
        </p:nvSpPr>
        <p:spPr bwMode="auto">
          <a:xfrm>
            <a:off x="539750" y="2492375"/>
            <a:ext cx="8135938" cy="1187450"/>
          </a:xfrm>
          <a:prstGeom prst="rect">
            <a:avLst/>
          </a:prstGeom>
          <a:noFill/>
          <a:ln w="8001">
            <a:noFill/>
            <a:miter lim="800000"/>
            <a:headEnd/>
            <a:tailEnd/>
          </a:ln>
          <a:effectLst/>
        </p:spPr>
        <p:txBody>
          <a:bodyPr>
            <a:spAutoFit/>
          </a:bodyPr>
          <a:lstStyle/>
          <a:p>
            <a:pPr>
              <a:lnSpc>
                <a:spcPct val="120000"/>
              </a:lnSpc>
            </a:pPr>
            <a:r>
              <a:rPr lang="zh-CN" altLang="en-US" sz="2000">
                <a:solidFill>
                  <a:srgbClr val="080912"/>
                </a:solidFill>
                <a:latin typeface="Arial" charset="0"/>
                <a:ea typeface="楷体_GB2312" pitchFamily="49" charset="-122"/>
              </a:rPr>
              <a:t>       假定</a:t>
            </a:r>
            <a:r>
              <a:rPr lang="zh-CN" altLang="en-US" sz="2000" b="1">
                <a:solidFill>
                  <a:schemeClr val="accent2"/>
                </a:solidFill>
                <a:latin typeface="Arial" charset="0"/>
                <a:ea typeface="楷体_GB2312" pitchFamily="49" charset="-122"/>
              </a:rPr>
              <a:t>[例3—2]</a:t>
            </a:r>
            <a:r>
              <a:rPr lang="zh-CN" altLang="en-US" sz="2000">
                <a:solidFill>
                  <a:srgbClr val="080912"/>
                </a:solidFill>
                <a:latin typeface="Arial" charset="0"/>
                <a:ea typeface="楷体_GB2312" pitchFamily="49" charset="-122"/>
              </a:rPr>
              <a:t> 2007年3月12日某上市公司购入的一批海尔股票，海尔公司于2007年4月12日宣告分派现金股利，6月28日收到8000元现金股利。分录如下：</a:t>
            </a:r>
          </a:p>
        </p:txBody>
      </p:sp>
      <p:sp>
        <p:nvSpPr>
          <p:cNvPr id="177157" name="Rectangle 5"/>
          <p:cNvSpPr>
            <a:spLocks noChangeArrowheads="1"/>
          </p:cNvSpPr>
          <p:nvPr/>
        </p:nvSpPr>
        <p:spPr bwMode="auto">
          <a:xfrm>
            <a:off x="1042988" y="3789363"/>
            <a:ext cx="5761037" cy="1190625"/>
          </a:xfrm>
          <a:prstGeom prst="rect">
            <a:avLst/>
          </a:prstGeom>
          <a:noFill/>
          <a:ln w="7938">
            <a:noFill/>
            <a:miter lim="800000"/>
            <a:headEnd/>
            <a:tailEnd/>
          </a:ln>
          <a:effectLst/>
        </p:spPr>
        <p:txBody>
          <a:bodyPr>
            <a:spAutoFit/>
          </a:bodyPr>
          <a:lstStyle/>
          <a:p>
            <a:pPr>
              <a:spcBef>
                <a:spcPct val="30000"/>
              </a:spcBef>
            </a:pPr>
            <a:r>
              <a:rPr lang="zh-CN" altLang="en-US" sz="2000">
                <a:latin typeface="Arial" charset="0"/>
                <a:ea typeface="楷体_GB2312" pitchFamily="49" charset="-122"/>
              </a:rPr>
              <a:t>2007年4月12日宣告分派现金股利时：</a:t>
            </a:r>
          </a:p>
          <a:p>
            <a:pPr>
              <a:spcBef>
                <a:spcPct val="30000"/>
              </a:spcBef>
            </a:pPr>
            <a:r>
              <a:rPr lang="zh-CN" altLang="en-US" sz="2000">
                <a:latin typeface="Arial" charset="0"/>
                <a:ea typeface="楷体_GB2312" pitchFamily="49" charset="-122"/>
              </a:rPr>
              <a:t>借：应收股利      8000</a:t>
            </a:r>
          </a:p>
          <a:p>
            <a:pPr>
              <a:spcBef>
                <a:spcPct val="30000"/>
              </a:spcBef>
            </a:pPr>
            <a:r>
              <a:rPr lang="zh-CN" altLang="en-US" sz="2000">
                <a:latin typeface="Arial" charset="0"/>
                <a:ea typeface="楷体_GB2312" pitchFamily="49" charset="-122"/>
              </a:rPr>
              <a:t>     贷：投资收益         8000</a:t>
            </a:r>
          </a:p>
        </p:txBody>
      </p:sp>
      <p:sp>
        <p:nvSpPr>
          <p:cNvPr id="177158" name="Rectangle 6"/>
          <p:cNvSpPr>
            <a:spLocks noChangeArrowheads="1"/>
          </p:cNvSpPr>
          <p:nvPr/>
        </p:nvSpPr>
        <p:spPr bwMode="auto">
          <a:xfrm>
            <a:off x="1042988" y="5084763"/>
            <a:ext cx="5886450" cy="1190625"/>
          </a:xfrm>
          <a:prstGeom prst="rect">
            <a:avLst/>
          </a:prstGeom>
          <a:noFill/>
          <a:ln w="7938">
            <a:noFill/>
            <a:miter lim="800000"/>
            <a:headEnd/>
            <a:tailEnd/>
          </a:ln>
          <a:effectLst/>
        </p:spPr>
        <p:txBody>
          <a:bodyPr>
            <a:spAutoFit/>
          </a:bodyPr>
          <a:lstStyle/>
          <a:p>
            <a:pPr>
              <a:spcBef>
                <a:spcPct val="30000"/>
              </a:spcBef>
            </a:pPr>
            <a:r>
              <a:rPr lang="zh-CN" altLang="en-US" sz="2000">
                <a:solidFill>
                  <a:srgbClr val="080912"/>
                </a:solidFill>
                <a:latin typeface="Arial" charset="0"/>
                <a:ea typeface="楷体_GB2312" pitchFamily="49" charset="-122"/>
              </a:rPr>
              <a:t>6月28日收到现金股利时：</a:t>
            </a:r>
          </a:p>
          <a:p>
            <a:pPr>
              <a:spcBef>
                <a:spcPct val="30000"/>
              </a:spcBef>
            </a:pPr>
            <a:r>
              <a:rPr lang="zh-CN" altLang="en-US" sz="2000">
                <a:solidFill>
                  <a:srgbClr val="080912"/>
                </a:solidFill>
                <a:latin typeface="Arial" charset="0"/>
                <a:ea typeface="楷体_GB2312" pitchFamily="49" charset="-122"/>
              </a:rPr>
              <a:t>借：银行存款     8000</a:t>
            </a:r>
          </a:p>
          <a:p>
            <a:pPr>
              <a:spcBef>
                <a:spcPct val="30000"/>
              </a:spcBef>
            </a:pPr>
            <a:r>
              <a:rPr lang="zh-CN" altLang="en-US" sz="2000">
                <a:solidFill>
                  <a:srgbClr val="080912"/>
                </a:solidFill>
                <a:latin typeface="Arial" charset="0"/>
                <a:ea typeface="楷体_GB2312" pitchFamily="49" charset="-122"/>
              </a:rPr>
              <a:t>      贷：应收股利       8000</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（三）交易性金融资产的期末计量</a:t>
            </a:r>
          </a:p>
        </p:txBody>
      </p:sp>
      <p:sp>
        <p:nvSpPr>
          <p:cNvPr id="178179" name="Rectangle 3"/>
          <p:cNvSpPr>
            <a:spLocks noGrp="1" noChangeArrowheads="1"/>
          </p:cNvSpPr>
          <p:nvPr>
            <p:ph idx="1"/>
          </p:nvPr>
        </p:nvSpPr>
        <p:spPr>
          <a:xfrm>
            <a:off x="755650" y="1052513"/>
            <a:ext cx="7920038" cy="5256212"/>
          </a:xfrm>
        </p:spPr>
        <p:txBody>
          <a:bodyPr/>
          <a:lstStyle/>
          <a:p>
            <a:pPr>
              <a:lnSpc>
                <a:spcPct val="130000"/>
              </a:lnSpc>
            </a:pPr>
            <a:r>
              <a:rPr lang="zh-CN" altLang="en-US" sz="2800" b="0">
                <a:solidFill>
                  <a:srgbClr val="080912"/>
                </a:solidFill>
                <a:latin typeface="楷体_GB2312" pitchFamily="49" charset="-122"/>
              </a:rPr>
              <a:t>    资产负债表日，交易性金融资产的公允价值</a:t>
            </a:r>
            <a:r>
              <a:rPr lang="zh-CN" altLang="en-US" sz="2800">
                <a:solidFill>
                  <a:schemeClr val="accent2"/>
                </a:solidFill>
                <a:latin typeface="华文新魏" pitchFamily="2" charset="-122"/>
              </a:rPr>
              <a:t>高于</a:t>
            </a:r>
            <a:r>
              <a:rPr lang="zh-CN" altLang="en-US" sz="2800" b="0">
                <a:solidFill>
                  <a:srgbClr val="080912"/>
                </a:solidFill>
                <a:latin typeface="楷体_GB2312" pitchFamily="49" charset="-122"/>
              </a:rPr>
              <a:t>其账面余额的差额，借记本科目（公允价值变动），贷记</a:t>
            </a:r>
            <a:r>
              <a:rPr lang="zh-CN" altLang="en-US" sz="2800" b="0">
                <a:solidFill>
                  <a:srgbClr val="080912"/>
                </a:solidFill>
                <a:latin typeface="Arial"/>
              </a:rPr>
              <a:t>“</a:t>
            </a:r>
            <a:r>
              <a:rPr lang="zh-CN" altLang="en-US" sz="2800" b="0">
                <a:solidFill>
                  <a:srgbClr val="080912"/>
                </a:solidFill>
                <a:latin typeface="楷体_GB2312" pitchFamily="49" charset="-122"/>
              </a:rPr>
              <a:t>公允价值变动损益</a:t>
            </a:r>
            <a:r>
              <a:rPr lang="zh-CN" altLang="en-US" sz="2800" b="0">
                <a:solidFill>
                  <a:srgbClr val="080912"/>
                </a:solidFill>
                <a:latin typeface="Arial"/>
              </a:rPr>
              <a:t>”</a:t>
            </a:r>
            <a:r>
              <a:rPr lang="zh-CN" altLang="en-US" sz="2800" b="0">
                <a:solidFill>
                  <a:srgbClr val="080912"/>
                </a:solidFill>
                <a:latin typeface="楷体_GB2312" pitchFamily="49" charset="-122"/>
              </a:rPr>
              <a:t>科目；</a:t>
            </a:r>
            <a:r>
              <a:rPr lang="zh-CN" altLang="en-US" sz="2800" b="0">
                <a:latin typeface="楷体_GB2312" pitchFamily="49" charset="-122"/>
              </a:rPr>
              <a:t>公允价值</a:t>
            </a:r>
            <a:r>
              <a:rPr lang="zh-CN" altLang="en-US" sz="2800">
                <a:solidFill>
                  <a:schemeClr val="accent2"/>
                </a:solidFill>
                <a:latin typeface="华文新魏" pitchFamily="2" charset="-122"/>
              </a:rPr>
              <a:t>低于</a:t>
            </a:r>
            <a:r>
              <a:rPr lang="zh-CN" altLang="en-US" sz="2800" b="0">
                <a:latin typeface="楷体_GB2312" pitchFamily="49" charset="-122"/>
              </a:rPr>
              <a:t>其账面余额的差额，</a:t>
            </a:r>
            <a:r>
              <a:rPr lang="zh-CN" altLang="en-US" sz="2800" b="0">
                <a:solidFill>
                  <a:srgbClr val="080912"/>
                </a:solidFill>
                <a:latin typeface="楷体_GB2312" pitchFamily="49" charset="-122"/>
              </a:rPr>
              <a:t>做相反的会计分录。（交易性金融资产的后续计量：以公允价值计量且其变动计入当期损益。）</a:t>
            </a:r>
          </a:p>
        </p:txBody>
      </p:sp>
      <p:sp>
        <p:nvSpPr>
          <p:cNvPr id="4" name="日期占位符 3"/>
          <p:cNvSpPr>
            <a:spLocks noGrp="1"/>
          </p:cNvSpPr>
          <p:nvPr>
            <p:ph type="dt" sz="half" idx="10"/>
          </p:nvPr>
        </p:nvSpPr>
        <p:spPr/>
        <p:txBody>
          <a:bodyPr/>
          <a:lstStyle/>
          <a:p>
            <a:fld id="{BC619484-A98A-4412-8EAA-09C75F5E666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FA84D078-EC14-4B50-A30B-73F9DD0744F6}" type="slidenum">
              <a:rPr lang="en-US" altLang="ko-KR"/>
              <a:pPr/>
              <a:t>111</a:t>
            </a:fld>
            <a:endParaRPr lang="en-US" altLang="ko-K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zh-CN" altLang="en-US" sz="3000" b="0">
                <a:solidFill>
                  <a:schemeClr val="bg1"/>
                </a:solidFill>
                <a:ea typeface="楷体_GB2312" pitchFamily="49" charset="-122"/>
              </a:rPr>
              <a:t>[例3</a:t>
            </a:r>
            <a:r>
              <a:rPr lang="en-US" altLang="zh-CN" sz="3000" b="0">
                <a:solidFill>
                  <a:schemeClr val="bg1"/>
                </a:solidFill>
                <a:ea typeface="楷体_GB2312" pitchFamily="49" charset="-122"/>
              </a:rPr>
              <a:t>-3]</a:t>
            </a:r>
          </a:p>
        </p:txBody>
      </p:sp>
      <p:sp>
        <p:nvSpPr>
          <p:cNvPr id="179203" name="Rectangle 3"/>
          <p:cNvSpPr>
            <a:spLocks noGrp="1" noChangeArrowheads="1"/>
          </p:cNvSpPr>
          <p:nvPr>
            <p:ph idx="1"/>
          </p:nvPr>
        </p:nvSpPr>
        <p:spPr>
          <a:xfrm>
            <a:off x="611188" y="1052513"/>
            <a:ext cx="7993062" cy="5400675"/>
          </a:xfrm>
        </p:spPr>
        <p:txBody>
          <a:bodyPr/>
          <a:lstStyle/>
          <a:p>
            <a:pPr>
              <a:lnSpc>
                <a:spcPct val="120000"/>
              </a:lnSpc>
              <a:spcBef>
                <a:spcPct val="50000"/>
              </a:spcBef>
            </a:pPr>
            <a:r>
              <a:rPr lang="zh-CN" altLang="en-US" sz="2800" b="0">
                <a:solidFill>
                  <a:srgbClr val="080912"/>
                </a:solidFill>
              </a:rPr>
              <a:t>2007年2月28日，甲上市公司持有一批债券购买时公允价值余额为235 000元，月末公允价值余额为237 000元，假定不考虑其他因素，会计处理如下：</a:t>
            </a:r>
          </a:p>
          <a:p>
            <a:pPr>
              <a:lnSpc>
                <a:spcPct val="120000"/>
              </a:lnSpc>
              <a:spcBef>
                <a:spcPct val="50000"/>
              </a:spcBef>
            </a:pPr>
            <a:r>
              <a:rPr lang="zh-CN" altLang="en-US" sz="2800" b="0">
                <a:solidFill>
                  <a:srgbClr val="080912"/>
                </a:solidFill>
              </a:rPr>
              <a:t>期末比期初的公允价值有所</a:t>
            </a:r>
            <a:r>
              <a:rPr lang="zh-CN" altLang="en-US" sz="2800">
                <a:solidFill>
                  <a:srgbClr val="CC0000"/>
                </a:solidFill>
              </a:rPr>
              <a:t>增加：</a:t>
            </a:r>
          </a:p>
          <a:p>
            <a:pPr>
              <a:lnSpc>
                <a:spcPct val="120000"/>
              </a:lnSpc>
              <a:spcBef>
                <a:spcPct val="50000"/>
              </a:spcBef>
            </a:pPr>
            <a:r>
              <a:rPr lang="zh-CN" altLang="en-US" sz="2800" b="0">
                <a:solidFill>
                  <a:srgbClr val="080912"/>
                </a:solidFill>
              </a:rPr>
              <a:t>   借：交易性金融资产——公允价值变动2000</a:t>
            </a:r>
          </a:p>
          <a:p>
            <a:pPr>
              <a:lnSpc>
                <a:spcPct val="120000"/>
              </a:lnSpc>
              <a:spcBef>
                <a:spcPct val="50000"/>
              </a:spcBef>
            </a:pPr>
            <a:r>
              <a:rPr lang="zh-CN" altLang="en-US" sz="2800" b="0">
                <a:solidFill>
                  <a:srgbClr val="080912"/>
                </a:solidFill>
              </a:rPr>
              <a:t>          贷：公允价值变动损益                         2000</a:t>
            </a:r>
          </a:p>
        </p:txBody>
      </p:sp>
      <p:sp>
        <p:nvSpPr>
          <p:cNvPr id="4" name="日期占位符 3"/>
          <p:cNvSpPr>
            <a:spLocks noGrp="1"/>
          </p:cNvSpPr>
          <p:nvPr>
            <p:ph type="dt" sz="half" idx="10"/>
          </p:nvPr>
        </p:nvSpPr>
        <p:spPr/>
        <p:txBody>
          <a:bodyPr/>
          <a:lstStyle/>
          <a:p>
            <a:fld id="{27D83B16-490E-449B-9498-A3EA066036B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10D29C6B-C72E-461E-B0D6-171DC639750B}" type="slidenum">
              <a:rPr lang="en-US" altLang="ko-KR"/>
              <a:pPr/>
              <a:t>112</a:t>
            </a:fld>
            <a:endParaRPr lang="en-US" altLang="ko-K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zh-CN" altLang="en-US" sz="3000">
                <a:solidFill>
                  <a:schemeClr val="bg1"/>
                </a:solidFill>
                <a:ea typeface="楷体_GB2312" pitchFamily="49" charset="-122"/>
              </a:rPr>
              <a:t>[例3</a:t>
            </a:r>
            <a:r>
              <a:rPr lang="en-US" altLang="zh-CN" sz="3000">
                <a:solidFill>
                  <a:schemeClr val="bg1"/>
                </a:solidFill>
                <a:ea typeface="楷体_GB2312" pitchFamily="49" charset="-122"/>
              </a:rPr>
              <a:t>-4]</a:t>
            </a:r>
          </a:p>
        </p:txBody>
      </p:sp>
      <p:sp>
        <p:nvSpPr>
          <p:cNvPr id="171011" name="Rectangle 3"/>
          <p:cNvSpPr>
            <a:spLocks noGrp="1" noChangeArrowheads="1"/>
          </p:cNvSpPr>
          <p:nvPr>
            <p:ph idx="1"/>
          </p:nvPr>
        </p:nvSpPr>
        <p:spPr/>
        <p:txBody>
          <a:bodyPr/>
          <a:lstStyle/>
          <a:p>
            <a:pPr>
              <a:lnSpc>
                <a:spcPct val="120000"/>
              </a:lnSpc>
              <a:spcBef>
                <a:spcPct val="50000"/>
              </a:spcBef>
            </a:pPr>
            <a:r>
              <a:rPr lang="zh-CN" altLang="en-US" sz="2800" b="0">
                <a:solidFill>
                  <a:srgbClr val="080912"/>
                </a:solidFill>
              </a:rPr>
              <a:t>2007年4月30日，乙上市公司持有的海尔股票购买时公允价值余额为532 000元，月末余额为522 000元，假定不考虑其他因素，会计处理如下：</a:t>
            </a:r>
          </a:p>
          <a:p>
            <a:pPr>
              <a:lnSpc>
                <a:spcPct val="120000"/>
              </a:lnSpc>
              <a:spcBef>
                <a:spcPct val="50000"/>
              </a:spcBef>
            </a:pPr>
            <a:r>
              <a:rPr lang="zh-CN" altLang="en-US" sz="2800" b="0">
                <a:solidFill>
                  <a:srgbClr val="080912"/>
                </a:solidFill>
              </a:rPr>
              <a:t>期末比期初的公允价值有所</a:t>
            </a:r>
            <a:r>
              <a:rPr lang="zh-CN" altLang="en-US" sz="2800">
                <a:solidFill>
                  <a:srgbClr val="CC0000"/>
                </a:solidFill>
              </a:rPr>
              <a:t>减少：</a:t>
            </a:r>
          </a:p>
          <a:p>
            <a:pPr>
              <a:lnSpc>
                <a:spcPct val="120000"/>
              </a:lnSpc>
              <a:spcBef>
                <a:spcPct val="50000"/>
              </a:spcBef>
            </a:pPr>
            <a:r>
              <a:rPr lang="zh-CN" altLang="en-US" sz="2800" b="0">
                <a:solidFill>
                  <a:srgbClr val="080912"/>
                </a:solidFill>
              </a:rPr>
              <a:t>   借：公允价值变动损益                     10000</a:t>
            </a:r>
          </a:p>
          <a:p>
            <a:pPr>
              <a:lnSpc>
                <a:spcPct val="120000"/>
              </a:lnSpc>
              <a:spcBef>
                <a:spcPct val="50000"/>
              </a:spcBef>
            </a:pPr>
            <a:r>
              <a:rPr lang="zh-CN" altLang="en-US" sz="2800" b="0">
                <a:solidFill>
                  <a:srgbClr val="080912"/>
                </a:solidFill>
              </a:rPr>
              <a:t>          贷：交易性金融资产—公允价值变动  10000</a:t>
            </a:r>
          </a:p>
        </p:txBody>
      </p:sp>
      <p:sp>
        <p:nvSpPr>
          <p:cNvPr id="4" name="日期占位符 3"/>
          <p:cNvSpPr>
            <a:spLocks noGrp="1"/>
          </p:cNvSpPr>
          <p:nvPr>
            <p:ph type="dt" sz="half" idx="10"/>
          </p:nvPr>
        </p:nvSpPr>
        <p:spPr/>
        <p:txBody>
          <a:bodyPr/>
          <a:lstStyle/>
          <a:p>
            <a:fld id="{757EBC1B-7916-48AD-9FB8-BFA4989E6EC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6BADF76-3B59-41AD-B050-74AC5DC5AACC}" type="slidenum">
              <a:rPr lang="en-US" altLang="ko-KR"/>
              <a:pPr/>
              <a:t>113</a:t>
            </a:fld>
            <a:endParaRPr lang="en-US" altLang="ko-K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zh-CN" altLang="en-US" sz="3200">
                <a:solidFill>
                  <a:schemeClr val="bg1"/>
                </a:solidFill>
                <a:latin typeface="宋体" charset="-122"/>
                <a:ea typeface="楷体_GB2312" pitchFamily="49" charset="-122"/>
              </a:rPr>
              <a:t>（四）交易性金融资产的处置（出售）</a:t>
            </a:r>
          </a:p>
        </p:txBody>
      </p:sp>
      <p:sp>
        <p:nvSpPr>
          <p:cNvPr id="180227" name="Rectangle 3"/>
          <p:cNvSpPr>
            <a:spLocks noGrp="1" noChangeArrowheads="1"/>
          </p:cNvSpPr>
          <p:nvPr>
            <p:ph idx="1"/>
          </p:nvPr>
        </p:nvSpPr>
        <p:spPr/>
        <p:txBody>
          <a:bodyPr>
            <a:normAutofit fontScale="92500" lnSpcReduction="10000"/>
          </a:bodyPr>
          <a:lstStyle/>
          <a:p>
            <a:pPr>
              <a:lnSpc>
                <a:spcPct val="120000"/>
              </a:lnSpc>
              <a:spcBef>
                <a:spcPct val="40000"/>
              </a:spcBef>
            </a:pPr>
            <a:r>
              <a:rPr lang="zh-CN" altLang="en-US" sz="2800" b="0">
                <a:solidFill>
                  <a:srgbClr val="080912"/>
                </a:solidFill>
                <a:latin typeface="楷体_GB2312" pitchFamily="49" charset="-122"/>
              </a:rPr>
              <a:t>    出售交易性金融资产时，应按</a:t>
            </a:r>
            <a:r>
              <a:rPr lang="zh-CN" altLang="en-US" sz="2800">
                <a:solidFill>
                  <a:srgbClr val="CC0000"/>
                </a:solidFill>
                <a:latin typeface="楷体_GB2312" pitchFamily="49" charset="-122"/>
              </a:rPr>
              <a:t>实际收到</a:t>
            </a:r>
            <a:r>
              <a:rPr lang="zh-CN" altLang="en-US" sz="2800" b="0">
                <a:solidFill>
                  <a:srgbClr val="080912"/>
                </a:solidFill>
                <a:latin typeface="楷体_GB2312" pitchFamily="49" charset="-122"/>
              </a:rPr>
              <a:t>的金额，借记</a:t>
            </a:r>
            <a:r>
              <a:rPr lang="zh-CN" altLang="en-US" sz="2800" b="0">
                <a:solidFill>
                  <a:srgbClr val="080912"/>
                </a:solidFill>
                <a:latin typeface="Arial"/>
              </a:rPr>
              <a:t>“</a:t>
            </a:r>
            <a:r>
              <a:rPr lang="zh-CN" altLang="en-US" sz="2800" b="0">
                <a:solidFill>
                  <a:srgbClr val="080912"/>
                </a:solidFill>
                <a:latin typeface="楷体_GB2312" pitchFamily="49" charset="-122"/>
              </a:rPr>
              <a:t>银行存款</a:t>
            </a:r>
            <a:r>
              <a:rPr lang="zh-CN" altLang="en-US" sz="2800" b="0">
                <a:solidFill>
                  <a:srgbClr val="080912"/>
                </a:solidFill>
                <a:latin typeface="Arial"/>
              </a:rPr>
              <a:t>”</a:t>
            </a:r>
            <a:r>
              <a:rPr lang="zh-CN" altLang="en-US" sz="2800" b="0">
                <a:solidFill>
                  <a:srgbClr val="080912"/>
                </a:solidFill>
                <a:latin typeface="楷体_GB2312" pitchFamily="49" charset="-122"/>
              </a:rPr>
              <a:t>，(或其他货币资金) 按该项交易性金融资产的</a:t>
            </a:r>
            <a:r>
              <a:rPr lang="zh-CN" altLang="en-US" sz="2800">
                <a:solidFill>
                  <a:srgbClr val="CC0000"/>
                </a:solidFill>
                <a:latin typeface="楷体_GB2312" pitchFamily="49" charset="-122"/>
              </a:rPr>
              <a:t>成本</a:t>
            </a:r>
            <a:r>
              <a:rPr lang="zh-CN" altLang="en-US" sz="2800" b="0">
                <a:solidFill>
                  <a:srgbClr val="080912"/>
                </a:solidFill>
                <a:latin typeface="楷体_GB2312" pitchFamily="49" charset="-122"/>
              </a:rPr>
              <a:t>，贷记本科目（成本），</a:t>
            </a:r>
          </a:p>
          <a:p>
            <a:pPr>
              <a:lnSpc>
                <a:spcPct val="120000"/>
              </a:lnSpc>
              <a:spcBef>
                <a:spcPct val="40000"/>
              </a:spcBef>
            </a:pPr>
            <a:r>
              <a:rPr lang="zh-CN" altLang="en-US" sz="2800" b="0">
                <a:solidFill>
                  <a:srgbClr val="080912"/>
                </a:solidFill>
                <a:latin typeface="楷体_GB2312" pitchFamily="49" charset="-122"/>
              </a:rPr>
              <a:t>    按该项交易性金融资产的</a:t>
            </a:r>
            <a:r>
              <a:rPr lang="zh-CN" altLang="en-US" sz="2800">
                <a:solidFill>
                  <a:srgbClr val="CC0000"/>
                </a:solidFill>
                <a:latin typeface="楷体_GB2312" pitchFamily="49" charset="-122"/>
              </a:rPr>
              <a:t>公允价值变动</a:t>
            </a:r>
            <a:r>
              <a:rPr lang="zh-CN" altLang="en-US" sz="2800" b="0">
                <a:solidFill>
                  <a:srgbClr val="080912"/>
                </a:solidFill>
                <a:latin typeface="楷体_GB2312" pitchFamily="49" charset="-122"/>
              </a:rPr>
              <a:t>，贷记或借记本科目（公允价值变动），按其</a:t>
            </a:r>
            <a:r>
              <a:rPr lang="zh-CN" altLang="en-US" sz="2800">
                <a:solidFill>
                  <a:schemeClr val="accent2"/>
                </a:solidFill>
                <a:latin typeface="楷体_GB2312" pitchFamily="49" charset="-122"/>
              </a:rPr>
              <a:t>差额</a:t>
            </a:r>
            <a:r>
              <a:rPr lang="zh-CN" altLang="en-US" sz="2800" b="0">
                <a:solidFill>
                  <a:srgbClr val="080912"/>
                </a:solidFill>
                <a:latin typeface="楷体_GB2312" pitchFamily="49" charset="-122"/>
              </a:rPr>
              <a:t>，贷记或借记</a:t>
            </a:r>
            <a:r>
              <a:rPr lang="zh-CN" altLang="en-US" sz="2800" b="0">
                <a:solidFill>
                  <a:srgbClr val="080912"/>
                </a:solidFill>
                <a:latin typeface="Arial"/>
              </a:rPr>
              <a:t>“</a:t>
            </a:r>
            <a:r>
              <a:rPr lang="zh-CN" altLang="en-US" sz="2800" b="0">
                <a:solidFill>
                  <a:srgbClr val="080912"/>
                </a:solidFill>
                <a:latin typeface="楷体_GB2312" pitchFamily="49" charset="-122"/>
              </a:rPr>
              <a:t>投资收益</a:t>
            </a:r>
            <a:r>
              <a:rPr lang="zh-CN" altLang="en-US" sz="2800" b="0">
                <a:solidFill>
                  <a:srgbClr val="080912"/>
                </a:solidFill>
                <a:latin typeface="Arial"/>
              </a:rPr>
              <a:t>”</a:t>
            </a:r>
            <a:r>
              <a:rPr lang="zh-CN" altLang="en-US" sz="2800" b="0">
                <a:solidFill>
                  <a:srgbClr val="080912"/>
                </a:solidFill>
                <a:latin typeface="楷体_GB2312" pitchFamily="49" charset="-122"/>
              </a:rPr>
              <a:t>科目。</a:t>
            </a:r>
          </a:p>
          <a:p>
            <a:pPr>
              <a:lnSpc>
                <a:spcPct val="120000"/>
              </a:lnSpc>
              <a:spcBef>
                <a:spcPct val="40000"/>
              </a:spcBef>
            </a:pPr>
            <a:r>
              <a:rPr lang="zh-CN" altLang="en-US" sz="2800" b="0">
                <a:solidFill>
                  <a:srgbClr val="080912"/>
                </a:solidFill>
                <a:latin typeface="楷体_GB2312" pitchFamily="49" charset="-122"/>
              </a:rPr>
              <a:t>    同时，按该项交易性金融资产的公允价值变动，借记或贷记</a:t>
            </a:r>
            <a:r>
              <a:rPr lang="zh-CN" altLang="en-US" sz="2800" b="0">
                <a:solidFill>
                  <a:srgbClr val="080912"/>
                </a:solidFill>
                <a:latin typeface="Arial"/>
              </a:rPr>
              <a:t>“</a:t>
            </a:r>
            <a:r>
              <a:rPr lang="zh-CN" altLang="en-US" sz="2800" b="0">
                <a:solidFill>
                  <a:srgbClr val="080912"/>
                </a:solidFill>
                <a:latin typeface="楷体_GB2312" pitchFamily="49" charset="-122"/>
              </a:rPr>
              <a:t>公允价值变动损益</a:t>
            </a:r>
            <a:r>
              <a:rPr lang="zh-CN" altLang="en-US" sz="2800" b="0">
                <a:solidFill>
                  <a:srgbClr val="080912"/>
                </a:solidFill>
                <a:latin typeface="Arial"/>
              </a:rPr>
              <a:t>”</a:t>
            </a:r>
            <a:r>
              <a:rPr lang="zh-CN" altLang="en-US" sz="2800" b="0">
                <a:solidFill>
                  <a:srgbClr val="080912"/>
                </a:solidFill>
                <a:latin typeface="楷体_GB2312" pitchFamily="49" charset="-122"/>
              </a:rPr>
              <a:t>科目，贷记或借记</a:t>
            </a:r>
            <a:r>
              <a:rPr lang="zh-CN" altLang="en-US" sz="2800" b="0">
                <a:solidFill>
                  <a:srgbClr val="080912"/>
                </a:solidFill>
                <a:latin typeface="Arial"/>
              </a:rPr>
              <a:t>“</a:t>
            </a:r>
            <a:r>
              <a:rPr lang="zh-CN" altLang="en-US" sz="2800" b="0">
                <a:solidFill>
                  <a:srgbClr val="080912"/>
                </a:solidFill>
                <a:latin typeface="楷体_GB2312" pitchFamily="49" charset="-122"/>
              </a:rPr>
              <a:t>投资收益</a:t>
            </a:r>
            <a:r>
              <a:rPr lang="zh-CN" altLang="en-US" sz="2800" b="0">
                <a:solidFill>
                  <a:srgbClr val="080912"/>
                </a:solidFill>
                <a:latin typeface="Arial"/>
              </a:rPr>
              <a:t>”</a:t>
            </a:r>
            <a:r>
              <a:rPr lang="zh-CN" altLang="en-US" sz="2800" b="0">
                <a:solidFill>
                  <a:srgbClr val="080912"/>
                </a:solidFill>
                <a:latin typeface="楷体_GB2312" pitchFamily="49" charset="-122"/>
              </a:rPr>
              <a:t>科目。</a:t>
            </a:r>
          </a:p>
        </p:txBody>
      </p:sp>
      <p:sp>
        <p:nvSpPr>
          <p:cNvPr id="4" name="日期占位符 3"/>
          <p:cNvSpPr>
            <a:spLocks noGrp="1"/>
          </p:cNvSpPr>
          <p:nvPr>
            <p:ph type="dt" sz="half" idx="10"/>
          </p:nvPr>
        </p:nvSpPr>
        <p:spPr/>
        <p:txBody>
          <a:bodyPr/>
          <a:lstStyle/>
          <a:p>
            <a:fld id="{CE8CA721-7967-4A83-9360-AAB252A4D58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BB7A26D1-A160-4CA2-86B3-4E9265CA77EB}" type="slidenum">
              <a:rPr lang="en-US" altLang="ko-KR"/>
              <a:pPr/>
              <a:t>114</a:t>
            </a:fld>
            <a:endParaRPr lang="en-US" altLang="ko-K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zh-CN" altLang="en-US" sz="3000">
                <a:solidFill>
                  <a:schemeClr val="bg1"/>
                </a:solidFill>
                <a:ea typeface="楷体_GB2312" pitchFamily="49" charset="-122"/>
              </a:rPr>
              <a:t>[例3</a:t>
            </a:r>
            <a:r>
              <a:rPr lang="en-US" altLang="zh-CN" sz="3000">
                <a:solidFill>
                  <a:schemeClr val="bg1"/>
                </a:solidFill>
                <a:ea typeface="楷体_GB2312" pitchFamily="49" charset="-122"/>
              </a:rPr>
              <a:t>-5]</a:t>
            </a:r>
          </a:p>
        </p:txBody>
      </p:sp>
      <p:sp>
        <p:nvSpPr>
          <p:cNvPr id="181251" name="Rectangle 3"/>
          <p:cNvSpPr>
            <a:spLocks noGrp="1" noChangeArrowheads="1"/>
          </p:cNvSpPr>
          <p:nvPr>
            <p:ph idx="1"/>
          </p:nvPr>
        </p:nvSpPr>
        <p:spPr>
          <a:xfrm>
            <a:off x="539750" y="1052513"/>
            <a:ext cx="8135938" cy="1296987"/>
          </a:xfrm>
        </p:spPr>
        <p:txBody>
          <a:bodyPr/>
          <a:lstStyle/>
          <a:p>
            <a:pPr>
              <a:lnSpc>
                <a:spcPct val="120000"/>
              </a:lnSpc>
            </a:pPr>
            <a:r>
              <a:rPr lang="zh-CN" altLang="en-US" sz="2000" b="0">
                <a:solidFill>
                  <a:srgbClr val="080912"/>
                </a:solidFill>
              </a:rPr>
              <a:t>2007年5月21日甲上市公司出售2007年2月21日购入的作为交易性金融资产核算和管理的债券，扣除相关税费后实际收到的金额为237800元。假定不考虑其他因素，会计处理如下：</a:t>
            </a:r>
          </a:p>
        </p:txBody>
      </p:sp>
      <p:sp>
        <p:nvSpPr>
          <p:cNvPr id="9" name="日期占位符 3"/>
          <p:cNvSpPr>
            <a:spLocks noGrp="1"/>
          </p:cNvSpPr>
          <p:nvPr>
            <p:ph type="dt" sz="half" idx="10"/>
          </p:nvPr>
        </p:nvSpPr>
        <p:spPr/>
        <p:txBody>
          <a:bodyPr/>
          <a:lstStyle/>
          <a:p>
            <a:fld id="{687F0BC0-70DF-4974-B9C8-CF73F11C7E4E}" type="datetime1">
              <a:rPr lang="zh-CN" altLang="en-US"/>
              <a:pPr/>
              <a:t>2012-07-13</a:t>
            </a:fld>
            <a:endParaRPr lang="en-US" altLang="ko-KR"/>
          </a:p>
        </p:txBody>
      </p:sp>
      <p:sp>
        <p:nvSpPr>
          <p:cNvPr id="10" name="页脚占位符 4"/>
          <p:cNvSpPr>
            <a:spLocks noGrp="1"/>
          </p:cNvSpPr>
          <p:nvPr>
            <p:ph type="ftr" sz="quarter" idx="11"/>
          </p:nvPr>
        </p:nvSpPr>
        <p:spPr/>
        <p:txBody>
          <a:bodyPr/>
          <a:lstStyle/>
          <a:p>
            <a:r>
              <a:rPr lang="en-US" altLang="ko-KR"/>
              <a:t>会计学</a:t>
            </a:r>
          </a:p>
        </p:txBody>
      </p:sp>
      <p:sp>
        <p:nvSpPr>
          <p:cNvPr id="11" name="灯片编号占位符 5"/>
          <p:cNvSpPr>
            <a:spLocks noGrp="1"/>
          </p:cNvSpPr>
          <p:nvPr>
            <p:ph type="sldNum" sz="quarter" idx="12"/>
          </p:nvPr>
        </p:nvSpPr>
        <p:spPr/>
        <p:txBody>
          <a:bodyPr/>
          <a:lstStyle/>
          <a:p>
            <a:fld id="{45854BBD-7BEB-455A-BFB3-8F847F79B072}" type="slidenum">
              <a:rPr lang="en-US" altLang="ko-KR"/>
              <a:pPr/>
              <a:t>115</a:t>
            </a:fld>
            <a:endParaRPr lang="en-US" altLang="ko-KR"/>
          </a:p>
        </p:txBody>
      </p:sp>
      <p:sp>
        <p:nvSpPr>
          <p:cNvPr id="181252" name="Rectangle 4"/>
          <p:cNvSpPr>
            <a:spLocks noChangeArrowheads="1"/>
          </p:cNvSpPr>
          <p:nvPr/>
        </p:nvSpPr>
        <p:spPr bwMode="auto">
          <a:xfrm>
            <a:off x="468313" y="2276475"/>
            <a:ext cx="2255837" cy="366713"/>
          </a:xfrm>
          <a:prstGeom prst="rect">
            <a:avLst/>
          </a:prstGeom>
          <a:noFill/>
          <a:ln w="7938">
            <a:noFill/>
            <a:miter lim="800000"/>
            <a:headEnd/>
            <a:tailEnd/>
          </a:ln>
          <a:effectLst/>
        </p:spPr>
        <p:txBody>
          <a:bodyPr wrap="none">
            <a:spAutoFit/>
          </a:bodyPr>
          <a:lstStyle/>
          <a:p>
            <a:r>
              <a:rPr lang="zh-CN" altLang="en-US" sz="1800" b="1">
                <a:solidFill>
                  <a:schemeClr val="accent2"/>
                </a:solidFill>
                <a:ea typeface="楷体_GB2312" pitchFamily="49" charset="-122"/>
              </a:rPr>
              <a:t>（第一种处理方法）</a:t>
            </a:r>
          </a:p>
        </p:txBody>
      </p:sp>
      <p:sp>
        <p:nvSpPr>
          <p:cNvPr id="181253" name="Rectangle 5"/>
          <p:cNvSpPr>
            <a:spLocks noChangeArrowheads="1"/>
          </p:cNvSpPr>
          <p:nvPr/>
        </p:nvSpPr>
        <p:spPr bwMode="auto">
          <a:xfrm>
            <a:off x="468313" y="4508500"/>
            <a:ext cx="3406775" cy="366713"/>
          </a:xfrm>
          <a:prstGeom prst="rect">
            <a:avLst/>
          </a:prstGeom>
          <a:noFill/>
          <a:ln w="7938">
            <a:noFill/>
            <a:miter lim="800000"/>
            <a:headEnd/>
            <a:tailEnd/>
          </a:ln>
          <a:effectLst/>
        </p:spPr>
        <p:txBody>
          <a:bodyPr wrap="none">
            <a:spAutoFit/>
          </a:bodyPr>
          <a:lstStyle/>
          <a:p>
            <a:r>
              <a:rPr lang="zh-CN" altLang="en-US" sz="1800" b="1">
                <a:solidFill>
                  <a:schemeClr val="accent2"/>
                </a:solidFill>
                <a:ea typeface="楷体_GB2312" pitchFamily="49" charset="-122"/>
              </a:rPr>
              <a:t>（第二种处理方法是分开做的）</a:t>
            </a:r>
          </a:p>
        </p:txBody>
      </p:sp>
      <p:sp>
        <p:nvSpPr>
          <p:cNvPr id="181254" name="Rectangle 6"/>
          <p:cNvSpPr>
            <a:spLocks noChangeArrowheads="1"/>
          </p:cNvSpPr>
          <p:nvPr/>
        </p:nvSpPr>
        <p:spPr bwMode="auto">
          <a:xfrm>
            <a:off x="539750" y="2708275"/>
            <a:ext cx="5689600" cy="1739900"/>
          </a:xfrm>
          <a:prstGeom prst="rect">
            <a:avLst/>
          </a:prstGeom>
          <a:noFill/>
          <a:ln w="7938">
            <a:noFill/>
            <a:miter lim="800000"/>
            <a:headEnd/>
            <a:tailEnd/>
          </a:ln>
          <a:effectLst/>
        </p:spPr>
        <p:txBody>
          <a:bodyPr>
            <a:spAutoFit/>
          </a:bodyPr>
          <a:lstStyle/>
          <a:p>
            <a:r>
              <a:rPr lang="zh-CN" altLang="en-US" sz="1800">
                <a:solidFill>
                  <a:srgbClr val="080912"/>
                </a:solidFill>
                <a:latin typeface="Arial" charset="0"/>
                <a:ea typeface="楷体_GB2312" pitchFamily="49" charset="-122"/>
              </a:rPr>
              <a:t>借：银行存款                        237800</a:t>
            </a:r>
          </a:p>
          <a:p>
            <a:r>
              <a:rPr lang="zh-CN" altLang="en-US" sz="1800">
                <a:solidFill>
                  <a:srgbClr val="080912"/>
                </a:solidFill>
                <a:latin typeface="Arial" charset="0"/>
                <a:ea typeface="楷体_GB2312" pitchFamily="49" charset="-122"/>
              </a:rPr>
              <a:t>        公允价值变动损益             2000</a:t>
            </a:r>
          </a:p>
          <a:p>
            <a:r>
              <a:rPr lang="zh-CN" altLang="en-US" sz="1800">
                <a:solidFill>
                  <a:srgbClr val="080912"/>
                </a:solidFill>
                <a:latin typeface="Arial" charset="0"/>
                <a:ea typeface="楷体_GB2312" pitchFamily="49" charset="-122"/>
              </a:rPr>
              <a:t>   贷：交易性金融资产——债券成本     230000</a:t>
            </a:r>
          </a:p>
          <a:p>
            <a:r>
              <a:rPr lang="zh-CN" altLang="en-US" sz="1800">
                <a:solidFill>
                  <a:srgbClr val="080912"/>
                </a:solidFill>
                <a:latin typeface="Arial" charset="0"/>
                <a:ea typeface="楷体_GB2312" pitchFamily="49" charset="-122"/>
              </a:rPr>
              <a:t>                              （235000-5000）</a:t>
            </a:r>
          </a:p>
          <a:p>
            <a:r>
              <a:rPr lang="zh-CN" altLang="en-US" sz="1800">
                <a:solidFill>
                  <a:srgbClr val="080912"/>
                </a:solidFill>
                <a:latin typeface="Arial" charset="0"/>
                <a:ea typeface="楷体_GB2312" pitchFamily="49" charset="-122"/>
              </a:rPr>
              <a:t>                                    ——公允价值变动  2000</a:t>
            </a:r>
          </a:p>
          <a:p>
            <a:r>
              <a:rPr lang="zh-CN" altLang="en-US" sz="1800">
                <a:solidFill>
                  <a:srgbClr val="080912"/>
                </a:solidFill>
                <a:latin typeface="Arial" charset="0"/>
                <a:ea typeface="楷体_GB2312" pitchFamily="49" charset="-122"/>
              </a:rPr>
              <a:t>           投资收益                                         7800</a:t>
            </a:r>
          </a:p>
        </p:txBody>
      </p:sp>
      <p:sp>
        <p:nvSpPr>
          <p:cNvPr id="181255" name="Rectangle 7"/>
          <p:cNvSpPr>
            <a:spLocks noChangeArrowheads="1"/>
          </p:cNvSpPr>
          <p:nvPr/>
        </p:nvSpPr>
        <p:spPr bwMode="auto">
          <a:xfrm>
            <a:off x="539750" y="4941888"/>
            <a:ext cx="5616575" cy="1465262"/>
          </a:xfrm>
          <a:prstGeom prst="rect">
            <a:avLst/>
          </a:prstGeom>
          <a:noFill/>
          <a:ln w="7938">
            <a:noFill/>
            <a:miter lim="800000"/>
            <a:headEnd/>
            <a:tailEnd/>
          </a:ln>
          <a:effectLst/>
        </p:spPr>
        <p:txBody>
          <a:bodyPr>
            <a:spAutoFit/>
          </a:bodyPr>
          <a:lstStyle/>
          <a:p>
            <a:r>
              <a:rPr lang="zh-CN" altLang="en-US" sz="1800">
                <a:solidFill>
                  <a:schemeClr val="tx2"/>
                </a:solidFill>
                <a:latin typeface="Arial" charset="0"/>
                <a:ea typeface="楷体_GB2312" pitchFamily="49" charset="-122"/>
              </a:rPr>
              <a:t>1.借：银行存款                           237800</a:t>
            </a:r>
            <a:endParaRPr lang="zh-CN" altLang="en-US" sz="1800">
              <a:solidFill>
                <a:srgbClr val="080912"/>
              </a:solidFill>
              <a:latin typeface="Arial" charset="0"/>
              <a:ea typeface="楷体_GB2312" pitchFamily="49" charset="-122"/>
            </a:endParaRPr>
          </a:p>
          <a:p>
            <a:r>
              <a:rPr lang="zh-CN" altLang="en-US" sz="1800">
                <a:solidFill>
                  <a:srgbClr val="080912"/>
                </a:solidFill>
                <a:latin typeface="Arial" charset="0"/>
                <a:ea typeface="楷体_GB2312" pitchFamily="49" charset="-122"/>
              </a:rPr>
              <a:t>       贷：交易性金融资产——债券成本    230000</a:t>
            </a:r>
          </a:p>
          <a:p>
            <a:r>
              <a:rPr lang="zh-CN" altLang="en-US" sz="1800">
                <a:solidFill>
                  <a:srgbClr val="080912"/>
                </a:solidFill>
                <a:latin typeface="Arial" charset="0"/>
                <a:ea typeface="楷体_GB2312" pitchFamily="49" charset="-122"/>
              </a:rPr>
              <a:t>                                  （235000-5000）</a:t>
            </a:r>
          </a:p>
          <a:p>
            <a:r>
              <a:rPr lang="zh-CN" altLang="en-US" sz="1800">
                <a:solidFill>
                  <a:srgbClr val="080912"/>
                </a:solidFill>
                <a:latin typeface="Arial" charset="0"/>
                <a:ea typeface="楷体_GB2312" pitchFamily="49" charset="-122"/>
              </a:rPr>
              <a:t>                                       ——公允价值变动 2000</a:t>
            </a:r>
          </a:p>
          <a:p>
            <a:r>
              <a:rPr lang="zh-CN" altLang="en-US" sz="1800">
                <a:solidFill>
                  <a:srgbClr val="080912"/>
                </a:solidFill>
                <a:latin typeface="Arial" charset="0"/>
                <a:ea typeface="楷体_GB2312" pitchFamily="49" charset="-122"/>
              </a:rPr>
              <a:t>              投资收益                                         5800</a:t>
            </a:r>
          </a:p>
        </p:txBody>
      </p:sp>
      <p:sp>
        <p:nvSpPr>
          <p:cNvPr id="181256" name="Rectangle 8"/>
          <p:cNvSpPr>
            <a:spLocks noChangeArrowheads="1"/>
          </p:cNvSpPr>
          <p:nvPr/>
        </p:nvSpPr>
        <p:spPr bwMode="auto">
          <a:xfrm>
            <a:off x="5580063" y="4941888"/>
            <a:ext cx="3384550" cy="696912"/>
          </a:xfrm>
          <a:prstGeom prst="rect">
            <a:avLst/>
          </a:prstGeom>
          <a:noFill/>
          <a:ln w="7938">
            <a:noFill/>
            <a:miter lim="800000"/>
            <a:headEnd/>
            <a:tailEnd/>
          </a:ln>
          <a:effectLst/>
        </p:spPr>
        <p:txBody>
          <a:bodyPr>
            <a:spAutoFit/>
          </a:bodyPr>
          <a:lstStyle/>
          <a:p>
            <a:pPr>
              <a:spcBef>
                <a:spcPct val="20000"/>
              </a:spcBef>
            </a:pPr>
            <a:r>
              <a:rPr lang="zh-CN" altLang="en-US" sz="1800">
                <a:solidFill>
                  <a:srgbClr val="080912"/>
                </a:solidFill>
                <a:latin typeface="Arial" charset="0"/>
                <a:ea typeface="楷体_GB2312" pitchFamily="49" charset="-122"/>
              </a:rPr>
              <a:t>2.借：公允价值变动损益2000</a:t>
            </a:r>
          </a:p>
          <a:p>
            <a:pPr>
              <a:spcBef>
                <a:spcPct val="20000"/>
              </a:spcBef>
            </a:pPr>
            <a:r>
              <a:rPr lang="zh-CN" altLang="en-US" sz="1800">
                <a:solidFill>
                  <a:srgbClr val="080912"/>
                </a:solidFill>
                <a:latin typeface="Arial" charset="0"/>
                <a:ea typeface="楷体_GB2312" pitchFamily="49" charset="-122"/>
              </a:rPr>
              <a:t>      贷：投资收益              2000</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zh-CN" altLang="en-US" sz="3000">
                <a:solidFill>
                  <a:schemeClr val="bg1"/>
                </a:solidFill>
                <a:ea typeface="楷体_GB2312" pitchFamily="49" charset="-122"/>
              </a:rPr>
              <a:t>[例3—6]</a:t>
            </a:r>
          </a:p>
        </p:txBody>
      </p:sp>
      <p:sp>
        <p:nvSpPr>
          <p:cNvPr id="182275" name="Rectangle 3"/>
          <p:cNvSpPr>
            <a:spLocks noGrp="1" noChangeArrowheads="1"/>
          </p:cNvSpPr>
          <p:nvPr>
            <p:ph idx="1"/>
          </p:nvPr>
        </p:nvSpPr>
        <p:spPr>
          <a:xfrm>
            <a:off x="539750" y="1052513"/>
            <a:ext cx="8135938" cy="1152525"/>
          </a:xfrm>
        </p:spPr>
        <p:txBody>
          <a:bodyPr/>
          <a:lstStyle/>
          <a:p>
            <a:pPr>
              <a:lnSpc>
                <a:spcPct val="110000"/>
              </a:lnSpc>
            </a:pPr>
            <a:r>
              <a:rPr lang="zh-CN" altLang="en-US" sz="2000" b="0">
                <a:solidFill>
                  <a:srgbClr val="080912"/>
                </a:solidFill>
              </a:rPr>
              <a:t>2007年6月3日某上市公司出售2007年3月12日购入的作为交易性金融资产核算和管理的海尔股票，扣除相关税费后实际收到的金额为551 000元，假定不考虑其他因素，会计处理如下：</a:t>
            </a:r>
          </a:p>
        </p:txBody>
      </p:sp>
      <p:sp>
        <p:nvSpPr>
          <p:cNvPr id="8" name="日期占位符 3"/>
          <p:cNvSpPr>
            <a:spLocks noGrp="1"/>
          </p:cNvSpPr>
          <p:nvPr>
            <p:ph type="dt" sz="half" idx="10"/>
          </p:nvPr>
        </p:nvSpPr>
        <p:spPr/>
        <p:txBody>
          <a:bodyPr/>
          <a:lstStyle/>
          <a:p>
            <a:fld id="{8C6932DC-5B04-41FB-BF6D-E7A317B89642}" type="datetime1">
              <a:rPr lang="zh-CN" altLang="en-US"/>
              <a:pPr/>
              <a:t>2012-07-13</a:t>
            </a:fld>
            <a:endParaRPr lang="en-US" altLang="ko-KR"/>
          </a:p>
        </p:txBody>
      </p:sp>
      <p:sp>
        <p:nvSpPr>
          <p:cNvPr id="9" name="页脚占位符 4"/>
          <p:cNvSpPr>
            <a:spLocks noGrp="1"/>
          </p:cNvSpPr>
          <p:nvPr>
            <p:ph type="ftr" sz="quarter" idx="11"/>
          </p:nvPr>
        </p:nvSpPr>
        <p:spPr/>
        <p:txBody>
          <a:bodyPr/>
          <a:lstStyle/>
          <a:p>
            <a:r>
              <a:rPr lang="en-US" altLang="ko-KR"/>
              <a:t>会计学</a:t>
            </a:r>
          </a:p>
        </p:txBody>
      </p:sp>
      <p:sp>
        <p:nvSpPr>
          <p:cNvPr id="10" name="灯片编号占位符 5"/>
          <p:cNvSpPr>
            <a:spLocks noGrp="1"/>
          </p:cNvSpPr>
          <p:nvPr>
            <p:ph type="sldNum" sz="quarter" idx="12"/>
          </p:nvPr>
        </p:nvSpPr>
        <p:spPr/>
        <p:txBody>
          <a:bodyPr/>
          <a:lstStyle/>
          <a:p>
            <a:fld id="{A15E0411-D1CC-455B-8547-D534912302FC}" type="slidenum">
              <a:rPr lang="en-US" altLang="ko-KR"/>
              <a:pPr/>
              <a:t>116</a:t>
            </a:fld>
            <a:endParaRPr lang="en-US" altLang="ko-KR"/>
          </a:p>
        </p:txBody>
      </p:sp>
      <p:sp>
        <p:nvSpPr>
          <p:cNvPr id="182276" name="Rectangle 4"/>
          <p:cNvSpPr>
            <a:spLocks noChangeArrowheads="1"/>
          </p:cNvSpPr>
          <p:nvPr/>
        </p:nvSpPr>
        <p:spPr bwMode="auto">
          <a:xfrm>
            <a:off x="468313" y="2133600"/>
            <a:ext cx="2255837" cy="366713"/>
          </a:xfrm>
          <a:prstGeom prst="rect">
            <a:avLst/>
          </a:prstGeom>
          <a:noFill/>
          <a:ln w="7938">
            <a:noFill/>
            <a:miter lim="800000"/>
            <a:headEnd/>
            <a:tailEnd/>
          </a:ln>
          <a:effectLst/>
        </p:spPr>
        <p:txBody>
          <a:bodyPr wrap="none">
            <a:spAutoFit/>
          </a:bodyPr>
          <a:lstStyle/>
          <a:p>
            <a:r>
              <a:rPr lang="zh-CN" altLang="en-US" sz="1800" b="1">
                <a:solidFill>
                  <a:schemeClr val="accent2"/>
                </a:solidFill>
                <a:ea typeface="楷体_GB2312" pitchFamily="49" charset="-122"/>
              </a:rPr>
              <a:t>（第一种处理方法）</a:t>
            </a:r>
          </a:p>
        </p:txBody>
      </p:sp>
      <p:sp>
        <p:nvSpPr>
          <p:cNvPr id="182277" name="Rectangle 5"/>
          <p:cNvSpPr>
            <a:spLocks noChangeArrowheads="1"/>
          </p:cNvSpPr>
          <p:nvPr/>
        </p:nvSpPr>
        <p:spPr bwMode="auto">
          <a:xfrm>
            <a:off x="468313" y="4149725"/>
            <a:ext cx="3406775" cy="366713"/>
          </a:xfrm>
          <a:prstGeom prst="rect">
            <a:avLst/>
          </a:prstGeom>
          <a:noFill/>
          <a:ln w="7938">
            <a:noFill/>
            <a:miter lim="800000"/>
            <a:headEnd/>
            <a:tailEnd/>
          </a:ln>
          <a:effectLst/>
        </p:spPr>
        <p:txBody>
          <a:bodyPr wrap="none">
            <a:spAutoFit/>
          </a:bodyPr>
          <a:lstStyle/>
          <a:p>
            <a:r>
              <a:rPr lang="zh-CN" altLang="en-US" sz="1800" b="1">
                <a:solidFill>
                  <a:schemeClr val="accent2"/>
                </a:solidFill>
                <a:ea typeface="楷体_GB2312" pitchFamily="49" charset="-122"/>
              </a:rPr>
              <a:t>（第二种处理方法是分开做的）</a:t>
            </a:r>
          </a:p>
        </p:txBody>
      </p:sp>
      <p:sp>
        <p:nvSpPr>
          <p:cNvPr id="182278" name="Rectangle 6"/>
          <p:cNvSpPr>
            <a:spLocks noChangeArrowheads="1"/>
          </p:cNvSpPr>
          <p:nvPr/>
        </p:nvSpPr>
        <p:spPr bwMode="auto">
          <a:xfrm>
            <a:off x="539750" y="2565400"/>
            <a:ext cx="7993063" cy="1573213"/>
          </a:xfrm>
          <a:prstGeom prst="rect">
            <a:avLst/>
          </a:prstGeom>
          <a:noFill/>
          <a:ln w="7938">
            <a:noFill/>
            <a:miter lim="800000"/>
            <a:headEnd/>
            <a:tailEnd/>
          </a:ln>
          <a:effectLst/>
        </p:spPr>
        <p:txBody>
          <a:bodyPr>
            <a:spAutoFit/>
          </a:bodyPr>
          <a:lstStyle/>
          <a:p>
            <a:pPr>
              <a:spcBef>
                <a:spcPct val="10000"/>
              </a:spcBef>
            </a:pPr>
            <a:r>
              <a:rPr lang="zh-CN" altLang="en-US" sz="1800">
                <a:solidFill>
                  <a:srgbClr val="080912"/>
                </a:solidFill>
                <a:latin typeface="Arial" charset="0"/>
                <a:ea typeface="楷体_GB2312" pitchFamily="49" charset="-122"/>
              </a:rPr>
              <a:t>借：银行存款                                           551000</a:t>
            </a:r>
          </a:p>
          <a:p>
            <a:pPr>
              <a:spcBef>
                <a:spcPct val="10000"/>
              </a:spcBef>
            </a:pPr>
            <a:r>
              <a:rPr lang="zh-CN" altLang="en-US" sz="1800">
                <a:solidFill>
                  <a:srgbClr val="080912"/>
                </a:solidFill>
                <a:latin typeface="Arial" charset="0"/>
                <a:ea typeface="楷体_GB2312" pitchFamily="49" charset="-122"/>
              </a:rPr>
              <a:t>       交易性金融资产——公允价值变动       10000</a:t>
            </a:r>
          </a:p>
          <a:p>
            <a:pPr>
              <a:spcBef>
                <a:spcPct val="10000"/>
              </a:spcBef>
            </a:pPr>
            <a:r>
              <a:rPr lang="zh-CN" altLang="en-US" sz="1800">
                <a:solidFill>
                  <a:srgbClr val="080912"/>
                </a:solidFill>
                <a:latin typeface="Arial" charset="0"/>
                <a:ea typeface="楷体_GB2312" pitchFamily="49" charset="-122"/>
              </a:rPr>
              <a:t>    贷：交易性金融资产——股票成本                     532000</a:t>
            </a:r>
          </a:p>
          <a:p>
            <a:pPr>
              <a:spcBef>
                <a:spcPct val="10000"/>
              </a:spcBef>
            </a:pPr>
            <a:r>
              <a:rPr lang="zh-CN" altLang="en-US" sz="1800">
                <a:solidFill>
                  <a:srgbClr val="080912"/>
                </a:solidFill>
                <a:latin typeface="Arial" charset="0"/>
                <a:ea typeface="楷体_GB2312" pitchFamily="49" charset="-122"/>
              </a:rPr>
              <a:t>           公允价值变动损益                                         10000</a:t>
            </a:r>
          </a:p>
          <a:p>
            <a:pPr>
              <a:spcBef>
                <a:spcPct val="10000"/>
              </a:spcBef>
            </a:pPr>
            <a:r>
              <a:rPr lang="zh-CN" altLang="en-US" sz="1800">
                <a:solidFill>
                  <a:srgbClr val="080912"/>
                </a:solidFill>
                <a:latin typeface="Arial" charset="0"/>
                <a:ea typeface="楷体_GB2312" pitchFamily="49" charset="-122"/>
              </a:rPr>
              <a:t>           投资收益                                                       19000</a:t>
            </a:r>
          </a:p>
        </p:txBody>
      </p:sp>
      <p:sp>
        <p:nvSpPr>
          <p:cNvPr id="182279" name="Rectangle 7"/>
          <p:cNvSpPr>
            <a:spLocks noChangeArrowheads="1"/>
          </p:cNvSpPr>
          <p:nvPr/>
        </p:nvSpPr>
        <p:spPr bwMode="auto">
          <a:xfrm>
            <a:off x="611188" y="4581525"/>
            <a:ext cx="7848600" cy="1874838"/>
          </a:xfrm>
          <a:prstGeom prst="rect">
            <a:avLst/>
          </a:prstGeom>
          <a:noFill/>
          <a:ln w="7938">
            <a:noFill/>
            <a:miter lim="800000"/>
            <a:headEnd/>
            <a:tailEnd/>
          </a:ln>
          <a:effectLst/>
        </p:spPr>
        <p:txBody>
          <a:bodyPr>
            <a:spAutoFit/>
          </a:bodyPr>
          <a:lstStyle/>
          <a:p>
            <a:pPr>
              <a:spcBef>
                <a:spcPct val="10000"/>
              </a:spcBef>
            </a:pPr>
            <a:r>
              <a:rPr lang="zh-CN" altLang="en-US" sz="1800">
                <a:solidFill>
                  <a:schemeClr val="tx2"/>
                </a:solidFill>
                <a:latin typeface="Arial" charset="0"/>
                <a:ea typeface="楷体_GB2312" pitchFamily="49" charset="-122"/>
              </a:rPr>
              <a:t>1. 借：银行存款                                           551000</a:t>
            </a:r>
            <a:endParaRPr lang="zh-CN" altLang="en-US" sz="1800">
              <a:solidFill>
                <a:srgbClr val="080912"/>
              </a:solidFill>
              <a:latin typeface="Arial" charset="0"/>
              <a:ea typeface="楷体_GB2312" pitchFamily="49" charset="-122"/>
            </a:endParaRPr>
          </a:p>
          <a:p>
            <a:pPr>
              <a:spcBef>
                <a:spcPct val="10000"/>
              </a:spcBef>
            </a:pPr>
            <a:r>
              <a:rPr lang="zh-CN" altLang="en-US" sz="1800">
                <a:solidFill>
                  <a:srgbClr val="080912"/>
                </a:solidFill>
                <a:latin typeface="Arial" charset="0"/>
                <a:ea typeface="楷体_GB2312" pitchFamily="49" charset="-122"/>
              </a:rPr>
              <a:t>           交易性金融资产——公允价值变动      10000</a:t>
            </a:r>
          </a:p>
          <a:p>
            <a:pPr>
              <a:spcBef>
                <a:spcPct val="10000"/>
              </a:spcBef>
            </a:pPr>
            <a:r>
              <a:rPr lang="zh-CN" altLang="en-US" sz="1800">
                <a:solidFill>
                  <a:srgbClr val="080912"/>
                </a:solidFill>
                <a:latin typeface="Arial" charset="0"/>
                <a:ea typeface="楷体_GB2312" pitchFamily="49" charset="-122"/>
              </a:rPr>
              <a:t>        贷：交易性金融资产——股票成本                     532000</a:t>
            </a:r>
          </a:p>
          <a:p>
            <a:pPr>
              <a:spcBef>
                <a:spcPct val="10000"/>
              </a:spcBef>
            </a:pPr>
            <a:r>
              <a:rPr lang="zh-CN" altLang="en-US" sz="1800">
                <a:solidFill>
                  <a:srgbClr val="080912"/>
                </a:solidFill>
                <a:latin typeface="Arial" charset="0"/>
                <a:ea typeface="楷体_GB2312" pitchFamily="49" charset="-122"/>
              </a:rPr>
              <a:t>               投资收益                                                        29000</a:t>
            </a:r>
          </a:p>
          <a:p>
            <a:pPr>
              <a:spcBef>
                <a:spcPct val="10000"/>
              </a:spcBef>
            </a:pPr>
            <a:r>
              <a:rPr lang="zh-CN" altLang="en-US" sz="1800">
                <a:solidFill>
                  <a:srgbClr val="080912"/>
                </a:solidFill>
                <a:latin typeface="Arial" charset="0"/>
                <a:ea typeface="楷体_GB2312" pitchFamily="49" charset="-122"/>
              </a:rPr>
              <a:t>2. 借：投资收益                    10000</a:t>
            </a:r>
          </a:p>
          <a:p>
            <a:pPr>
              <a:spcBef>
                <a:spcPct val="10000"/>
              </a:spcBef>
            </a:pPr>
            <a:r>
              <a:rPr lang="zh-CN" altLang="en-US" sz="1800">
                <a:solidFill>
                  <a:srgbClr val="080912"/>
                </a:solidFill>
                <a:latin typeface="Arial" charset="0"/>
                <a:ea typeface="楷体_GB2312" pitchFamily="49" charset="-122"/>
              </a:rPr>
              <a:t>        贷：公允价值变动损益            10000</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第三节    应收款项</a:t>
            </a:r>
          </a:p>
        </p:txBody>
      </p:sp>
      <p:sp>
        <p:nvSpPr>
          <p:cNvPr id="183299" name="Rectangle 3"/>
          <p:cNvSpPr>
            <a:spLocks noGrp="1" noChangeArrowheads="1"/>
          </p:cNvSpPr>
          <p:nvPr>
            <p:ph idx="1"/>
          </p:nvPr>
        </p:nvSpPr>
        <p:spPr>
          <a:xfrm>
            <a:off x="611188" y="2060575"/>
            <a:ext cx="8064500" cy="4392613"/>
          </a:xfrm>
        </p:spPr>
        <p:txBody>
          <a:bodyPr/>
          <a:lstStyle/>
          <a:p>
            <a:pPr>
              <a:lnSpc>
                <a:spcPct val="120000"/>
              </a:lnSpc>
              <a:spcBef>
                <a:spcPct val="50000"/>
              </a:spcBef>
            </a:pPr>
            <a:r>
              <a:rPr lang="zh-CN" altLang="en-US" sz="2800" b="0">
                <a:solidFill>
                  <a:srgbClr val="080912"/>
                </a:solidFill>
                <a:latin typeface="楷体_GB2312" pitchFamily="49" charset="-122"/>
              </a:rPr>
              <a:t>    应收款项是企业从事生产经营活动和非生产经营活动所取得的债权。</a:t>
            </a:r>
          </a:p>
          <a:p>
            <a:pPr>
              <a:lnSpc>
                <a:spcPct val="120000"/>
              </a:lnSpc>
              <a:spcBef>
                <a:spcPct val="50000"/>
              </a:spcBef>
            </a:pPr>
            <a:r>
              <a:rPr lang="zh-CN" altLang="en-US" sz="2800" b="0">
                <a:solidFill>
                  <a:srgbClr val="080912"/>
                </a:solidFill>
                <a:latin typeface="楷体_GB2312" pitchFamily="49" charset="-122"/>
              </a:rPr>
              <a:t>    包括：应收账款、应收票据、预付账款、其他应收款等。</a:t>
            </a:r>
          </a:p>
        </p:txBody>
      </p:sp>
      <p:sp>
        <p:nvSpPr>
          <p:cNvPr id="5" name="日期占位符 3"/>
          <p:cNvSpPr>
            <a:spLocks noGrp="1"/>
          </p:cNvSpPr>
          <p:nvPr>
            <p:ph type="dt" sz="half" idx="10"/>
          </p:nvPr>
        </p:nvSpPr>
        <p:spPr/>
        <p:txBody>
          <a:bodyPr/>
          <a:lstStyle/>
          <a:p>
            <a:fld id="{6786CC6A-CA2B-4160-9778-9B0D1C62E98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F0A955DF-0D51-4DB2-BF42-5A0D631E665F}" type="slidenum">
              <a:rPr lang="en-US" altLang="ko-KR"/>
              <a:pPr/>
              <a:t>117</a:t>
            </a:fld>
            <a:endParaRPr lang="en-US" altLang="ko-KR"/>
          </a:p>
        </p:txBody>
      </p:sp>
      <p:sp>
        <p:nvSpPr>
          <p:cNvPr id="183300" name="Rectangle 4"/>
          <p:cNvSpPr>
            <a:spLocks noChangeArrowheads="1"/>
          </p:cNvSpPr>
          <p:nvPr/>
        </p:nvSpPr>
        <p:spPr bwMode="auto">
          <a:xfrm>
            <a:off x="539750" y="1125538"/>
            <a:ext cx="5060950" cy="641350"/>
          </a:xfrm>
          <a:prstGeom prst="rect">
            <a:avLst/>
          </a:prstGeom>
          <a:noFill/>
          <a:ln w="7938">
            <a:noFill/>
            <a:miter lim="800000"/>
            <a:headEnd/>
            <a:tailEnd/>
          </a:ln>
          <a:effectLst/>
        </p:spPr>
        <p:txBody>
          <a:bodyPr wrap="none">
            <a:spAutoFit/>
          </a:bodyPr>
          <a:lstStyle/>
          <a:p>
            <a:r>
              <a:rPr lang="zh-CN" altLang="en-US" sz="3600">
                <a:solidFill>
                  <a:srgbClr val="000066"/>
                </a:solidFill>
                <a:latin typeface="黑体" pitchFamily="2" charset="-122"/>
                <a:ea typeface="黑体" pitchFamily="2" charset="-122"/>
              </a:rPr>
              <a:t>一、应收项款概述</a:t>
            </a:r>
            <a:r>
              <a:rPr lang="zh-CN" altLang="en-US">
                <a:solidFill>
                  <a:srgbClr val="000066"/>
                </a:solidFill>
                <a:latin typeface="黑体" pitchFamily="2" charset="-122"/>
                <a:ea typeface="黑体" pitchFamily="2" charset="-122"/>
              </a:rPr>
              <a:t>（</a:t>
            </a:r>
            <a:r>
              <a:rPr lang="en-US" altLang="zh-CN">
                <a:solidFill>
                  <a:srgbClr val="000066"/>
                </a:solidFill>
                <a:latin typeface="黑体" pitchFamily="2" charset="-122"/>
                <a:ea typeface="黑体" pitchFamily="2" charset="-122"/>
              </a:rPr>
              <a:t>P.88</a:t>
            </a:r>
            <a:r>
              <a:rPr lang="zh-CN" altLang="en-US">
                <a:solidFill>
                  <a:srgbClr val="000066"/>
                </a:solidFill>
                <a:latin typeface="黑体" pitchFamily="2" charset="-122"/>
                <a:ea typeface="黑体" pitchFamily="2" charset="-122"/>
              </a:rPr>
              <a:t>）</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zh-CN" altLang="en-US" sz="3600">
                <a:solidFill>
                  <a:schemeClr val="bg1"/>
                </a:solidFill>
                <a:latin typeface="黑体" pitchFamily="2" charset="-122"/>
              </a:rPr>
              <a:t>二、应收账款</a:t>
            </a:r>
          </a:p>
        </p:txBody>
      </p:sp>
      <p:sp>
        <p:nvSpPr>
          <p:cNvPr id="184323" name="Rectangle 3"/>
          <p:cNvSpPr>
            <a:spLocks noGrp="1" noChangeArrowheads="1"/>
          </p:cNvSpPr>
          <p:nvPr>
            <p:ph idx="1"/>
          </p:nvPr>
        </p:nvSpPr>
        <p:spPr/>
        <p:txBody>
          <a:bodyPr>
            <a:normAutofit fontScale="77500" lnSpcReduction="20000"/>
          </a:bodyPr>
          <a:lstStyle/>
          <a:p>
            <a:pPr>
              <a:lnSpc>
                <a:spcPct val="120000"/>
              </a:lnSpc>
              <a:spcBef>
                <a:spcPct val="50000"/>
              </a:spcBef>
            </a:pPr>
            <a:r>
              <a:rPr lang="zh-CN" altLang="en-US" b="0">
                <a:solidFill>
                  <a:srgbClr val="080912"/>
                </a:solidFill>
              </a:rPr>
              <a:t>       应收账款为在一年或一个经营周期内由于经营活动的交易行为而形成的向其他企业或个人取得货币、商品或劳务的要求权。</a:t>
            </a:r>
          </a:p>
          <a:p>
            <a:pPr>
              <a:lnSpc>
                <a:spcPct val="120000"/>
              </a:lnSpc>
              <a:spcBef>
                <a:spcPct val="50000"/>
              </a:spcBef>
            </a:pPr>
            <a:r>
              <a:rPr lang="zh-CN" altLang="en-US" b="0">
                <a:solidFill>
                  <a:srgbClr val="080912"/>
                </a:solidFill>
              </a:rPr>
              <a:t>       《企业会计准则22号——金融工具的确认和计量》将其定义为：金融工具，是从其他单位收取现金或其他金融资产的合同权利。应收账款是企业的金融资产。</a:t>
            </a:r>
          </a:p>
          <a:p>
            <a:pPr>
              <a:lnSpc>
                <a:spcPct val="120000"/>
              </a:lnSpc>
              <a:spcBef>
                <a:spcPct val="50000"/>
              </a:spcBef>
            </a:pPr>
            <a:r>
              <a:rPr lang="zh-CN" altLang="en-US" b="0"/>
              <a:t>       应收账款是企业资产中一个非常大的</a:t>
            </a:r>
            <a:r>
              <a:rPr lang="zh-CN" altLang="en-US">
                <a:solidFill>
                  <a:srgbClr val="CC0000"/>
                </a:solidFill>
              </a:rPr>
              <a:t>风险点</a:t>
            </a:r>
            <a:r>
              <a:rPr lang="zh-CN" altLang="en-US" b="0"/>
              <a:t>，</a:t>
            </a:r>
            <a:r>
              <a:rPr lang="zh-CN" altLang="en-US" b="0">
                <a:solidFill>
                  <a:srgbClr val="080912"/>
                </a:solidFill>
              </a:rPr>
              <a:t>因为只有最终转化为现金的应收账款才是有价值的，而那些预期将无法转化为现金的部分就是没有价值的。</a:t>
            </a:r>
          </a:p>
        </p:txBody>
      </p:sp>
      <p:sp>
        <p:nvSpPr>
          <p:cNvPr id="4" name="日期占位符 3"/>
          <p:cNvSpPr>
            <a:spLocks noGrp="1"/>
          </p:cNvSpPr>
          <p:nvPr>
            <p:ph type="dt" sz="half" idx="10"/>
          </p:nvPr>
        </p:nvSpPr>
        <p:spPr/>
        <p:txBody>
          <a:bodyPr/>
          <a:lstStyle/>
          <a:p>
            <a:fld id="{31A39D80-F002-4951-8437-63118B14A30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C2BEF12-6D83-495F-B60E-AFF9DBE83B0B}" type="slidenum">
              <a:rPr lang="en-US" altLang="ko-KR"/>
              <a:pPr/>
              <a:t>118</a:t>
            </a:fld>
            <a:endParaRPr lang="en-US" altLang="ko-K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marL="352425" indent="-352425">
              <a:buFontTx/>
              <a:buChar char="•"/>
            </a:pPr>
            <a:r>
              <a:rPr lang="zh-CN" altLang="en-US" sz="3200">
                <a:solidFill>
                  <a:schemeClr val="bg1"/>
                </a:solidFill>
                <a:ea typeface="楷体_GB2312" pitchFamily="49" charset="-122"/>
              </a:rPr>
              <a:t>应收账款的计价</a:t>
            </a:r>
          </a:p>
        </p:txBody>
      </p:sp>
      <p:sp>
        <p:nvSpPr>
          <p:cNvPr id="186371" name="Rectangle 3"/>
          <p:cNvSpPr>
            <a:spLocks noGrp="1" noChangeArrowheads="1"/>
          </p:cNvSpPr>
          <p:nvPr>
            <p:ph idx="1"/>
          </p:nvPr>
        </p:nvSpPr>
        <p:spPr>
          <a:xfrm>
            <a:off x="539750" y="1052513"/>
            <a:ext cx="8135938" cy="1512887"/>
          </a:xfrm>
        </p:spPr>
        <p:txBody>
          <a:bodyPr>
            <a:normAutofit fontScale="85000" lnSpcReduction="10000"/>
          </a:bodyPr>
          <a:lstStyle/>
          <a:p>
            <a:pPr>
              <a:spcBef>
                <a:spcPct val="30000"/>
              </a:spcBef>
            </a:pPr>
            <a:r>
              <a:rPr lang="zh-CN" altLang="en-US" b="0">
                <a:solidFill>
                  <a:srgbClr val="080912"/>
                </a:solidFill>
              </a:rPr>
              <a:t>入账时间：符合收入准则中的5个确认收入的条件。</a:t>
            </a:r>
          </a:p>
          <a:p>
            <a:pPr>
              <a:spcBef>
                <a:spcPct val="30000"/>
              </a:spcBef>
            </a:pPr>
            <a:r>
              <a:rPr lang="zh-CN" altLang="en-US" b="0">
                <a:solidFill>
                  <a:srgbClr val="080912"/>
                </a:solidFill>
              </a:rPr>
              <a:t>入账金额：应收账款通常按实际发生额计价入账。</a:t>
            </a:r>
          </a:p>
          <a:p>
            <a:pPr>
              <a:spcBef>
                <a:spcPct val="30000"/>
              </a:spcBef>
            </a:pPr>
            <a:r>
              <a:rPr lang="zh-CN" altLang="en-US" b="0">
                <a:solidFill>
                  <a:srgbClr val="080912"/>
                </a:solidFill>
              </a:rPr>
              <a:t>主要包括：发票价格＋代垫运杂费等。</a:t>
            </a:r>
          </a:p>
        </p:txBody>
      </p:sp>
      <p:sp>
        <p:nvSpPr>
          <p:cNvPr id="7" name="日期占位符 3"/>
          <p:cNvSpPr>
            <a:spLocks noGrp="1"/>
          </p:cNvSpPr>
          <p:nvPr>
            <p:ph type="dt" sz="half" idx="10"/>
          </p:nvPr>
        </p:nvSpPr>
        <p:spPr/>
        <p:txBody>
          <a:bodyPr/>
          <a:lstStyle/>
          <a:p>
            <a:fld id="{21783BDC-F42F-4AF8-9032-2A25856C91B6}"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en-US" altLang="ko-KR"/>
              <a:t>会计学</a:t>
            </a:r>
          </a:p>
        </p:txBody>
      </p:sp>
      <p:sp>
        <p:nvSpPr>
          <p:cNvPr id="9" name="灯片编号占位符 5"/>
          <p:cNvSpPr>
            <a:spLocks noGrp="1"/>
          </p:cNvSpPr>
          <p:nvPr>
            <p:ph type="sldNum" sz="quarter" idx="12"/>
          </p:nvPr>
        </p:nvSpPr>
        <p:spPr/>
        <p:txBody>
          <a:bodyPr/>
          <a:lstStyle/>
          <a:p>
            <a:fld id="{5F6DDD2C-6888-4215-8718-EF3B4D0ECEFC}" type="slidenum">
              <a:rPr lang="en-US" altLang="ko-KR"/>
              <a:pPr/>
              <a:t>119</a:t>
            </a:fld>
            <a:endParaRPr lang="en-US" altLang="ko-KR"/>
          </a:p>
        </p:txBody>
      </p:sp>
      <p:sp>
        <p:nvSpPr>
          <p:cNvPr id="186372" name="Rectangle 4"/>
          <p:cNvSpPr>
            <a:spLocks noChangeArrowheads="1"/>
          </p:cNvSpPr>
          <p:nvPr/>
        </p:nvSpPr>
        <p:spPr bwMode="auto">
          <a:xfrm>
            <a:off x="539750" y="2492375"/>
            <a:ext cx="7993063" cy="457200"/>
          </a:xfrm>
          <a:prstGeom prst="rect">
            <a:avLst/>
          </a:prstGeom>
          <a:noFill/>
          <a:ln w="7938">
            <a:noFill/>
            <a:miter lim="800000"/>
            <a:headEnd/>
            <a:tailEnd/>
          </a:ln>
          <a:effectLst/>
        </p:spPr>
        <p:txBody>
          <a:bodyPr>
            <a:spAutoFit/>
          </a:bodyPr>
          <a:lstStyle/>
          <a:p>
            <a:r>
              <a:rPr lang="zh-CN" altLang="en-US">
                <a:solidFill>
                  <a:srgbClr val="080912"/>
                </a:solidFill>
                <a:ea typeface="楷体_GB2312" pitchFamily="49" charset="-122"/>
              </a:rPr>
              <a:t>影响计价的因素主要有：</a:t>
            </a:r>
            <a:r>
              <a:rPr lang="zh-CN" altLang="en-US" b="1">
                <a:solidFill>
                  <a:srgbClr val="CC0000"/>
                </a:solidFill>
                <a:ea typeface="楷体_GB2312" pitchFamily="49" charset="-122"/>
              </a:rPr>
              <a:t>商业折扣、现金折扣。</a:t>
            </a:r>
          </a:p>
        </p:txBody>
      </p:sp>
      <p:sp>
        <p:nvSpPr>
          <p:cNvPr id="186373" name="Rectangle 5"/>
          <p:cNvSpPr>
            <a:spLocks noChangeArrowheads="1"/>
          </p:cNvSpPr>
          <p:nvPr/>
        </p:nvSpPr>
        <p:spPr bwMode="auto">
          <a:xfrm>
            <a:off x="611188" y="3087688"/>
            <a:ext cx="7561262" cy="989012"/>
          </a:xfrm>
          <a:prstGeom prst="rect">
            <a:avLst/>
          </a:prstGeom>
          <a:noFill/>
          <a:ln w="8001">
            <a:noFill/>
            <a:miter lim="800000"/>
            <a:headEnd/>
            <a:tailEnd/>
          </a:ln>
          <a:effectLst/>
        </p:spPr>
        <p:txBody>
          <a:bodyPr/>
          <a:lstStyle/>
          <a:p>
            <a:pPr>
              <a:spcBef>
                <a:spcPct val="30000"/>
              </a:spcBef>
            </a:pPr>
            <a:r>
              <a:rPr lang="zh-CN" altLang="en-US" b="1">
                <a:solidFill>
                  <a:srgbClr val="CC0000"/>
                </a:solidFill>
                <a:latin typeface="Arial" charset="0"/>
                <a:ea typeface="楷体_GB2312" pitchFamily="49" charset="-122"/>
              </a:rPr>
              <a:t>1.商业折扣：</a:t>
            </a:r>
          </a:p>
          <a:p>
            <a:pPr>
              <a:spcBef>
                <a:spcPct val="30000"/>
              </a:spcBef>
            </a:pPr>
            <a:r>
              <a:rPr lang="zh-CN" altLang="en-US">
                <a:solidFill>
                  <a:schemeClr val="tx2"/>
                </a:solidFill>
                <a:latin typeface="Arial" charset="0"/>
                <a:ea typeface="楷体_GB2312" pitchFamily="49" charset="-122"/>
              </a:rPr>
              <a:t>   是企业为了促销而给予客户的价格优惠。</a:t>
            </a:r>
          </a:p>
        </p:txBody>
      </p:sp>
      <p:sp>
        <p:nvSpPr>
          <p:cNvPr id="186374" name="Rectangle 6"/>
          <p:cNvSpPr>
            <a:spLocks noChangeArrowheads="1"/>
          </p:cNvSpPr>
          <p:nvPr/>
        </p:nvSpPr>
        <p:spPr bwMode="auto">
          <a:xfrm>
            <a:off x="611188" y="4149725"/>
            <a:ext cx="7559675" cy="2209800"/>
          </a:xfrm>
          <a:prstGeom prst="rect">
            <a:avLst/>
          </a:prstGeom>
          <a:noFill/>
          <a:ln w="7938">
            <a:noFill/>
            <a:miter lim="800000"/>
            <a:headEnd/>
            <a:tailEnd/>
          </a:ln>
          <a:effectLst/>
        </p:spPr>
        <p:txBody>
          <a:bodyPr>
            <a:spAutoFit/>
          </a:bodyPr>
          <a:lstStyle/>
          <a:p>
            <a:pPr>
              <a:spcBef>
                <a:spcPct val="20000"/>
              </a:spcBef>
            </a:pPr>
            <a:r>
              <a:rPr lang="zh-CN" altLang="en-US" b="1">
                <a:solidFill>
                  <a:srgbClr val="CC0000"/>
                </a:solidFill>
                <a:latin typeface="Arial" charset="0"/>
                <a:ea typeface="楷体_GB2312" pitchFamily="49" charset="-122"/>
              </a:rPr>
              <a:t>2.现金折扣：</a:t>
            </a:r>
          </a:p>
          <a:p>
            <a:pPr>
              <a:spcBef>
                <a:spcPct val="20000"/>
              </a:spcBef>
            </a:pPr>
            <a:r>
              <a:rPr lang="zh-CN" altLang="en-US">
                <a:solidFill>
                  <a:srgbClr val="080912"/>
                </a:solidFill>
                <a:latin typeface="Arial" charset="0"/>
                <a:ea typeface="楷体_GB2312" pitchFamily="49" charset="-122"/>
              </a:rPr>
              <a:t>   是企业为了鼓励客户尽早付款而给予客户的折扣优惠。</a:t>
            </a:r>
          </a:p>
          <a:p>
            <a:pPr>
              <a:spcBef>
                <a:spcPct val="20000"/>
              </a:spcBef>
            </a:pPr>
            <a:r>
              <a:rPr lang="zh-CN" altLang="en-US">
                <a:solidFill>
                  <a:srgbClr val="080912"/>
                </a:solidFill>
                <a:latin typeface="Arial" charset="0"/>
                <a:ea typeface="楷体_GB2312" pitchFamily="49" charset="-122"/>
              </a:rPr>
              <a:t>   客户享有的现金折扣计入财务费用。</a:t>
            </a:r>
            <a:endParaRPr lang="en-US" altLang="zh-CN">
              <a:solidFill>
                <a:srgbClr val="080912"/>
              </a:solidFill>
              <a:latin typeface="Arial" charset="0"/>
              <a:ea typeface="楷体_GB2312" pitchFamily="49" charset="-122"/>
            </a:endParaRPr>
          </a:p>
          <a:p>
            <a:pPr>
              <a:spcBef>
                <a:spcPct val="20000"/>
              </a:spcBef>
            </a:pPr>
            <a:r>
              <a:rPr lang="zh-CN" altLang="en-US">
                <a:solidFill>
                  <a:srgbClr val="080912"/>
                </a:solidFill>
                <a:latin typeface="Arial" charset="0"/>
                <a:ea typeface="楷体_GB2312" pitchFamily="49" charset="-122"/>
              </a:rPr>
              <a:t>   现金折扣的表示：2/10、1/20、</a:t>
            </a:r>
            <a:r>
              <a:rPr lang="en-US" altLang="zh-CN">
                <a:solidFill>
                  <a:srgbClr val="080912"/>
                </a:solidFill>
                <a:latin typeface="Arial" charset="0"/>
                <a:ea typeface="楷体_GB2312" pitchFamily="49" charset="-122"/>
              </a:rPr>
              <a:t>n/30</a:t>
            </a:r>
          </a:p>
          <a:p>
            <a:pPr>
              <a:spcBef>
                <a:spcPct val="20000"/>
              </a:spcBef>
            </a:pPr>
            <a:r>
              <a:rPr lang="zh-CN" altLang="en-US">
                <a:solidFill>
                  <a:srgbClr val="080912"/>
                </a:solidFill>
                <a:latin typeface="Arial" charset="0"/>
                <a:ea typeface="楷体_GB2312" pitchFamily="49" charset="-122"/>
              </a:rPr>
              <a:t>   现金折扣的处理有两种方法：</a:t>
            </a:r>
            <a:r>
              <a:rPr lang="zh-CN" altLang="en-US" b="1">
                <a:solidFill>
                  <a:srgbClr val="0707D7"/>
                </a:solidFill>
                <a:latin typeface="Arial" charset="0"/>
                <a:ea typeface="楷体_GB2312" pitchFamily="49" charset="-122"/>
              </a:rPr>
              <a:t>总价法、净价法。</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609600" y="1700213"/>
            <a:ext cx="8001000" cy="4624387"/>
          </a:xfrm>
        </p:spPr>
        <p:txBody>
          <a:bodyPr>
            <a:normAutofit fontScale="85000" lnSpcReduction="10000"/>
          </a:bodyPr>
          <a:lstStyle/>
          <a:p>
            <a:pPr>
              <a:lnSpc>
                <a:spcPct val="110000"/>
              </a:lnSpc>
            </a:pPr>
            <a:r>
              <a:rPr lang="zh-CN" altLang="en-US">
                <a:solidFill>
                  <a:srgbClr val="CC0000"/>
                </a:solidFill>
              </a:rPr>
              <a:t>1.会计的职能</a:t>
            </a:r>
            <a:r>
              <a:rPr lang="zh-CN" altLang="en-US" b="0"/>
              <a:t>——会计在经济活动中所固有的功能（能干什么）</a:t>
            </a:r>
          </a:p>
          <a:p>
            <a:pPr>
              <a:lnSpc>
                <a:spcPct val="110000"/>
              </a:lnSpc>
            </a:pPr>
            <a:r>
              <a:rPr lang="zh-CN" altLang="en-US" b="0">
                <a:solidFill>
                  <a:srgbClr val="0000CC"/>
                </a:solidFill>
              </a:rPr>
              <a:t>会计的作用</a:t>
            </a:r>
            <a:r>
              <a:rPr lang="zh-CN" altLang="en-US" b="0"/>
              <a:t>——会计本身固有功能所表现出来的客观效果（干得怎么样） </a:t>
            </a:r>
          </a:p>
          <a:p>
            <a:pPr>
              <a:lnSpc>
                <a:spcPct val="110000"/>
              </a:lnSpc>
            </a:pPr>
            <a:r>
              <a:rPr lang="zh-CN" altLang="en-US">
                <a:solidFill>
                  <a:srgbClr val="CC0000"/>
                </a:solidFill>
              </a:rPr>
              <a:t>2.《会计法》中规范的会计职能：</a:t>
            </a:r>
          </a:p>
          <a:p>
            <a:pPr>
              <a:lnSpc>
                <a:spcPct val="110000"/>
              </a:lnSpc>
            </a:pPr>
            <a:r>
              <a:rPr lang="zh-CN" altLang="en-US" b="0"/>
              <a:t>核算、监督</a:t>
            </a:r>
          </a:p>
          <a:p>
            <a:pPr>
              <a:lnSpc>
                <a:spcPct val="110000"/>
              </a:lnSpc>
            </a:pPr>
            <a:r>
              <a:rPr lang="zh-CN" altLang="en-US" b="0">
                <a:solidFill>
                  <a:srgbClr val="0000CC"/>
                </a:solidFill>
              </a:rPr>
              <a:t>核算（反映）</a:t>
            </a:r>
            <a:r>
              <a:rPr lang="zh-CN" altLang="en-US" b="0"/>
              <a:t>——指会计核算、分析、认识经济活动的职能作用是其他职能的基础和前提。</a:t>
            </a:r>
          </a:p>
          <a:p>
            <a:pPr>
              <a:lnSpc>
                <a:spcPct val="110000"/>
              </a:lnSpc>
            </a:pPr>
            <a:r>
              <a:rPr lang="zh-CN" altLang="en-US" b="0">
                <a:solidFill>
                  <a:srgbClr val="0000CC"/>
                </a:solidFill>
              </a:rPr>
              <a:t>监督（控制）</a:t>
            </a:r>
            <a:r>
              <a:rPr lang="zh-CN" altLang="en-US" b="0"/>
              <a:t>——指会计的监督、控制、预测、决策在内的管理经济活动的职能。</a:t>
            </a:r>
            <a:endParaRPr lang="zh-CN" altLang="en-US"/>
          </a:p>
        </p:txBody>
      </p:sp>
      <p:sp>
        <p:nvSpPr>
          <p:cNvPr id="4" name="日期占位符 3"/>
          <p:cNvSpPr>
            <a:spLocks noGrp="1"/>
          </p:cNvSpPr>
          <p:nvPr>
            <p:ph type="dt" sz="half" idx="10"/>
          </p:nvPr>
        </p:nvSpPr>
        <p:spPr/>
        <p:txBody>
          <a:bodyPr/>
          <a:lstStyle/>
          <a:p>
            <a:fld id="{5DBC31E2-FE4E-49C8-8E64-50767938DE9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0822282-E780-4CD1-9EEC-67775FFA6A2E}" type="slidenum">
              <a:rPr lang="en-US" altLang="ko-KR"/>
              <a:pPr/>
              <a:t>12</a:t>
            </a:fld>
            <a:endParaRPr lang="en-US" altLang="ko-KR"/>
          </a:p>
        </p:txBody>
      </p:sp>
      <p:sp>
        <p:nvSpPr>
          <p:cNvPr id="65542" name="Rectangle 6"/>
          <p:cNvSpPr>
            <a:spLocks noChangeArrowheads="1"/>
          </p:cNvSpPr>
          <p:nvPr/>
        </p:nvSpPr>
        <p:spPr bwMode="auto">
          <a:xfrm>
            <a:off x="539750" y="1052513"/>
            <a:ext cx="4470400" cy="476250"/>
          </a:xfrm>
          <a:prstGeom prst="rect">
            <a:avLst/>
          </a:prstGeom>
          <a:noFill/>
          <a:ln w="7938">
            <a:noFill/>
            <a:miter lim="800000"/>
            <a:headEnd/>
            <a:tailEnd/>
          </a:ln>
          <a:effectLst/>
        </p:spPr>
        <p:txBody>
          <a:bodyPr wrap="none">
            <a:spAutoFit/>
          </a:bodyPr>
          <a:lstStyle/>
          <a:p>
            <a:pPr>
              <a:lnSpc>
                <a:spcPct val="90000"/>
              </a:lnSpc>
              <a:spcBef>
                <a:spcPct val="20000"/>
              </a:spcBef>
            </a:pPr>
            <a:r>
              <a:rPr lang="zh-CN" altLang="en-US" sz="2800" b="1">
                <a:solidFill>
                  <a:schemeClr val="accent2"/>
                </a:solidFill>
                <a:ea typeface="楷体_GB2312" pitchFamily="49" charset="-122"/>
              </a:rPr>
              <a:t>（三）会计系统的职能作用</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zh-CN" altLang="en-US" sz="2800">
                <a:solidFill>
                  <a:schemeClr val="bg1"/>
                </a:solidFill>
                <a:ea typeface="楷体_GB2312" pitchFamily="49" charset="-122"/>
              </a:rPr>
              <a:t>（1）总价法</a:t>
            </a:r>
          </a:p>
        </p:txBody>
      </p:sp>
      <p:sp>
        <p:nvSpPr>
          <p:cNvPr id="187395" name="Rectangle 3"/>
          <p:cNvSpPr>
            <a:spLocks noGrp="1" noChangeArrowheads="1"/>
          </p:cNvSpPr>
          <p:nvPr>
            <p:ph idx="1"/>
          </p:nvPr>
        </p:nvSpPr>
        <p:spPr>
          <a:xfrm>
            <a:off x="539750" y="1052513"/>
            <a:ext cx="8135938" cy="1081087"/>
          </a:xfrm>
        </p:spPr>
        <p:txBody>
          <a:bodyPr>
            <a:normAutofit fontScale="70000" lnSpcReduction="20000"/>
          </a:bodyPr>
          <a:lstStyle/>
          <a:p>
            <a:pPr>
              <a:lnSpc>
                <a:spcPct val="120000"/>
              </a:lnSpc>
            </a:pPr>
            <a:r>
              <a:rPr lang="zh-CN" altLang="en-US" b="0">
                <a:solidFill>
                  <a:srgbClr val="080912"/>
                </a:solidFill>
                <a:latin typeface="楷体_GB2312" pitchFamily="49" charset="-122"/>
              </a:rPr>
              <a:t>    企业销售时，销售收入和应收账款均按未扣除现金折扣的总价格入账，如果客户在折扣期内付款，才确认现金折扣。</a:t>
            </a:r>
          </a:p>
        </p:txBody>
      </p:sp>
      <p:sp>
        <p:nvSpPr>
          <p:cNvPr id="10" name="日期占位符 3"/>
          <p:cNvSpPr>
            <a:spLocks noGrp="1"/>
          </p:cNvSpPr>
          <p:nvPr>
            <p:ph type="dt" sz="half" idx="10"/>
          </p:nvPr>
        </p:nvSpPr>
        <p:spPr/>
        <p:txBody>
          <a:bodyPr/>
          <a:lstStyle/>
          <a:p>
            <a:fld id="{2CDAC799-2D7F-42E2-A850-227631FB07B0}"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4072B295-D40E-45B2-BAE1-C5989F9B4C25}" type="slidenum">
              <a:rPr lang="en-US" altLang="ko-KR"/>
              <a:pPr/>
              <a:t>120</a:t>
            </a:fld>
            <a:endParaRPr lang="en-US" altLang="ko-KR"/>
          </a:p>
        </p:txBody>
      </p:sp>
      <p:sp>
        <p:nvSpPr>
          <p:cNvPr id="187396" name="Rectangle 4"/>
          <p:cNvSpPr>
            <a:spLocks noChangeArrowheads="1"/>
          </p:cNvSpPr>
          <p:nvPr/>
        </p:nvSpPr>
        <p:spPr bwMode="auto">
          <a:xfrm>
            <a:off x="539750" y="2205038"/>
            <a:ext cx="8135938" cy="1096962"/>
          </a:xfrm>
          <a:prstGeom prst="rect">
            <a:avLst/>
          </a:prstGeom>
          <a:noFill/>
          <a:ln w="7938">
            <a:noFill/>
            <a:miter lim="800000"/>
            <a:headEnd/>
            <a:tailEnd/>
          </a:ln>
          <a:effectLst/>
        </p:spPr>
        <p:txBody>
          <a:bodyPr>
            <a:spAutoFit/>
          </a:bodyPr>
          <a:lstStyle/>
          <a:p>
            <a:pPr algn="just">
              <a:lnSpc>
                <a:spcPct val="110000"/>
              </a:lnSpc>
              <a:spcBef>
                <a:spcPct val="15000"/>
              </a:spcBef>
            </a:pPr>
            <a:r>
              <a:rPr lang="zh-CN" altLang="en-US" sz="2000" b="1">
                <a:solidFill>
                  <a:srgbClr val="CC0000"/>
                </a:solidFill>
                <a:latin typeface="Arial" charset="0"/>
                <a:ea typeface="楷体_GB2312" pitchFamily="49" charset="-122"/>
              </a:rPr>
              <a:t>例：</a:t>
            </a:r>
            <a:r>
              <a:rPr lang="zh-CN" altLang="en-US" sz="2000">
                <a:solidFill>
                  <a:srgbClr val="080912"/>
                </a:solidFill>
                <a:latin typeface="Arial" charset="0"/>
                <a:ea typeface="楷体_GB2312" pitchFamily="49" charset="-122"/>
              </a:rPr>
              <a:t>一笔金额为10000元的应收账款，折扣条件2/10、1/20、</a:t>
            </a:r>
            <a:r>
              <a:rPr lang="en-US" altLang="zh-CN" sz="2000">
                <a:solidFill>
                  <a:srgbClr val="080912"/>
                </a:solidFill>
                <a:latin typeface="Arial" charset="0"/>
                <a:ea typeface="楷体_GB2312" pitchFamily="49" charset="-122"/>
              </a:rPr>
              <a:t>n/30。</a:t>
            </a:r>
            <a:r>
              <a:rPr lang="zh-CN" altLang="en-US" sz="2000">
                <a:solidFill>
                  <a:srgbClr val="080912"/>
                </a:solidFill>
                <a:latin typeface="Arial" charset="0"/>
                <a:ea typeface="楷体_GB2312" pitchFamily="49" charset="-122"/>
              </a:rPr>
              <a:t>客户在10天内付款，只付须9800；20天内付款，只付须9900；20天后必须支10000元。</a:t>
            </a:r>
          </a:p>
        </p:txBody>
      </p:sp>
      <p:sp>
        <p:nvSpPr>
          <p:cNvPr id="187397" name="Rectangle 5"/>
          <p:cNvSpPr>
            <a:spLocks noChangeArrowheads="1"/>
          </p:cNvSpPr>
          <p:nvPr/>
        </p:nvSpPr>
        <p:spPr bwMode="auto">
          <a:xfrm>
            <a:off x="539750" y="3284538"/>
            <a:ext cx="3490913" cy="396875"/>
          </a:xfrm>
          <a:prstGeom prst="rect">
            <a:avLst/>
          </a:prstGeom>
          <a:noFill/>
          <a:ln w="7938">
            <a:noFill/>
            <a:miter lim="800000"/>
            <a:headEnd/>
            <a:tailEnd/>
          </a:ln>
          <a:effectLst/>
        </p:spPr>
        <p:txBody>
          <a:bodyPr wrap="none">
            <a:spAutoFit/>
          </a:bodyPr>
          <a:lstStyle/>
          <a:p>
            <a:r>
              <a:rPr lang="zh-CN" altLang="en-US" sz="2000">
                <a:solidFill>
                  <a:srgbClr val="080912"/>
                </a:solidFill>
                <a:latin typeface="Arial" charset="0"/>
                <a:ea typeface="楷体_GB2312" pitchFamily="49" charset="-122"/>
              </a:rPr>
              <a:t>采用</a:t>
            </a:r>
            <a:r>
              <a:rPr lang="zh-CN" altLang="en-US" sz="2000" b="1">
                <a:solidFill>
                  <a:srgbClr val="CC0000"/>
                </a:solidFill>
                <a:latin typeface="Arial" charset="0"/>
                <a:ea typeface="楷体_GB2312" pitchFamily="49" charset="-122"/>
              </a:rPr>
              <a:t>总价法</a:t>
            </a:r>
            <a:r>
              <a:rPr lang="zh-CN" altLang="en-US" sz="2000">
                <a:solidFill>
                  <a:srgbClr val="080912"/>
                </a:solidFill>
                <a:latin typeface="Arial" charset="0"/>
                <a:ea typeface="楷体_GB2312" pitchFamily="49" charset="-122"/>
              </a:rPr>
              <a:t>核算的分录如下：</a:t>
            </a:r>
          </a:p>
        </p:txBody>
      </p:sp>
      <p:sp>
        <p:nvSpPr>
          <p:cNvPr id="187398" name="Rectangle 6"/>
          <p:cNvSpPr>
            <a:spLocks noChangeArrowheads="1"/>
          </p:cNvSpPr>
          <p:nvPr/>
        </p:nvSpPr>
        <p:spPr bwMode="auto">
          <a:xfrm>
            <a:off x="539750" y="3716338"/>
            <a:ext cx="3816350" cy="1066800"/>
          </a:xfrm>
          <a:prstGeom prst="rect">
            <a:avLst/>
          </a:prstGeom>
          <a:noFill/>
          <a:ln w="7938">
            <a:noFill/>
            <a:miter lim="800000"/>
            <a:headEnd/>
            <a:tailEnd/>
          </a:ln>
          <a:effectLst/>
        </p:spPr>
        <p:txBody>
          <a:bodyPr>
            <a:spAutoFit/>
          </a:bodyPr>
          <a:lstStyle/>
          <a:p>
            <a:pPr>
              <a:spcBef>
                <a:spcPct val="10000"/>
              </a:spcBef>
            </a:pPr>
            <a:r>
              <a:rPr lang="zh-CN" altLang="en-US" sz="2000" b="1">
                <a:solidFill>
                  <a:schemeClr val="accent2"/>
                </a:solidFill>
                <a:latin typeface="Arial" charset="0"/>
                <a:ea typeface="楷体_GB2312" pitchFamily="49" charset="-122"/>
              </a:rPr>
              <a:t>赊销时：</a:t>
            </a:r>
          </a:p>
          <a:p>
            <a:pPr>
              <a:spcBef>
                <a:spcPct val="10000"/>
              </a:spcBef>
            </a:pPr>
            <a:r>
              <a:rPr lang="zh-CN" altLang="en-US" sz="2000">
                <a:solidFill>
                  <a:srgbClr val="080912"/>
                </a:solidFill>
                <a:latin typeface="Arial" charset="0"/>
                <a:ea typeface="楷体_GB2312" pitchFamily="49" charset="-122"/>
              </a:rPr>
              <a:t>借：应收账款       10000</a:t>
            </a:r>
          </a:p>
          <a:p>
            <a:pPr>
              <a:spcBef>
                <a:spcPct val="10000"/>
              </a:spcBef>
            </a:pPr>
            <a:r>
              <a:rPr lang="zh-CN" altLang="en-US" sz="2000">
                <a:solidFill>
                  <a:srgbClr val="080912"/>
                </a:solidFill>
                <a:latin typeface="Arial" charset="0"/>
                <a:ea typeface="楷体_GB2312" pitchFamily="49" charset="-122"/>
              </a:rPr>
              <a:t>    贷：主营业务收入      10000</a:t>
            </a:r>
          </a:p>
        </p:txBody>
      </p:sp>
      <p:sp>
        <p:nvSpPr>
          <p:cNvPr id="187399" name="Rectangle 7"/>
          <p:cNvSpPr>
            <a:spLocks noChangeArrowheads="1"/>
          </p:cNvSpPr>
          <p:nvPr/>
        </p:nvSpPr>
        <p:spPr bwMode="auto">
          <a:xfrm>
            <a:off x="539750" y="5013325"/>
            <a:ext cx="3744913" cy="1401763"/>
          </a:xfrm>
          <a:prstGeom prst="rect">
            <a:avLst/>
          </a:prstGeom>
          <a:noFill/>
          <a:ln w="7938">
            <a:noFill/>
            <a:miter lim="800000"/>
            <a:headEnd/>
            <a:tailEnd/>
          </a:ln>
          <a:effectLst/>
        </p:spPr>
        <p:txBody>
          <a:bodyPr>
            <a:spAutoFit/>
          </a:bodyPr>
          <a:lstStyle/>
          <a:p>
            <a:pPr>
              <a:spcBef>
                <a:spcPct val="10000"/>
              </a:spcBef>
            </a:pPr>
            <a:r>
              <a:rPr lang="zh-CN" altLang="en-US" sz="2000" b="1">
                <a:solidFill>
                  <a:schemeClr val="accent2"/>
                </a:solidFill>
                <a:latin typeface="Arial" charset="0"/>
                <a:ea typeface="楷体_GB2312" pitchFamily="49" charset="-122"/>
              </a:rPr>
              <a:t>10天内付款：</a:t>
            </a:r>
          </a:p>
          <a:p>
            <a:pPr>
              <a:spcBef>
                <a:spcPct val="10000"/>
              </a:spcBef>
            </a:pPr>
            <a:r>
              <a:rPr lang="zh-CN" altLang="en-US" sz="2000">
                <a:solidFill>
                  <a:srgbClr val="080912"/>
                </a:solidFill>
                <a:latin typeface="Arial" charset="0"/>
                <a:ea typeface="楷体_GB2312" pitchFamily="49" charset="-122"/>
              </a:rPr>
              <a:t>借：银行存款         9800</a:t>
            </a:r>
          </a:p>
          <a:p>
            <a:pPr>
              <a:spcBef>
                <a:spcPct val="10000"/>
              </a:spcBef>
            </a:pPr>
            <a:r>
              <a:rPr lang="zh-CN" altLang="en-US" sz="2000">
                <a:solidFill>
                  <a:srgbClr val="080912"/>
                </a:solidFill>
                <a:latin typeface="Arial" charset="0"/>
                <a:ea typeface="楷体_GB2312" pitchFamily="49" charset="-122"/>
              </a:rPr>
              <a:t>       财务费用           200</a:t>
            </a:r>
          </a:p>
          <a:p>
            <a:pPr>
              <a:spcBef>
                <a:spcPct val="10000"/>
              </a:spcBef>
            </a:pPr>
            <a:r>
              <a:rPr lang="zh-CN" altLang="en-US" sz="2000">
                <a:solidFill>
                  <a:srgbClr val="080912"/>
                </a:solidFill>
                <a:latin typeface="Arial" charset="0"/>
                <a:ea typeface="楷体_GB2312" pitchFamily="49" charset="-122"/>
              </a:rPr>
              <a:t>    贷：应收账款             10000</a:t>
            </a:r>
          </a:p>
        </p:txBody>
      </p:sp>
      <p:sp>
        <p:nvSpPr>
          <p:cNvPr id="187400" name="Rectangle 8"/>
          <p:cNvSpPr>
            <a:spLocks noChangeArrowheads="1"/>
          </p:cNvSpPr>
          <p:nvPr/>
        </p:nvSpPr>
        <p:spPr bwMode="auto">
          <a:xfrm>
            <a:off x="4859338" y="3716338"/>
            <a:ext cx="3455987" cy="1401762"/>
          </a:xfrm>
          <a:prstGeom prst="rect">
            <a:avLst/>
          </a:prstGeom>
          <a:noFill/>
          <a:ln w="7938">
            <a:noFill/>
            <a:miter lim="800000"/>
            <a:headEnd/>
            <a:tailEnd/>
          </a:ln>
          <a:effectLst/>
        </p:spPr>
        <p:txBody>
          <a:bodyPr>
            <a:spAutoFit/>
          </a:bodyPr>
          <a:lstStyle/>
          <a:p>
            <a:pPr>
              <a:spcBef>
                <a:spcPct val="10000"/>
              </a:spcBef>
            </a:pPr>
            <a:r>
              <a:rPr lang="zh-CN" altLang="en-US" sz="2000" b="1">
                <a:solidFill>
                  <a:schemeClr val="accent2"/>
                </a:solidFill>
                <a:latin typeface="Arial" charset="0"/>
                <a:ea typeface="楷体_GB2312" pitchFamily="49" charset="-122"/>
              </a:rPr>
              <a:t>20天内付款：</a:t>
            </a:r>
          </a:p>
          <a:p>
            <a:pPr>
              <a:spcBef>
                <a:spcPct val="10000"/>
              </a:spcBef>
            </a:pPr>
            <a:r>
              <a:rPr lang="zh-CN" altLang="en-US" sz="2000">
                <a:solidFill>
                  <a:srgbClr val="080912"/>
                </a:solidFill>
                <a:latin typeface="Arial" charset="0"/>
                <a:ea typeface="楷体_GB2312" pitchFamily="49" charset="-122"/>
              </a:rPr>
              <a:t>借：银行存款     9900</a:t>
            </a:r>
          </a:p>
          <a:p>
            <a:pPr>
              <a:spcBef>
                <a:spcPct val="10000"/>
              </a:spcBef>
            </a:pPr>
            <a:r>
              <a:rPr lang="zh-CN" altLang="en-US" sz="2000">
                <a:solidFill>
                  <a:srgbClr val="080912"/>
                </a:solidFill>
                <a:latin typeface="Arial" charset="0"/>
                <a:ea typeface="楷体_GB2312" pitchFamily="49" charset="-122"/>
              </a:rPr>
              <a:t>       财务费用       100</a:t>
            </a:r>
          </a:p>
          <a:p>
            <a:pPr>
              <a:spcBef>
                <a:spcPct val="10000"/>
              </a:spcBef>
            </a:pPr>
            <a:r>
              <a:rPr lang="zh-CN" altLang="en-US" sz="2000">
                <a:solidFill>
                  <a:srgbClr val="080912"/>
                </a:solidFill>
                <a:latin typeface="Arial" charset="0"/>
                <a:ea typeface="楷体_GB2312" pitchFamily="49" charset="-122"/>
              </a:rPr>
              <a:t>    贷：应收账款          10000</a:t>
            </a:r>
          </a:p>
        </p:txBody>
      </p:sp>
      <p:sp>
        <p:nvSpPr>
          <p:cNvPr id="187401" name="Rectangle 9"/>
          <p:cNvSpPr>
            <a:spLocks noChangeArrowheads="1"/>
          </p:cNvSpPr>
          <p:nvPr/>
        </p:nvSpPr>
        <p:spPr bwMode="auto">
          <a:xfrm>
            <a:off x="4859338" y="5300663"/>
            <a:ext cx="3600450" cy="1066800"/>
          </a:xfrm>
          <a:prstGeom prst="rect">
            <a:avLst/>
          </a:prstGeom>
          <a:noFill/>
          <a:ln w="7938">
            <a:noFill/>
            <a:miter lim="800000"/>
            <a:headEnd/>
            <a:tailEnd/>
          </a:ln>
          <a:effectLst/>
        </p:spPr>
        <p:txBody>
          <a:bodyPr>
            <a:spAutoFit/>
          </a:bodyPr>
          <a:lstStyle/>
          <a:p>
            <a:pPr>
              <a:spcBef>
                <a:spcPct val="10000"/>
              </a:spcBef>
            </a:pPr>
            <a:r>
              <a:rPr lang="zh-CN" altLang="en-US" sz="2000" b="1">
                <a:solidFill>
                  <a:schemeClr val="accent2"/>
                </a:solidFill>
                <a:latin typeface="Arial" charset="0"/>
                <a:ea typeface="楷体_GB2312" pitchFamily="49" charset="-122"/>
              </a:rPr>
              <a:t>20天后付款：</a:t>
            </a:r>
          </a:p>
          <a:p>
            <a:pPr>
              <a:spcBef>
                <a:spcPct val="10000"/>
              </a:spcBef>
            </a:pPr>
            <a:r>
              <a:rPr lang="zh-CN" altLang="en-US" sz="2000">
                <a:solidFill>
                  <a:srgbClr val="080912"/>
                </a:solidFill>
                <a:latin typeface="Arial" charset="0"/>
                <a:ea typeface="楷体_GB2312" pitchFamily="49" charset="-122"/>
              </a:rPr>
              <a:t>借：银行存款   10000</a:t>
            </a:r>
          </a:p>
          <a:p>
            <a:pPr>
              <a:spcBef>
                <a:spcPct val="10000"/>
              </a:spcBef>
            </a:pPr>
            <a:r>
              <a:rPr lang="zh-CN" altLang="en-US" sz="2000">
                <a:solidFill>
                  <a:srgbClr val="080912"/>
                </a:solidFill>
                <a:latin typeface="Arial" charset="0"/>
                <a:ea typeface="楷体_GB2312" pitchFamily="49" charset="-122"/>
              </a:rPr>
              <a:t>    贷：应收账款          10000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fade">
                                      <p:cBhvr>
                                        <p:cTn id="7" dur="2000"/>
                                        <p:tgtEl>
                                          <p:spTgt spid="187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7399"/>
                                        </p:tgtEl>
                                        <p:attrNameLst>
                                          <p:attrName>style.visibility</p:attrName>
                                        </p:attrNameLst>
                                      </p:cBhvr>
                                      <p:to>
                                        <p:strVal val="visible"/>
                                      </p:to>
                                    </p:set>
                                    <p:animEffect transition="in" filter="fade">
                                      <p:cBhvr>
                                        <p:cTn id="12" dur="2000"/>
                                        <p:tgtEl>
                                          <p:spTgt spid="187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7400"/>
                                        </p:tgtEl>
                                        <p:attrNameLst>
                                          <p:attrName>style.visibility</p:attrName>
                                        </p:attrNameLst>
                                      </p:cBhvr>
                                      <p:to>
                                        <p:strVal val="visible"/>
                                      </p:to>
                                    </p:set>
                                    <p:animEffect transition="in" filter="fade">
                                      <p:cBhvr>
                                        <p:cTn id="17" dur="2000"/>
                                        <p:tgtEl>
                                          <p:spTgt spid="1874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7401"/>
                                        </p:tgtEl>
                                        <p:attrNameLst>
                                          <p:attrName>style.visibility</p:attrName>
                                        </p:attrNameLst>
                                      </p:cBhvr>
                                      <p:to>
                                        <p:strVal val="visible"/>
                                      </p:to>
                                    </p:set>
                                    <p:animEffect transition="in" filter="fade">
                                      <p:cBhvr>
                                        <p:cTn id="22" dur="2000"/>
                                        <p:tgtEl>
                                          <p:spTgt spid="187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P spid="187399" grpId="0"/>
      <p:bldP spid="187400" grpId="0"/>
      <p:bldP spid="18740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zh-CN" altLang="en-US" sz="2800">
                <a:solidFill>
                  <a:schemeClr val="bg1"/>
                </a:solidFill>
                <a:ea typeface="楷体_GB2312" pitchFamily="49" charset="-122"/>
              </a:rPr>
              <a:t>（2）净价法</a:t>
            </a:r>
          </a:p>
        </p:txBody>
      </p:sp>
      <p:sp>
        <p:nvSpPr>
          <p:cNvPr id="188419" name="Rectangle 3"/>
          <p:cNvSpPr>
            <a:spLocks noGrp="1" noChangeArrowheads="1"/>
          </p:cNvSpPr>
          <p:nvPr>
            <p:ph idx="1"/>
          </p:nvPr>
        </p:nvSpPr>
        <p:spPr/>
        <p:txBody>
          <a:bodyPr>
            <a:normAutofit lnSpcReduction="10000"/>
          </a:bodyPr>
          <a:lstStyle/>
          <a:p>
            <a:pPr>
              <a:lnSpc>
                <a:spcPct val="110000"/>
              </a:lnSpc>
              <a:spcBef>
                <a:spcPct val="40000"/>
              </a:spcBef>
            </a:pPr>
            <a:r>
              <a:rPr lang="zh-CN" altLang="en-US" sz="2800" b="0">
                <a:solidFill>
                  <a:srgbClr val="080912"/>
                </a:solidFill>
              </a:rPr>
              <a:t>       净价法是将扣减现金折扣后的金额作为应收账款的入账金额。</a:t>
            </a:r>
          </a:p>
          <a:p>
            <a:pPr>
              <a:lnSpc>
                <a:spcPct val="110000"/>
              </a:lnSpc>
              <a:spcBef>
                <a:spcPct val="40000"/>
              </a:spcBef>
            </a:pPr>
            <a:r>
              <a:rPr lang="zh-CN" altLang="en-US" sz="2800">
                <a:solidFill>
                  <a:srgbClr val="0707D7"/>
                </a:solidFill>
              </a:rPr>
              <a:t>       注意：</a:t>
            </a:r>
          </a:p>
          <a:p>
            <a:pPr>
              <a:lnSpc>
                <a:spcPct val="110000"/>
              </a:lnSpc>
              <a:spcBef>
                <a:spcPct val="40000"/>
              </a:spcBef>
            </a:pPr>
            <a:r>
              <a:rPr lang="zh-CN" altLang="en-US" sz="2800" b="0">
                <a:solidFill>
                  <a:srgbClr val="080912"/>
                </a:solidFill>
              </a:rPr>
              <a:t>       采用净价法进行会计处理时，在采用多个折扣期的情况下，应收账款的入账金额是按扣减最优现金折扣后的金额入账。</a:t>
            </a:r>
          </a:p>
          <a:p>
            <a:pPr>
              <a:lnSpc>
                <a:spcPct val="110000"/>
              </a:lnSpc>
              <a:spcBef>
                <a:spcPct val="40000"/>
              </a:spcBef>
            </a:pPr>
            <a:r>
              <a:rPr lang="zh-CN" altLang="en-US" sz="2800" b="0">
                <a:solidFill>
                  <a:srgbClr val="080912"/>
                </a:solidFill>
              </a:rPr>
              <a:t>       我国会计准则规定采用总价法。</a:t>
            </a:r>
          </a:p>
          <a:p>
            <a:pPr>
              <a:lnSpc>
                <a:spcPct val="110000"/>
              </a:lnSpc>
              <a:spcBef>
                <a:spcPct val="40000"/>
              </a:spcBef>
            </a:pPr>
            <a:r>
              <a:rPr lang="zh-CN" altLang="en-US" sz="2800" b="0">
                <a:solidFill>
                  <a:srgbClr val="080912"/>
                </a:solidFill>
              </a:rPr>
              <a:t>       教材</a:t>
            </a:r>
            <a:r>
              <a:rPr lang="en-US" altLang="zh-CN" sz="2800">
                <a:solidFill>
                  <a:srgbClr val="FF3300"/>
                </a:solidFill>
              </a:rPr>
              <a:t>P.90</a:t>
            </a:r>
            <a:r>
              <a:rPr lang="zh-CN" altLang="en-US" sz="2800" b="0">
                <a:solidFill>
                  <a:srgbClr val="080912"/>
                </a:solidFill>
              </a:rPr>
              <a:t>的例7</a:t>
            </a:r>
          </a:p>
        </p:txBody>
      </p:sp>
      <p:sp>
        <p:nvSpPr>
          <p:cNvPr id="4" name="日期占位符 3"/>
          <p:cNvSpPr>
            <a:spLocks noGrp="1"/>
          </p:cNvSpPr>
          <p:nvPr>
            <p:ph type="dt" sz="half" idx="10"/>
          </p:nvPr>
        </p:nvSpPr>
        <p:spPr/>
        <p:txBody>
          <a:bodyPr/>
          <a:lstStyle/>
          <a:p>
            <a:fld id="{B62BC835-C2AF-4281-A3BB-251D81DDA74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F8AE9AD-7B92-42DF-8E21-AF9848202C95}" type="slidenum">
              <a:rPr lang="en-US" altLang="ko-KR"/>
              <a:pPr/>
              <a:t>121</a:t>
            </a:fld>
            <a:endParaRPr lang="en-US" altLang="ko-K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zh-CN" altLang="en-US" sz="3600">
                <a:solidFill>
                  <a:schemeClr val="bg1"/>
                </a:solidFill>
              </a:rPr>
              <a:t>三</a:t>
            </a:r>
            <a:r>
              <a:rPr lang="en-US" altLang="zh-CN" sz="3600">
                <a:solidFill>
                  <a:schemeClr val="bg1"/>
                </a:solidFill>
              </a:rPr>
              <a:t>、</a:t>
            </a:r>
            <a:r>
              <a:rPr lang="zh-CN" altLang="en-US" sz="3600">
                <a:solidFill>
                  <a:schemeClr val="bg1"/>
                </a:solidFill>
                <a:latin typeface="楷体_GB2312" pitchFamily="49" charset="-122"/>
              </a:rPr>
              <a:t>应收款项的减值</a:t>
            </a:r>
          </a:p>
        </p:txBody>
      </p:sp>
      <p:sp>
        <p:nvSpPr>
          <p:cNvPr id="189443" name="Rectangle 3"/>
          <p:cNvSpPr>
            <a:spLocks noGrp="1" noChangeArrowheads="1"/>
          </p:cNvSpPr>
          <p:nvPr>
            <p:ph idx="1"/>
          </p:nvPr>
        </p:nvSpPr>
        <p:spPr>
          <a:xfrm>
            <a:off x="611188" y="1773238"/>
            <a:ext cx="8064500" cy="4679950"/>
          </a:xfrm>
        </p:spPr>
        <p:txBody>
          <a:bodyPr>
            <a:normAutofit fontScale="92500" lnSpcReduction="20000"/>
          </a:bodyPr>
          <a:lstStyle/>
          <a:p>
            <a:pPr>
              <a:lnSpc>
                <a:spcPct val="120000"/>
              </a:lnSpc>
              <a:spcBef>
                <a:spcPct val="40000"/>
              </a:spcBef>
            </a:pPr>
            <a:r>
              <a:rPr lang="zh-CN" altLang="en-US" b="0">
                <a:solidFill>
                  <a:srgbClr val="080912"/>
                </a:solidFill>
                <a:latin typeface="楷体_GB2312" pitchFamily="49" charset="-122"/>
              </a:rPr>
              <a:t>    企业应当在资产负债表日对应收款项的账面价值进行检查，有客观证据表明该应收款项发生减值的，应当将该应收款项的账面价值减记至预计未来现金流量现值，减记的金额确认为减值损失，计提坏账准备。</a:t>
            </a:r>
          </a:p>
          <a:p>
            <a:pPr>
              <a:lnSpc>
                <a:spcPct val="120000"/>
              </a:lnSpc>
              <a:spcBef>
                <a:spcPct val="40000"/>
              </a:spcBef>
            </a:pPr>
            <a:r>
              <a:rPr lang="zh-CN" altLang="en-US" b="0">
                <a:solidFill>
                  <a:srgbClr val="080912"/>
                </a:solidFill>
                <a:latin typeface="楷体_GB2312" pitchFamily="49" charset="-122"/>
              </a:rPr>
              <a:t>    确实无法收回的应收款项称为坏账，由此产生的损失叫坏账损失。</a:t>
            </a:r>
          </a:p>
          <a:p>
            <a:pPr>
              <a:lnSpc>
                <a:spcPct val="120000"/>
              </a:lnSpc>
              <a:spcBef>
                <a:spcPct val="40000"/>
              </a:spcBef>
            </a:pPr>
            <a:r>
              <a:rPr lang="zh-CN" altLang="en-US" b="0">
                <a:solidFill>
                  <a:srgbClr val="080912"/>
                </a:solidFill>
                <a:latin typeface="楷体_GB2312" pitchFamily="49" charset="-122"/>
              </a:rPr>
              <a:t>    坏账损失在会计上表现为一种费用，最终影响企业的净利。</a:t>
            </a:r>
          </a:p>
        </p:txBody>
      </p:sp>
      <p:sp>
        <p:nvSpPr>
          <p:cNvPr id="5" name="日期占位符 3"/>
          <p:cNvSpPr>
            <a:spLocks noGrp="1"/>
          </p:cNvSpPr>
          <p:nvPr>
            <p:ph type="dt" sz="half" idx="10"/>
          </p:nvPr>
        </p:nvSpPr>
        <p:spPr/>
        <p:txBody>
          <a:bodyPr/>
          <a:lstStyle/>
          <a:p>
            <a:fld id="{C5875DC9-883B-4DED-9178-AA348FC06ABF}"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9A0BAA1E-17B4-4F1F-B45E-76BFD2105D6B}" type="slidenum">
              <a:rPr lang="en-US" altLang="ko-KR"/>
              <a:pPr/>
              <a:t>122</a:t>
            </a:fld>
            <a:endParaRPr lang="en-US" altLang="ko-KR"/>
          </a:p>
        </p:txBody>
      </p:sp>
      <p:sp>
        <p:nvSpPr>
          <p:cNvPr id="189444" name="Rectangle 4"/>
          <p:cNvSpPr>
            <a:spLocks noChangeArrowheads="1"/>
          </p:cNvSpPr>
          <p:nvPr/>
        </p:nvSpPr>
        <p:spPr bwMode="auto">
          <a:xfrm>
            <a:off x="539750" y="1052513"/>
            <a:ext cx="4672013" cy="579437"/>
          </a:xfrm>
          <a:prstGeom prst="rect">
            <a:avLst/>
          </a:prstGeom>
          <a:noFill/>
          <a:ln w="7938">
            <a:noFill/>
            <a:miter lim="800000"/>
            <a:headEnd/>
            <a:tailEnd/>
          </a:ln>
          <a:effectLst/>
        </p:spPr>
        <p:txBody>
          <a:bodyPr wrap="none">
            <a:spAutoFit/>
          </a:bodyPr>
          <a:lstStyle/>
          <a:p>
            <a:r>
              <a:rPr lang="zh-CN" altLang="en-US" sz="3200" b="1">
                <a:solidFill>
                  <a:schemeClr val="accent2"/>
                </a:solidFill>
                <a:ea typeface="楷体_GB2312" pitchFamily="49" charset="-122"/>
              </a:rPr>
              <a:t>（一）坏账的性质、确认</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（二）坏账准备的会计处理</a:t>
            </a:r>
          </a:p>
        </p:txBody>
      </p:sp>
      <p:sp>
        <p:nvSpPr>
          <p:cNvPr id="190467" name="Rectangle 3"/>
          <p:cNvSpPr>
            <a:spLocks noGrp="1" noChangeArrowheads="1"/>
          </p:cNvSpPr>
          <p:nvPr>
            <p:ph idx="1"/>
          </p:nvPr>
        </p:nvSpPr>
        <p:spPr>
          <a:xfrm>
            <a:off x="539750" y="1052513"/>
            <a:ext cx="8135938" cy="1008062"/>
          </a:xfrm>
        </p:spPr>
        <p:txBody>
          <a:bodyPr>
            <a:normAutofit fontScale="85000" lnSpcReduction="10000"/>
          </a:bodyPr>
          <a:lstStyle/>
          <a:p>
            <a:pPr>
              <a:lnSpc>
                <a:spcPct val="110000"/>
              </a:lnSpc>
            </a:pPr>
            <a:r>
              <a:rPr lang="zh-CN" altLang="en-US" b="0">
                <a:solidFill>
                  <a:srgbClr val="080912"/>
                </a:solidFill>
                <a:latin typeface="楷体_GB2312" pitchFamily="49" charset="-122"/>
              </a:rPr>
              <a:t>    可以采用</a:t>
            </a:r>
            <a:r>
              <a:rPr lang="zh-CN" altLang="en-US">
                <a:solidFill>
                  <a:srgbClr val="CC0000"/>
                </a:solidFill>
                <a:latin typeface="楷体_GB2312" pitchFamily="49" charset="-122"/>
              </a:rPr>
              <a:t>直接冲销法、备抵法</a:t>
            </a:r>
            <a:r>
              <a:rPr lang="zh-CN" altLang="en-US" b="0">
                <a:solidFill>
                  <a:srgbClr val="080912"/>
                </a:solidFill>
                <a:latin typeface="楷体_GB2312" pitchFamily="49" charset="-122"/>
              </a:rPr>
              <a:t>。企业发生的应收款项的坏账损失，应当采用备抵法进行核算。</a:t>
            </a:r>
          </a:p>
        </p:txBody>
      </p:sp>
      <p:sp>
        <p:nvSpPr>
          <p:cNvPr id="5" name="日期占位符 3"/>
          <p:cNvSpPr>
            <a:spLocks noGrp="1"/>
          </p:cNvSpPr>
          <p:nvPr>
            <p:ph type="dt" sz="half" idx="10"/>
          </p:nvPr>
        </p:nvSpPr>
        <p:spPr/>
        <p:txBody>
          <a:bodyPr/>
          <a:lstStyle/>
          <a:p>
            <a:fld id="{927F0376-E34C-48A9-8713-EACC047B8A4A}"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912CA978-CAE6-4913-93D7-2F9CCD284784}" type="slidenum">
              <a:rPr lang="en-US" altLang="ko-KR"/>
              <a:pPr/>
              <a:t>123</a:t>
            </a:fld>
            <a:endParaRPr lang="en-US" altLang="ko-KR"/>
          </a:p>
        </p:txBody>
      </p:sp>
      <p:sp>
        <p:nvSpPr>
          <p:cNvPr id="190468" name="Rectangle 4"/>
          <p:cNvSpPr>
            <a:spLocks noChangeArrowheads="1"/>
          </p:cNvSpPr>
          <p:nvPr/>
        </p:nvSpPr>
        <p:spPr bwMode="auto">
          <a:xfrm>
            <a:off x="539750" y="2060575"/>
            <a:ext cx="8135938" cy="4144963"/>
          </a:xfrm>
          <a:prstGeom prst="rect">
            <a:avLst/>
          </a:prstGeom>
          <a:noFill/>
          <a:ln w="7938">
            <a:noFill/>
            <a:miter lim="800000"/>
            <a:headEnd/>
            <a:tailEnd/>
          </a:ln>
          <a:effectLst/>
        </p:spPr>
        <p:txBody>
          <a:bodyPr>
            <a:spAutoFit/>
          </a:bodyPr>
          <a:lstStyle/>
          <a:p>
            <a:pPr marL="273050" indent="-273050" algn="just">
              <a:lnSpc>
                <a:spcPct val="110000"/>
              </a:lnSpc>
              <a:spcBef>
                <a:spcPct val="30000"/>
              </a:spcBef>
            </a:pPr>
            <a:r>
              <a:rPr lang="zh-CN" altLang="en-US" sz="2000" b="1">
                <a:solidFill>
                  <a:schemeClr val="accent2"/>
                </a:solidFill>
                <a:latin typeface="Arial" charset="0"/>
                <a:ea typeface="楷体_GB2312" pitchFamily="49" charset="-122"/>
              </a:rPr>
              <a:t>1.核算所用账户：</a:t>
            </a:r>
            <a:endParaRPr lang="zh-CN" altLang="en-US" sz="2000" b="1">
              <a:latin typeface="Arial" charset="0"/>
              <a:ea typeface="楷体_GB2312" pitchFamily="49" charset="-122"/>
            </a:endParaRPr>
          </a:p>
          <a:p>
            <a:pPr marL="273050" indent="-273050" algn="just">
              <a:lnSpc>
                <a:spcPct val="110000"/>
              </a:lnSpc>
              <a:spcBef>
                <a:spcPct val="30000"/>
              </a:spcBef>
              <a:buFontTx/>
              <a:buChar char="•"/>
            </a:pPr>
            <a:r>
              <a:rPr lang="zh-CN" altLang="en-US" sz="2000" b="1">
                <a:solidFill>
                  <a:srgbClr val="CC0000"/>
                </a:solidFill>
                <a:latin typeface="Arial" charset="0"/>
                <a:ea typeface="楷体_GB2312" pitchFamily="49" charset="-122"/>
              </a:rPr>
              <a:t>坏账准备账户：</a:t>
            </a:r>
          </a:p>
          <a:p>
            <a:pPr marL="273050" indent="-273050" algn="just">
              <a:lnSpc>
                <a:spcPct val="110000"/>
              </a:lnSpc>
              <a:spcBef>
                <a:spcPct val="30000"/>
              </a:spcBef>
            </a:pPr>
            <a:r>
              <a:rPr lang="zh-CN" altLang="en-US" sz="2000">
                <a:solidFill>
                  <a:srgbClr val="080912"/>
                </a:solidFill>
                <a:latin typeface="Arial" charset="0"/>
                <a:ea typeface="楷体_GB2312" pitchFamily="49" charset="-122"/>
              </a:rPr>
              <a:t>           资产性质，负债结构。核算企业应收款项等发生减值时计提的减值准备，包括应收账款、其他应收款等。该账户的</a:t>
            </a:r>
            <a:r>
              <a:rPr lang="zh-CN" altLang="en-US" sz="2000">
                <a:solidFill>
                  <a:srgbClr val="0707D7"/>
                </a:solidFill>
                <a:latin typeface="Arial" charset="0"/>
                <a:ea typeface="楷体_GB2312" pitchFamily="49" charset="-122"/>
              </a:rPr>
              <a:t>贷方</a:t>
            </a:r>
            <a:r>
              <a:rPr lang="zh-CN" altLang="en-US" sz="2000">
                <a:solidFill>
                  <a:srgbClr val="080912"/>
                </a:solidFill>
                <a:latin typeface="Arial" charset="0"/>
                <a:ea typeface="楷体_GB2312" pitchFamily="49" charset="-122"/>
              </a:rPr>
              <a:t>登记计提的坏账准备，己冲销又收回的坏账准备。该账户的</a:t>
            </a:r>
            <a:r>
              <a:rPr lang="zh-CN" altLang="en-US" sz="2000">
                <a:solidFill>
                  <a:srgbClr val="0707D7"/>
                </a:solidFill>
                <a:latin typeface="Arial" charset="0"/>
                <a:ea typeface="楷体_GB2312" pitchFamily="49" charset="-122"/>
              </a:rPr>
              <a:t>借方</a:t>
            </a:r>
            <a:r>
              <a:rPr lang="zh-CN" altLang="en-US" sz="2000">
                <a:solidFill>
                  <a:srgbClr val="080912"/>
                </a:solidFill>
                <a:latin typeface="Arial" charset="0"/>
                <a:ea typeface="楷体_GB2312" pitchFamily="49" charset="-122"/>
              </a:rPr>
              <a:t>登记已冲销的坏账准备。本科目期末贷方余额，反映企业已计提但尚未转销的坏账准备。</a:t>
            </a:r>
          </a:p>
          <a:p>
            <a:pPr marL="273050" indent="-273050" algn="just">
              <a:lnSpc>
                <a:spcPct val="110000"/>
              </a:lnSpc>
              <a:spcBef>
                <a:spcPct val="30000"/>
              </a:spcBef>
              <a:buFontTx/>
              <a:buChar char="•"/>
            </a:pPr>
            <a:r>
              <a:rPr lang="zh-CN" altLang="en-US" sz="2000" b="1">
                <a:solidFill>
                  <a:srgbClr val="CC0000"/>
                </a:solidFill>
                <a:latin typeface="Arial" charset="0"/>
                <a:ea typeface="楷体_GB2312" pitchFamily="49" charset="-122"/>
              </a:rPr>
              <a:t>资产减值损失账户：</a:t>
            </a:r>
          </a:p>
          <a:p>
            <a:pPr marL="273050" indent="-273050">
              <a:lnSpc>
                <a:spcPct val="110000"/>
              </a:lnSpc>
              <a:spcBef>
                <a:spcPct val="30000"/>
              </a:spcBef>
            </a:pPr>
            <a:r>
              <a:rPr lang="zh-CN" altLang="en-US" sz="2000">
                <a:solidFill>
                  <a:srgbClr val="080912"/>
                </a:solidFill>
                <a:latin typeface="Arial" charset="0"/>
                <a:ea typeface="楷体_GB2312" pitchFamily="49" charset="-122"/>
              </a:rPr>
              <a:t>           损益类账户，属于耗费、损失性质，资产类账户结构。核算企业根据资产减值等准则计提各项资产减值准备所形成的损失。本科目应当按照资产减值损失的项目进行明细核算。期末，应将本科目余额转入“本年利润”科目，结转后本科目无余额。</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zh-CN" altLang="en-US" sz="2800">
                <a:solidFill>
                  <a:schemeClr val="bg1"/>
                </a:solidFill>
                <a:ea typeface="楷体_GB2312" pitchFamily="49" charset="-122"/>
              </a:rPr>
              <a:t>2.核算方法</a:t>
            </a:r>
          </a:p>
        </p:txBody>
      </p:sp>
      <p:sp>
        <p:nvSpPr>
          <p:cNvPr id="191491" name="Rectangle 3"/>
          <p:cNvSpPr>
            <a:spLocks noGrp="1" noChangeArrowheads="1"/>
          </p:cNvSpPr>
          <p:nvPr>
            <p:ph idx="1"/>
          </p:nvPr>
        </p:nvSpPr>
        <p:spPr/>
        <p:txBody>
          <a:bodyPr>
            <a:normAutofit fontScale="92500" lnSpcReduction="10000"/>
          </a:bodyPr>
          <a:lstStyle/>
          <a:p>
            <a:pPr>
              <a:lnSpc>
                <a:spcPct val="110000"/>
              </a:lnSpc>
              <a:spcBef>
                <a:spcPct val="30000"/>
              </a:spcBef>
            </a:pPr>
            <a:r>
              <a:rPr lang="zh-CN" altLang="en-US" sz="2200">
                <a:solidFill>
                  <a:schemeClr val="accent2"/>
                </a:solidFill>
              </a:rPr>
              <a:t>（1）直接冲销法</a:t>
            </a:r>
            <a:r>
              <a:rPr lang="zh-CN" altLang="en-US" sz="2000">
                <a:solidFill>
                  <a:schemeClr val="accent2"/>
                </a:solidFill>
              </a:rPr>
              <a:t>（</a:t>
            </a:r>
            <a:r>
              <a:rPr lang="en-US" altLang="zh-CN" sz="2000">
                <a:solidFill>
                  <a:schemeClr val="accent2"/>
                </a:solidFill>
              </a:rPr>
              <a:t>P.91</a:t>
            </a:r>
            <a:r>
              <a:rPr lang="zh-CN" altLang="en-US" sz="2000">
                <a:solidFill>
                  <a:schemeClr val="accent2"/>
                </a:solidFill>
              </a:rPr>
              <a:t>）</a:t>
            </a:r>
          </a:p>
          <a:p>
            <a:pPr>
              <a:lnSpc>
                <a:spcPct val="110000"/>
              </a:lnSpc>
              <a:spcBef>
                <a:spcPct val="30000"/>
              </a:spcBef>
            </a:pPr>
            <a:r>
              <a:rPr lang="zh-CN" altLang="en-US" sz="2200" b="0">
                <a:solidFill>
                  <a:srgbClr val="080912"/>
                </a:solidFill>
              </a:rPr>
              <a:t>       直接冲销法是当出现应收款项确实无法收回时，直接冲销应收款项，并将坏账确认为当期资产减值损失的方法。</a:t>
            </a:r>
          </a:p>
          <a:p>
            <a:pPr>
              <a:lnSpc>
                <a:spcPct val="110000"/>
              </a:lnSpc>
              <a:spcBef>
                <a:spcPct val="30000"/>
              </a:spcBef>
            </a:pPr>
            <a:r>
              <a:rPr lang="zh-CN" altLang="en-US" sz="2200">
                <a:solidFill>
                  <a:schemeClr val="accent2"/>
                </a:solidFill>
              </a:rPr>
              <a:t>（2）备抵法</a:t>
            </a:r>
            <a:r>
              <a:rPr lang="zh-CN" altLang="en-US" sz="2000">
                <a:solidFill>
                  <a:schemeClr val="accent2"/>
                </a:solidFill>
              </a:rPr>
              <a:t>（</a:t>
            </a:r>
            <a:r>
              <a:rPr lang="en-US" altLang="zh-CN" sz="2000">
                <a:solidFill>
                  <a:schemeClr val="accent2"/>
                </a:solidFill>
              </a:rPr>
              <a:t>P.91</a:t>
            </a:r>
            <a:r>
              <a:rPr lang="zh-CN" altLang="en-US" sz="2000">
                <a:solidFill>
                  <a:schemeClr val="accent2"/>
                </a:solidFill>
              </a:rPr>
              <a:t>）</a:t>
            </a:r>
          </a:p>
          <a:p>
            <a:pPr>
              <a:lnSpc>
                <a:spcPct val="110000"/>
              </a:lnSpc>
              <a:spcBef>
                <a:spcPct val="30000"/>
              </a:spcBef>
            </a:pPr>
            <a:r>
              <a:rPr lang="zh-CN" altLang="en-US" sz="2200" b="0">
                <a:solidFill>
                  <a:srgbClr val="080912"/>
                </a:solidFill>
              </a:rPr>
              <a:t>       备抵法就是按期估计坏账损失，计入资产减值损失，同时形成坏账准备。</a:t>
            </a:r>
          </a:p>
          <a:p>
            <a:pPr>
              <a:lnSpc>
                <a:spcPct val="110000"/>
              </a:lnSpc>
              <a:spcBef>
                <a:spcPct val="30000"/>
              </a:spcBef>
            </a:pPr>
            <a:r>
              <a:rPr lang="zh-CN" altLang="en-US" sz="2200" b="0">
                <a:solidFill>
                  <a:srgbClr val="080912"/>
                </a:solidFill>
              </a:rPr>
              <a:t>       当某一应收款项确认为坏账时，应根据其金额冲减坏账准备，同时转销相应的应收账款金额。</a:t>
            </a:r>
          </a:p>
          <a:p>
            <a:pPr>
              <a:lnSpc>
                <a:spcPct val="110000"/>
              </a:lnSpc>
              <a:spcBef>
                <a:spcPct val="30000"/>
              </a:spcBef>
            </a:pPr>
            <a:r>
              <a:rPr lang="zh-CN" altLang="en-US" sz="2200" b="0">
                <a:solidFill>
                  <a:srgbClr val="080912"/>
                </a:solidFill>
              </a:rPr>
              <a:t>       备抵法的核算内容主要有：</a:t>
            </a:r>
          </a:p>
          <a:p>
            <a:pPr>
              <a:lnSpc>
                <a:spcPct val="110000"/>
              </a:lnSpc>
              <a:spcBef>
                <a:spcPct val="30000"/>
              </a:spcBef>
            </a:pPr>
            <a:r>
              <a:rPr lang="en-US" altLang="zh-CN" sz="2200" b="0">
                <a:solidFill>
                  <a:srgbClr val="FF3300"/>
                </a:solidFill>
              </a:rPr>
              <a:t>       A.</a:t>
            </a:r>
            <a:r>
              <a:rPr lang="zh-CN" altLang="en-US" sz="2200" b="0">
                <a:solidFill>
                  <a:srgbClr val="080912"/>
                </a:solidFill>
              </a:rPr>
              <a:t>估计坏账损失，计提坏账准备；</a:t>
            </a:r>
          </a:p>
          <a:p>
            <a:pPr>
              <a:lnSpc>
                <a:spcPct val="110000"/>
              </a:lnSpc>
              <a:spcBef>
                <a:spcPct val="30000"/>
              </a:spcBef>
            </a:pPr>
            <a:r>
              <a:rPr lang="en-US" altLang="zh-CN" sz="2200" b="0">
                <a:solidFill>
                  <a:srgbClr val="FF3300"/>
                </a:solidFill>
              </a:rPr>
              <a:t>       B.</a:t>
            </a:r>
            <a:r>
              <a:rPr lang="zh-CN" altLang="en-US" sz="2200" b="0">
                <a:solidFill>
                  <a:srgbClr val="080912"/>
                </a:solidFill>
              </a:rPr>
              <a:t>注销坏账；</a:t>
            </a:r>
          </a:p>
          <a:p>
            <a:pPr>
              <a:lnSpc>
                <a:spcPct val="110000"/>
              </a:lnSpc>
              <a:spcBef>
                <a:spcPct val="30000"/>
              </a:spcBef>
            </a:pPr>
            <a:r>
              <a:rPr lang="en-US" altLang="zh-CN" sz="2200" b="0">
                <a:solidFill>
                  <a:srgbClr val="FF3300"/>
                </a:solidFill>
              </a:rPr>
              <a:t>       C.</a:t>
            </a:r>
            <a:r>
              <a:rPr lang="zh-CN" altLang="en-US" sz="2200" b="0">
                <a:solidFill>
                  <a:srgbClr val="080912"/>
                </a:solidFill>
              </a:rPr>
              <a:t>已注销的坏账又收回的核算。</a:t>
            </a:r>
          </a:p>
        </p:txBody>
      </p:sp>
      <p:sp>
        <p:nvSpPr>
          <p:cNvPr id="4" name="日期占位符 3"/>
          <p:cNvSpPr>
            <a:spLocks noGrp="1"/>
          </p:cNvSpPr>
          <p:nvPr>
            <p:ph type="dt" sz="half" idx="10"/>
          </p:nvPr>
        </p:nvSpPr>
        <p:spPr/>
        <p:txBody>
          <a:bodyPr/>
          <a:lstStyle/>
          <a:p>
            <a:fld id="{0FE9AE41-4640-46D1-995A-E93C9BF83C1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57C000F1-BC7C-4064-81B6-F69B4145081C}" type="slidenum">
              <a:rPr lang="en-US" altLang="ko-KR"/>
              <a:pPr/>
              <a:t>124</a:t>
            </a:fld>
            <a:endParaRPr lang="en-US" altLang="ko-K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zh-CN" altLang="en-US" sz="2800">
                <a:solidFill>
                  <a:schemeClr val="bg1"/>
                </a:solidFill>
                <a:ea typeface="楷体_GB2312" pitchFamily="49" charset="-122"/>
              </a:rPr>
              <a:t>3.采用备抵法首先要按期估计坏账损失</a:t>
            </a:r>
          </a:p>
        </p:txBody>
      </p:sp>
      <p:sp>
        <p:nvSpPr>
          <p:cNvPr id="192515" name="Rectangle 3"/>
          <p:cNvSpPr>
            <a:spLocks noGrp="1" noChangeArrowheads="1"/>
          </p:cNvSpPr>
          <p:nvPr>
            <p:ph idx="1"/>
          </p:nvPr>
        </p:nvSpPr>
        <p:spPr>
          <a:xfrm>
            <a:off x="539750" y="1052513"/>
            <a:ext cx="8135938" cy="4248150"/>
          </a:xfrm>
        </p:spPr>
        <p:txBody>
          <a:bodyPr/>
          <a:lstStyle/>
          <a:p>
            <a:pPr>
              <a:lnSpc>
                <a:spcPct val="120000"/>
              </a:lnSpc>
              <a:spcBef>
                <a:spcPct val="30000"/>
              </a:spcBef>
            </a:pPr>
            <a:r>
              <a:rPr lang="zh-CN" altLang="en-US" sz="2000" b="0">
                <a:solidFill>
                  <a:srgbClr val="080912"/>
                </a:solidFill>
              </a:rPr>
              <a:t>       估计坏账损失有</a:t>
            </a:r>
            <a:r>
              <a:rPr lang="zh-CN" altLang="en-US" sz="2000">
                <a:solidFill>
                  <a:schemeClr val="accent2"/>
                </a:solidFill>
              </a:rPr>
              <a:t>四种方法</a:t>
            </a:r>
            <a:r>
              <a:rPr lang="zh-CN" altLang="en-US" sz="2000" b="0">
                <a:solidFill>
                  <a:srgbClr val="0707D7"/>
                </a:solidFill>
              </a:rPr>
              <a:t>：</a:t>
            </a:r>
            <a:r>
              <a:rPr lang="zh-CN" altLang="en-US" sz="2000" b="0">
                <a:solidFill>
                  <a:srgbClr val="080912"/>
                </a:solidFill>
              </a:rPr>
              <a:t>应收账款余额百分比法、账龄分析法、销货百分比法，个别认定法，企业可选择使用。</a:t>
            </a:r>
          </a:p>
          <a:p>
            <a:pPr>
              <a:lnSpc>
                <a:spcPct val="120000"/>
              </a:lnSpc>
              <a:spcBef>
                <a:spcPct val="30000"/>
              </a:spcBef>
            </a:pPr>
            <a:r>
              <a:rPr lang="zh-CN" altLang="en-US" sz="2000">
                <a:solidFill>
                  <a:schemeClr val="accent2"/>
                </a:solidFill>
              </a:rPr>
              <a:t>（1）应收账款余额百分比法：</a:t>
            </a:r>
            <a:r>
              <a:rPr lang="zh-CN" altLang="en-US" sz="2000" b="0">
                <a:solidFill>
                  <a:srgbClr val="080912"/>
                </a:solidFill>
              </a:rPr>
              <a:t>是根据应收账款的期末余额乘以坏账损失百分比作为当期的估计坏账。（这是一个时点指标）</a:t>
            </a:r>
          </a:p>
          <a:p>
            <a:pPr>
              <a:lnSpc>
                <a:spcPct val="120000"/>
              </a:lnSpc>
              <a:spcBef>
                <a:spcPct val="30000"/>
              </a:spcBef>
            </a:pPr>
            <a:r>
              <a:rPr lang="zh-CN" altLang="en-US" sz="2000">
                <a:solidFill>
                  <a:schemeClr val="accent2"/>
                </a:solidFill>
              </a:rPr>
              <a:t>（2）销货百分比法</a:t>
            </a:r>
            <a:r>
              <a:rPr lang="zh-CN" altLang="en-US" sz="2000" b="0">
                <a:solidFill>
                  <a:srgbClr val="0707D7"/>
                </a:solidFill>
              </a:rPr>
              <a:t>：</a:t>
            </a:r>
            <a:r>
              <a:rPr lang="zh-CN" altLang="en-US" sz="2000" b="0">
                <a:solidFill>
                  <a:srgbClr val="080912"/>
                </a:solidFill>
              </a:rPr>
              <a:t>就是根据过去的坏账资料和经验，根据赊销金额乘以坏账损失百分比作为当期的估计坏账。（这是一个时期指标）</a:t>
            </a:r>
          </a:p>
          <a:p>
            <a:pPr>
              <a:lnSpc>
                <a:spcPct val="120000"/>
              </a:lnSpc>
              <a:spcBef>
                <a:spcPct val="30000"/>
              </a:spcBef>
            </a:pPr>
            <a:r>
              <a:rPr lang="zh-CN" altLang="en-US" sz="2000">
                <a:solidFill>
                  <a:schemeClr val="accent2"/>
                </a:solidFill>
              </a:rPr>
              <a:t>（3）账龄分析法：</a:t>
            </a:r>
            <a:r>
              <a:rPr lang="zh-CN" altLang="en-US" sz="2000" b="0">
                <a:solidFill>
                  <a:srgbClr val="080912"/>
                </a:solidFill>
              </a:rPr>
              <a:t>是根据应收账款入账时间的长短来估计坏账损失的方法。</a:t>
            </a:r>
          </a:p>
          <a:p>
            <a:pPr>
              <a:lnSpc>
                <a:spcPct val="120000"/>
              </a:lnSpc>
              <a:spcBef>
                <a:spcPct val="30000"/>
              </a:spcBef>
            </a:pPr>
            <a:r>
              <a:rPr lang="zh-CN" altLang="en-US" sz="2000">
                <a:solidFill>
                  <a:schemeClr val="accent2"/>
                </a:solidFill>
              </a:rPr>
              <a:t>（4）个别认定法：</a:t>
            </a:r>
            <a:r>
              <a:rPr lang="zh-CN" altLang="en-US" sz="2000" b="0">
                <a:solidFill>
                  <a:srgbClr val="080912"/>
                </a:solidFill>
              </a:rPr>
              <a:t>是指逐项目认定每笔应收账款发生坏账的可能性并计提坏账准备的方法。</a:t>
            </a:r>
          </a:p>
        </p:txBody>
      </p:sp>
      <p:sp>
        <p:nvSpPr>
          <p:cNvPr id="5" name="日期占位符 3"/>
          <p:cNvSpPr>
            <a:spLocks noGrp="1"/>
          </p:cNvSpPr>
          <p:nvPr>
            <p:ph type="dt" sz="half" idx="10"/>
          </p:nvPr>
        </p:nvSpPr>
        <p:spPr/>
        <p:txBody>
          <a:bodyPr/>
          <a:lstStyle/>
          <a:p>
            <a:fld id="{856BE89E-5904-4EC0-A9DA-429FAEA400F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09D1CCA5-8B93-4CC5-9C35-3A04D33C572E}" type="slidenum">
              <a:rPr lang="en-US" altLang="ko-KR"/>
              <a:pPr/>
              <a:t>125</a:t>
            </a:fld>
            <a:endParaRPr lang="en-US" altLang="ko-KR"/>
          </a:p>
        </p:txBody>
      </p:sp>
      <p:sp>
        <p:nvSpPr>
          <p:cNvPr id="192516" name="Rectangle 4"/>
          <p:cNvSpPr>
            <a:spLocks noChangeArrowheads="1"/>
          </p:cNvSpPr>
          <p:nvPr/>
        </p:nvSpPr>
        <p:spPr bwMode="auto">
          <a:xfrm>
            <a:off x="611188" y="5300663"/>
            <a:ext cx="7991475" cy="1065212"/>
          </a:xfrm>
          <a:prstGeom prst="rect">
            <a:avLst/>
          </a:prstGeom>
          <a:noFill/>
          <a:ln w="12700">
            <a:solidFill>
              <a:srgbClr val="008000"/>
            </a:solidFill>
            <a:prstDash val="dash"/>
            <a:miter lim="800000"/>
            <a:headEnd/>
            <a:tailEnd/>
          </a:ln>
          <a:effectLst/>
        </p:spPr>
        <p:txBody>
          <a:bodyPr>
            <a:spAutoFit/>
          </a:bodyPr>
          <a:lstStyle/>
          <a:p>
            <a:pPr algn="just">
              <a:lnSpc>
                <a:spcPct val="110000"/>
              </a:lnSpc>
              <a:spcBef>
                <a:spcPct val="20000"/>
              </a:spcBef>
            </a:pPr>
            <a:r>
              <a:rPr lang="zh-CN" altLang="en-US" sz="1800" b="1">
                <a:solidFill>
                  <a:srgbClr val="003300"/>
                </a:solidFill>
                <a:latin typeface="Arial" charset="0"/>
                <a:ea typeface="楷体_GB2312" pitchFamily="49" charset="-122"/>
              </a:rPr>
              <a:t>例：某企业2007年全年的赊销金额为300000元，根据以往的资料和经验，估计坏账损失率为1.5％。</a:t>
            </a:r>
          </a:p>
          <a:p>
            <a:pPr algn="just">
              <a:lnSpc>
                <a:spcPct val="110000"/>
              </a:lnSpc>
              <a:spcBef>
                <a:spcPct val="20000"/>
              </a:spcBef>
            </a:pPr>
            <a:r>
              <a:rPr lang="zh-CN" altLang="en-US" sz="1800" b="1">
                <a:solidFill>
                  <a:srgbClr val="003300"/>
                </a:solidFill>
                <a:latin typeface="Arial" charset="0"/>
                <a:ea typeface="楷体_GB2312" pitchFamily="49" charset="-122"/>
              </a:rPr>
              <a:t>年未估计坏账损失为：300000×1.5％＝4500（元）</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zh-CN" altLang="en-US" sz="2800">
                <a:solidFill>
                  <a:schemeClr val="bg1"/>
                </a:solidFill>
                <a:ea typeface="楷体_GB2312" pitchFamily="49" charset="-122"/>
              </a:rPr>
              <a:t>4.备抵法的核算</a:t>
            </a:r>
          </a:p>
        </p:txBody>
      </p:sp>
      <p:sp>
        <p:nvSpPr>
          <p:cNvPr id="185347" name="Rectangle 3"/>
          <p:cNvSpPr>
            <a:spLocks noGrp="1" noChangeArrowheads="1"/>
          </p:cNvSpPr>
          <p:nvPr>
            <p:ph idx="1"/>
          </p:nvPr>
        </p:nvSpPr>
        <p:spPr>
          <a:xfrm>
            <a:off x="539750" y="1125538"/>
            <a:ext cx="8135938" cy="431800"/>
          </a:xfrm>
        </p:spPr>
        <p:txBody>
          <a:bodyPr>
            <a:normAutofit fontScale="92500" lnSpcReduction="20000"/>
          </a:bodyPr>
          <a:lstStyle/>
          <a:p>
            <a:pPr>
              <a:lnSpc>
                <a:spcPct val="90000"/>
              </a:lnSpc>
            </a:pPr>
            <a:r>
              <a:rPr lang="zh-CN" altLang="en-US">
                <a:solidFill>
                  <a:srgbClr val="CC0000"/>
                </a:solidFill>
              </a:rPr>
              <a:t>（</a:t>
            </a:r>
            <a:r>
              <a:rPr lang="en-US" altLang="zh-CN">
                <a:solidFill>
                  <a:srgbClr val="CC0000"/>
                </a:solidFill>
              </a:rPr>
              <a:t>1</a:t>
            </a:r>
            <a:r>
              <a:rPr lang="zh-CN" altLang="en-US">
                <a:solidFill>
                  <a:srgbClr val="CC0000"/>
                </a:solidFill>
              </a:rPr>
              <a:t>）应收账款余额百分比法</a:t>
            </a:r>
          </a:p>
        </p:txBody>
      </p:sp>
      <p:sp>
        <p:nvSpPr>
          <p:cNvPr id="5" name="日期占位符 3"/>
          <p:cNvSpPr>
            <a:spLocks noGrp="1"/>
          </p:cNvSpPr>
          <p:nvPr>
            <p:ph type="dt" sz="half" idx="10"/>
          </p:nvPr>
        </p:nvSpPr>
        <p:spPr/>
        <p:txBody>
          <a:bodyPr/>
          <a:lstStyle/>
          <a:p>
            <a:fld id="{BC172DD8-E2FB-461C-8C77-3BD402036372}"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F3FB731F-C7B1-4F43-A324-1A9260CD5E9F}" type="slidenum">
              <a:rPr lang="en-US" altLang="ko-KR"/>
              <a:pPr/>
              <a:t>126</a:t>
            </a:fld>
            <a:endParaRPr lang="en-US" altLang="ko-KR"/>
          </a:p>
        </p:txBody>
      </p:sp>
      <p:sp>
        <p:nvSpPr>
          <p:cNvPr id="185348" name="Rectangle 4"/>
          <p:cNvSpPr>
            <a:spLocks noChangeArrowheads="1"/>
          </p:cNvSpPr>
          <p:nvPr/>
        </p:nvSpPr>
        <p:spPr bwMode="auto">
          <a:xfrm>
            <a:off x="611188" y="1700213"/>
            <a:ext cx="7993062" cy="4071937"/>
          </a:xfrm>
          <a:prstGeom prst="rect">
            <a:avLst/>
          </a:prstGeom>
          <a:noFill/>
          <a:ln w="7938">
            <a:noFill/>
            <a:miter lim="800000"/>
            <a:headEnd/>
            <a:tailEnd/>
          </a:ln>
          <a:effectLst/>
        </p:spPr>
        <p:txBody>
          <a:bodyPr>
            <a:spAutoFit/>
          </a:bodyPr>
          <a:lstStyle/>
          <a:p>
            <a:pPr algn="just">
              <a:lnSpc>
                <a:spcPct val="130000"/>
              </a:lnSpc>
              <a:spcBef>
                <a:spcPct val="50000"/>
              </a:spcBef>
            </a:pPr>
            <a:r>
              <a:rPr lang="zh-CN" altLang="en-US" b="1">
                <a:solidFill>
                  <a:schemeClr val="accent2"/>
                </a:solidFill>
                <a:latin typeface="Arial" charset="0"/>
                <a:ea typeface="楷体_GB2312" pitchFamily="49" charset="-122"/>
              </a:rPr>
              <a:t>例：</a:t>
            </a:r>
            <a:r>
              <a:rPr lang="zh-CN" altLang="en-US">
                <a:solidFill>
                  <a:srgbClr val="080912"/>
                </a:solidFill>
                <a:latin typeface="Arial" charset="0"/>
                <a:ea typeface="楷体_GB2312" pitchFamily="49" charset="-122"/>
              </a:rPr>
              <a:t>某企业年未应收账款的余额为1000000元，提取坏账准备的比例为3‰；第二年发生了坏账损失6000元，其中甲公司1000元，乙公司5000元；第二年未应收账款的余额为1200000元；第三年，已冲销的上年乙公司的应收账款 5000元又收回，期末应收账款的余额为1300000元。</a:t>
            </a:r>
          </a:p>
          <a:p>
            <a:pPr algn="just">
              <a:lnSpc>
                <a:spcPct val="130000"/>
              </a:lnSpc>
              <a:spcBef>
                <a:spcPct val="50000"/>
              </a:spcBef>
            </a:pPr>
            <a:r>
              <a:rPr lang="zh-CN" altLang="en-US">
                <a:solidFill>
                  <a:srgbClr val="080912"/>
                </a:solidFill>
                <a:latin typeface="Arial" charset="0"/>
                <a:ea typeface="楷体_GB2312" pitchFamily="49" charset="-122"/>
              </a:rPr>
              <a:t>       （坏账准备的比例由企业根据实际情况确定提取比例，以往的制度中规定按应收账款期末余额的3‰－5‰计提。）</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CN" altLang="en-US" sz="2400">
                <a:solidFill>
                  <a:schemeClr val="bg1"/>
                </a:solidFill>
                <a:latin typeface="楷体_GB2312" pitchFamily="49" charset="-122"/>
                <a:ea typeface="楷体_GB2312" pitchFamily="49" charset="-122"/>
              </a:rPr>
              <a:t>账务处理如下：</a:t>
            </a:r>
          </a:p>
        </p:txBody>
      </p:sp>
      <p:sp>
        <p:nvSpPr>
          <p:cNvPr id="6" name="日期占位符 3"/>
          <p:cNvSpPr>
            <a:spLocks noGrp="1"/>
          </p:cNvSpPr>
          <p:nvPr>
            <p:ph type="dt" sz="half" idx="10"/>
          </p:nvPr>
        </p:nvSpPr>
        <p:spPr/>
        <p:txBody>
          <a:bodyPr/>
          <a:lstStyle/>
          <a:p>
            <a:fld id="{CFB55279-601C-4F15-9E7F-CB765D6257D5}"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7BECD0D1-F123-4291-8227-7ECFB3E2722B}" type="slidenum">
              <a:rPr lang="en-US" altLang="ko-KR"/>
              <a:pPr/>
              <a:t>127</a:t>
            </a:fld>
            <a:endParaRPr lang="en-US" altLang="ko-KR"/>
          </a:p>
        </p:txBody>
      </p:sp>
      <p:sp>
        <p:nvSpPr>
          <p:cNvPr id="193540" name="Rectangle 4"/>
          <p:cNvSpPr>
            <a:spLocks noChangeArrowheads="1"/>
          </p:cNvSpPr>
          <p:nvPr/>
        </p:nvSpPr>
        <p:spPr bwMode="auto">
          <a:xfrm>
            <a:off x="611188" y="1052513"/>
            <a:ext cx="6624637" cy="1492250"/>
          </a:xfrm>
          <a:prstGeom prst="rect">
            <a:avLst/>
          </a:prstGeom>
          <a:noFill/>
          <a:ln w="7938">
            <a:noFill/>
            <a:miter lim="800000"/>
            <a:headEnd/>
            <a:tailEnd/>
          </a:ln>
          <a:effectLst/>
        </p:spPr>
        <p:txBody>
          <a:bodyPr>
            <a:spAutoFit/>
          </a:bodyPr>
          <a:lstStyle/>
          <a:p>
            <a:pPr>
              <a:spcBef>
                <a:spcPct val="20000"/>
              </a:spcBef>
            </a:pPr>
            <a:r>
              <a:rPr lang="zh-CN" altLang="en-US" sz="2000" b="1">
                <a:solidFill>
                  <a:schemeClr val="accent2"/>
                </a:solidFill>
                <a:latin typeface="Arial" charset="0"/>
                <a:ea typeface="楷体_GB2312" pitchFamily="49" charset="-122"/>
              </a:rPr>
              <a:t>第一年年末首次提取坏账准备：</a:t>
            </a:r>
          </a:p>
          <a:p>
            <a:pPr>
              <a:spcBef>
                <a:spcPct val="20000"/>
              </a:spcBef>
            </a:pPr>
            <a:r>
              <a:rPr lang="zh-CN" altLang="en-US" sz="2000">
                <a:solidFill>
                  <a:srgbClr val="080912"/>
                </a:solidFill>
                <a:latin typeface="Arial" charset="0"/>
                <a:ea typeface="楷体_GB2312" pitchFamily="49" charset="-122"/>
              </a:rPr>
              <a:t>1000000×3‰=3000</a:t>
            </a:r>
          </a:p>
          <a:p>
            <a:pPr>
              <a:spcBef>
                <a:spcPct val="20000"/>
              </a:spcBef>
            </a:pPr>
            <a:r>
              <a:rPr lang="zh-CN" altLang="en-US" sz="2000">
                <a:solidFill>
                  <a:srgbClr val="080912"/>
                </a:solidFill>
                <a:latin typeface="Arial" charset="0"/>
                <a:ea typeface="楷体_GB2312" pitchFamily="49" charset="-122"/>
              </a:rPr>
              <a:t>借：资产减值损失——坏账损失  3000</a:t>
            </a:r>
          </a:p>
          <a:p>
            <a:pPr>
              <a:spcBef>
                <a:spcPct val="20000"/>
              </a:spcBef>
            </a:pPr>
            <a:r>
              <a:rPr lang="zh-CN" altLang="en-US" sz="2000">
                <a:solidFill>
                  <a:srgbClr val="080912"/>
                </a:solidFill>
                <a:latin typeface="Arial" charset="0"/>
                <a:ea typeface="楷体_GB2312" pitchFamily="49" charset="-122"/>
              </a:rPr>
              <a:t>    贷：坏账准备                                    3000</a:t>
            </a:r>
          </a:p>
        </p:txBody>
      </p:sp>
      <p:sp>
        <p:nvSpPr>
          <p:cNvPr id="193541" name="Rectangle 5"/>
          <p:cNvSpPr>
            <a:spLocks noChangeArrowheads="1"/>
          </p:cNvSpPr>
          <p:nvPr/>
        </p:nvSpPr>
        <p:spPr bwMode="auto">
          <a:xfrm>
            <a:off x="611188" y="2636838"/>
            <a:ext cx="6696075" cy="1492250"/>
          </a:xfrm>
          <a:prstGeom prst="rect">
            <a:avLst/>
          </a:prstGeom>
          <a:noFill/>
          <a:ln w="7938">
            <a:noFill/>
            <a:miter lim="800000"/>
            <a:headEnd/>
            <a:tailEnd/>
          </a:ln>
          <a:effectLst/>
        </p:spPr>
        <p:txBody>
          <a:bodyPr>
            <a:spAutoFit/>
          </a:bodyPr>
          <a:lstStyle/>
          <a:p>
            <a:pPr>
              <a:spcBef>
                <a:spcPct val="20000"/>
              </a:spcBef>
            </a:pPr>
            <a:r>
              <a:rPr lang="zh-CN" altLang="en-US" sz="2000" b="1">
                <a:solidFill>
                  <a:schemeClr val="accent2"/>
                </a:solidFill>
                <a:latin typeface="Arial" charset="0"/>
                <a:ea typeface="楷体_GB2312" pitchFamily="49" charset="-122"/>
              </a:rPr>
              <a:t>第二年冲销坏账：</a:t>
            </a:r>
          </a:p>
          <a:p>
            <a:pPr>
              <a:spcBef>
                <a:spcPct val="20000"/>
              </a:spcBef>
            </a:pPr>
            <a:r>
              <a:rPr lang="zh-CN" altLang="en-US" sz="2000">
                <a:solidFill>
                  <a:srgbClr val="080912"/>
                </a:solidFill>
                <a:latin typeface="Arial" charset="0"/>
                <a:ea typeface="楷体_GB2312" pitchFamily="49" charset="-122"/>
              </a:rPr>
              <a:t>借：坏账准备                      6000</a:t>
            </a:r>
          </a:p>
          <a:p>
            <a:pPr>
              <a:spcBef>
                <a:spcPct val="20000"/>
              </a:spcBef>
            </a:pPr>
            <a:r>
              <a:rPr lang="zh-CN" altLang="en-US" sz="2000">
                <a:solidFill>
                  <a:srgbClr val="080912"/>
                </a:solidFill>
                <a:latin typeface="Arial" charset="0"/>
                <a:ea typeface="楷体_GB2312" pitchFamily="49" charset="-122"/>
              </a:rPr>
              <a:t>     贷：应收账款——甲公司        1000</a:t>
            </a:r>
          </a:p>
          <a:p>
            <a:pPr>
              <a:spcBef>
                <a:spcPct val="20000"/>
              </a:spcBef>
            </a:pPr>
            <a:r>
              <a:rPr lang="zh-CN" altLang="en-US" sz="2000">
                <a:solidFill>
                  <a:srgbClr val="080912"/>
                </a:solidFill>
                <a:latin typeface="Arial" charset="0"/>
                <a:ea typeface="楷体_GB2312" pitchFamily="49" charset="-122"/>
              </a:rPr>
              <a:t>            应收账款——乙公司         5000</a:t>
            </a:r>
          </a:p>
        </p:txBody>
      </p:sp>
      <p:sp>
        <p:nvSpPr>
          <p:cNvPr id="193542" name="Rectangle 6"/>
          <p:cNvSpPr>
            <a:spLocks noChangeArrowheads="1"/>
          </p:cNvSpPr>
          <p:nvPr/>
        </p:nvSpPr>
        <p:spPr bwMode="auto">
          <a:xfrm>
            <a:off x="611188" y="4292600"/>
            <a:ext cx="7848600" cy="1857375"/>
          </a:xfrm>
          <a:prstGeom prst="rect">
            <a:avLst/>
          </a:prstGeom>
          <a:noFill/>
          <a:ln w="7938">
            <a:noFill/>
            <a:miter lim="800000"/>
            <a:headEnd/>
            <a:tailEnd/>
          </a:ln>
          <a:effectLst/>
        </p:spPr>
        <p:txBody>
          <a:bodyPr>
            <a:spAutoFit/>
          </a:bodyPr>
          <a:lstStyle/>
          <a:p>
            <a:pPr>
              <a:spcBef>
                <a:spcPct val="20000"/>
              </a:spcBef>
            </a:pPr>
            <a:r>
              <a:rPr lang="zh-CN" altLang="en-US" sz="2000" b="1">
                <a:solidFill>
                  <a:schemeClr val="accent2"/>
                </a:solidFill>
                <a:latin typeface="Arial" charset="0"/>
                <a:ea typeface="楷体_GB2312" pitchFamily="49" charset="-122"/>
              </a:rPr>
              <a:t>第二年未按应收账款的余额计算提取坏账准备：</a:t>
            </a:r>
          </a:p>
          <a:p>
            <a:pPr>
              <a:spcBef>
                <a:spcPct val="20000"/>
              </a:spcBef>
            </a:pPr>
            <a:r>
              <a:rPr lang="zh-CN" altLang="en-US" sz="2000" i="1">
                <a:solidFill>
                  <a:srgbClr val="080912"/>
                </a:solidFill>
                <a:latin typeface="Arial" charset="0"/>
                <a:ea typeface="楷体_GB2312" pitchFamily="49" charset="-122"/>
              </a:rPr>
              <a:t>应提坏账准备：</a:t>
            </a:r>
            <a:r>
              <a:rPr lang="zh-CN" altLang="en-US" sz="2000">
                <a:solidFill>
                  <a:srgbClr val="080912"/>
                </a:solidFill>
                <a:latin typeface="Arial" charset="0"/>
                <a:ea typeface="楷体_GB2312" pitchFamily="49" charset="-122"/>
              </a:rPr>
              <a:t> 1200000×3‰＝3600</a:t>
            </a:r>
          </a:p>
          <a:p>
            <a:pPr>
              <a:spcBef>
                <a:spcPct val="20000"/>
              </a:spcBef>
            </a:pPr>
            <a:r>
              <a:rPr lang="zh-CN" altLang="en-US" sz="2000" b="1">
                <a:solidFill>
                  <a:srgbClr val="CC0000"/>
                </a:solidFill>
                <a:latin typeface="Arial" charset="0"/>
                <a:ea typeface="楷体_GB2312" pitchFamily="49" charset="-122"/>
              </a:rPr>
              <a:t>实提坏账准备： 3600＋3000（坏账准备账户的借方余额）＝6600</a:t>
            </a:r>
          </a:p>
          <a:p>
            <a:pPr>
              <a:spcBef>
                <a:spcPct val="20000"/>
              </a:spcBef>
            </a:pPr>
            <a:r>
              <a:rPr lang="zh-CN" altLang="en-US" sz="2000">
                <a:solidFill>
                  <a:srgbClr val="080912"/>
                </a:solidFill>
                <a:latin typeface="Arial" charset="0"/>
                <a:ea typeface="楷体_GB2312" pitchFamily="49" charset="-122"/>
              </a:rPr>
              <a:t>借：资产减值损失——坏账损失  6600</a:t>
            </a:r>
          </a:p>
          <a:p>
            <a:pPr>
              <a:spcBef>
                <a:spcPct val="20000"/>
              </a:spcBef>
            </a:pPr>
            <a:r>
              <a:rPr lang="zh-CN" altLang="en-US" sz="2000">
                <a:solidFill>
                  <a:srgbClr val="080912"/>
                </a:solidFill>
                <a:latin typeface="Arial" charset="0"/>
                <a:ea typeface="楷体_GB2312" pitchFamily="49" charset="-122"/>
              </a:rPr>
              <a:t>     贷：坏账准备                                   6600</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DBEAE-2BE8-4AC8-819C-B2ADDE903BF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9649B206-8550-4991-954E-D0C4A327E642}" type="slidenum">
              <a:rPr lang="en-US" altLang="ko-KR"/>
              <a:pPr/>
              <a:t>128</a:t>
            </a:fld>
            <a:endParaRPr lang="en-US" altLang="ko-KR"/>
          </a:p>
        </p:txBody>
      </p:sp>
      <p:sp>
        <p:nvSpPr>
          <p:cNvPr id="194564" name="Rectangle 4"/>
          <p:cNvSpPr>
            <a:spLocks noChangeArrowheads="1"/>
          </p:cNvSpPr>
          <p:nvPr/>
        </p:nvSpPr>
        <p:spPr bwMode="auto">
          <a:xfrm>
            <a:off x="684213" y="1071563"/>
            <a:ext cx="7775575" cy="2135187"/>
          </a:xfrm>
          <a:prstGeom prst="rect">
            <a:avLst/>
          </a:prstGeom>
          <a:noFill/>
          <a:ln w="7938">
            <a:noFill/>
            <a:miter lim="800000"/>
            <a:headEnd/>
            <a:tailEnd/>
          </a:ln>
          <a:effectLst/>
        </p:spPr>
        <p:txBody>
          <a:bodyPr>
            <a:spAutoFit/>
          </a:bodyPr>
          <a:lstStyle/>
          <a:p>
            <a:pPr>
              <a:lnSpc>
                <a:spcPct val="110000"/>
              </a:lnSpc>
              <a:spcBef>
                <a:spcPct val="30000"/>
              </a:spcBef>
            </a:pPr>
            <a:r>
              <a:rPr lang="zh-CN" altLang="en-US" sz="2000" b="1">
                <a:solidFill>
                  <a:schemeClr val="accent2"/>
                </a:solidFill>
                <a:latin typeface="Arial" charset="0"/>
                <a:ea typeface="楷体_GB2312" pitchFamily="49" charset="-122"/>
              </a:rPr>
              <a:t>第三年：上年冲销的乙公司的坏账5000元收回入账。</a:t>
            </a:r>
          </a:p>
          <a:p>
            <a:pPr>
              <a:lnSpc>
                <a:spcPct val="110000"/>
              </a:lnSpc>
              <a:spcBef>
                <a:spcPct val="30000"/>
              </a:spcBef>
            </a:pPr>
            <a:r>
              <a:rPr lang="zh-CN" altLang="en-US" sz="2000">
                <a:solidFill>
                  <a:srgbClr val="080912"/>
                </a:solidFill>
                <a:latin typeface="Arial" charset="0"/>
                <a:ea typeface="楷体_GB2312" pitchFamily="49" charset="-122"/>
              </a:rPr>
              <a:t>借：应收账款——乙公司     5000</a:t>
            </a:r>
          </a:p>
          <a:p>
            <a:pPr>
              <a:lnSpc>
                <a:spcPct val="110000"/>
              </a:lnSpc>
              <a:spcBef>
                <a:spcPct val="30000"/>
              </a:spcBef>
            </a:pPr>
            <a:r>
              <a:rPr lang="zh-CN" altLang="en-US" sz="2000">
                <a:solidFill>
                  <a:srgbClr val="080912"/>
                </a:solidFill>
                <a:latin typeface="Arial" charset="0"/>
                <a:ea typeface="楷体_GB2312" pitchFamily="49" charset="-122"/>
              </a:rPr>
              <a:t>    贷：坏账准备                            5000</a:t>
            </a:r>
          </a:p>
          <a:p>
            <a:pPr>
              <a:lnSpc>
                <a:spcPct val="110000"/>
              </a:lnSpc>
              <a:spcBef>
                <a:spcPct val="30000"/>
              </a:spcBef>
            </a:pPr>
            <a:r>
              <a:rPr lang="zh-CN" altLang="en-US" sz="2000">
                <a:solidFill>
                  <a:srgbClr val="080912"/>
                </a:solidFill>
                <a:latin typeface="Arial" charset="0"/>
                <a:ea typeface="楷体_GB2312" pitchFamily="49" charset="-122"/>
              </a:rPr>
              <a:t>借：银行存款                       5000</a:t>
            </a:r>
          </a:p>
          <a:p>
            <a:pPr>
              <a:lnSpc>
                <a:spcPct val="110000"/>
              </a:lnSpc>
              <a:spcBef>
                <a:spcPct val="30000"/>
              </a:spcBef>
            </a:pPr>
            <a:r>
              <a:rPr lang="zh-CN" altLang="en-US" sz="2000">
                <a:solidFill>
                  <a:srgbClr val="080912"/>
                </a:solidFill>
                <a:latin typeface="Arial" charset="0"/>
                <a:ea typeface="楷体_GB2312" pitchFamily="49" charset="-122"/>
              </a:rPr>
              <a:t>    贷：应收账款——乙公司          5000</a:t>
            </a:r>
          </a:p>
        </p:txBody>
      </p:sp>
      <p:sp>
        <p:nvSpPr>
          <p:cNvPr id="194565" name="Rectangle 5"/>
          <p:cNvSpPr>
            <a:spLocks noChangeArrowheads="1"/>
          </p:cNvSpPr>
          <p:nvPr/>
        </p:nvSpPr>
        <p:spPr bwMode="auto">
          <a:xfrm>
            <a:off x="684213" y="3573463"/>
            <a:ext cx="7991475" cy="2135187"/>
          </a:xfrm>
          <a:prstGeom prst="rect">
            <a:avLst/>
          </a:prstGeom>
          <a:noFill/>
          <a:ln w="7938">
            <a:noFill/>
            <a:miter lim="800000"/>
            <a:headEnd/>
            <a:tailEnd/>
          </a:ln>
          <a:effectLst/>
        </p:spPr>
        <p:txBody>
          <a:bodyPr>
            <a:spAutoFit/>
          </a:bodyPr>
          <a:lstStyle/>
          <a:p>
            <a:pPr>
              <a:lnSpc>
                <a:spcPct val="110000"/>
              </a:lnSpc>
              <a:spcBef>
                <a:spcPct val="30000"/>
              </a:spcBef>
            </a:pPr>
            <a:r>
              <a:rPr lang="zh-CN" altLang="en-US" sz="2000" b="1">
                <a:solidFill>
                  <a:schemeClr val="accent2"/>
                </a:solidFill>
                <a:latin typeface="Arial" charset="0"/>
                <a:ea typeface="楷体_GB2312" pitchFamily="49" charset="-122"/>
              </a:rPr>
              <a:t>第三年未按应收账款的余额计算提取坏账准备：</a:t>
            </a:r>
          </a:p>
          <a:p>
            <a:pPr>
              <a:lnSpc>
                <a:spcPct val="110000"/>
              </a:lnSpc>
              <a:spcBef>
                <a:spcPct val="30000"/>
              </a:spcBef>
            </a:pPr>
            <a:r>
              <a:rPr lang="zh-CN" altLang="en-US" sz="2000" i="1">
                <a:solidFill>
                  <a:srgbClr val="080912"/>
                </a:solidFill>
                <a:latin typeface="Arial" charset="0"/>
                <a:ea typeface="楷体_GB2312" pitchFamily="49" charset="-122"/>
              </a:rPr>
              <a:t>应提坏账准备：</a:t>
            </a:r>
            <a:r>
              <a:rPr lang="zh-CN" altLang="en-US" sz="2000">
                <a:solidFill>
                  <a:srgbClr val="080912"/>
                </a:solidFill>
                <a:latin typeface="Arial" charset="0"/>
                <a:ea typeface="楷体_GB2312" pitchFamily="49" charset="-122"/>
              </a:rPr>
              <a:t> 1300000×3‰＝3900</a:t>
            </a:r>
          </a:p>
          <a:p>
            <a:pPr>
              <a:lnSpc>
                <a:spcPct val="110000"/>
              </a:lnSpc>
              <a:spcBef>
                <a:spcPct val="30000"/>
              </a:spcBef>
            </a:pPr>
            <a:r>
              <a:rPr lang="zh-CN" altLang="en-US" sz="2000" b="1">
                <a:solidFill>
                  <a:srgbClr val="CC0000"/>
                </a:solidFill>
                <a:latin typeface="Arial" charset="0"/>
                <a:ea typeface="楷体_GB2312" pitchFamily="49" charset="-122"/>
              </a:rPr>
              <a:t>实提坏账准备：3900－8600（坏账准备账户的贷方余额）＝－4700</a:t>
            </a:r>
          </a:p>
          <a:p>
            <a:pPr>
              <a:lnSpc>
                <a:spcPct val="110000"/>
              </a:lnSpc>
              <a:spcBef>
                <a:spcPct val="30000"/>
              </a:spcBef>
            </a:pPr>
            <a:r>
              <a:rPr lang="zh-CN" altLang="en-US" sz="2000">
                <a:solidFill>
                  <a:srgbClr val="080912"/>
                </a:solidFill>
                <a:latin typeface="Arial" charset="0"/>
                <a:ea typeface="楷体_GB2312" pitchFamily="49" charset="-122"/>
              </a:rPr>
              <a:t>借：坏账准备                             4700</a:t>
            </a:r>
          </a:p>
          <a:p>
            <a:pPr>
              <a:lnSpc>
                <a:spcPct val="110000"/>
              </a:lnSpc>
              <a:spcBef>
                <a:spcPct val="30000"/>
              </a:spcBef>
            </a:pPr>
            <a:r>
              <a:rPr lang="zh-CN" altLang="en-US" sz="2000">
                <a:solidFill>
                  <a:srgbClr val="080912"/>
                </a:solidFill>
                <a:latin typeface="Arial" charset="0"/>
                <a:ea typeface="楷体_GB2312" pitchFamily="49" charset="-122"/>
              </a:rPr>
              <a:t>    贷：资产减值损失——坏账损失     4700</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539750" y="1052513"/>
            <a:ext cx="8135938" cy="3455987"/>
          </a:xfrm>
        </p:spPr>
        <p:txBody>
          <a:bodyPr>
            <a:normAutofit lnSpcReduction="10000"/>
          </a:bodyPr>
          <a:lstStyle/>
          <a:p>
            <a:pPr>
              <a:lnSpc>
                <a:spcPct val="110000"/>
              </a:lnSpc>
              <a:spcBef>
                <a:spcPct val="30000"/>
              </a:spcBef>
            </a:pPr>
            <a:r>
              <a:rPr lang="zh-CN" altLang="en-US" sz="2000">
                <a:solidFill>
                  <a:srgbClr val="CC0000"/>
                </a:solidFill>
                <a:latin typeface="华文新魏" pitchFamily="2" charset="-122"/>
              </a:rPr>
              <a:t>注意：</a:t>
            </a:r>
            <a:r>
              <a:rPr lang="zh-CN" altLang="en-US" sz="2000" b="0">
                <a:solidFill>
                  <a:srgbClr val="080912"/>
                </a:solidFill>
                <a:latin typeface="楷体_GB2312" pitchFamily="49" charset="-122"/>
              </a:rPr>
              <a:t>每年年末计提坏账时，必须结合坏账准备账户的期末余额来计算。</a:t>
            </a:r>
          </a:p>
          <a:p>
            <a:pPr>
              <a:lnSpc>
                <a:spcPct val="110000"/>
              </a:lnSpc>
              <a:spcBef>
                <a:spcPct val="30000"/>
              </a:spcBef>
            </a:pPr>
            <a:r>
              <a:rPr lang="zh-CN" altLang="en-US" sz="2000">
                <a:solidFill>
                  <a:srgbClr val="CC0000"/>
                </a:solidFill>
                <a:latin typeface="华文新魏" pitchFamily="2" charset="-122"/>
              </a:rPr>
              <a:t>如果是借方余额，</a:t>
            </a:r>
            <a:r>
              <a:rPr lang="zh-CN" altLang="en-US" sz="2000" b="0">
                <a:solidFill>
                  <a:srgbClr val="080912"/>
                </a:solidFill>
                <a:latin typeface="楷体_GB2312" pitchFamily="49" charset="-122"/>
              </a:rPr>
              <a:t>应将应提坏账金额＋坏账准备借方余额＝实提坏账准备金额。</a:t>
            </a:r>
          </a:p>
          <a:p>
            <a:pPr>
              <a:lnSpc>
                <a:spcPct val="110000"/>
              </a:lnSpc>
              <a:spcBef>
                <a:spcPct val="30000"/>
              </a:spcBef>
            </a:pPr>
            <a:r>
              <a:rPr lang="zh-CN" altLang="en-US" sz="2000">
                <a:solidFill>
                  <a:srgbClr val="CC0000"/>
                </a:solidFill>
              </a:rPr>
              <a:t>如果坏账准备账户是贷方余额，</a:t>
            </a:r>
            <a:r>
              <a:rPr lang="zh-CN" altLang="en-US" sz="2000" b="0">
                <a:solidFill>
                  <a:srgbClr val="080912"/>
                </a:solidFill>
              </a:rPr>
              <a:t>请分别以下情况进行处理：</a:t>
            </a:r>
          </a:p>
          <a:p>
            <a:pPr>
              <a:lnSpc>
                <a:spcPct val="110000"/>
              </a:lnSpc>
              <a:spcBef>
                <a:spcPct val="30000"/>
              </a:spcBef>
            </a:pPr>
            <a:r>
              <a:rPr lang="zh-CN" altLang="en-US" sz="2000">
                <a:solidFill>
                  <a:srgbClr val="0707D7"/>
                </a:solidFill>
              </a:rPr>
              <a:t>贷方余额的金额小于应提坏账金额：</a:t>
            </a:r>
          </a:p>
          <a:p>
            <a:pPr>
              <a:lnSpc>
                <a:spcPct val="110000"/>
              </a:lnSpc>
              <a:spcBef>
                <a:spcPct val="30000"/>
              </a:spcBef>
            </a:pPr>
            <a:r>
              <a:rPr lang="zh-CN" altLang="en-US" sz="2000" b="0">
                <a:solidFill>
                  <a:srgbClr val="080912"/>
                </a:solidFill>
              </a:rPr>
              <a:t>应提坏账金额－坏账准备贷方余额＝实提坏账准备金额。</a:t>
            </a:r>
          </a:p>
          <a:p>
            <a:pPr>
              <a:lnSpc>
                <a:spcPct val="110000"/>
              </a:lnSpc>
              <a:spcBef>
                <a:spcPct val="30000"/>
              </a:spcBef>
            </a:pPr>
            <a:r>
              <a:rPr lang="zh-CN" altLang="en-US" sz="2000">
                <a:solidFill>
                  <a:srgbClr val="0707D7"/>
                </a:solidFill>
              </a:rPr>
              <a:t>贷方余额的金额大于应提坏账金额：</a:t>
            </a:r>
          </a:p>
          <a:p>
            <a:pPr>
              <a:lnSpc>
                <a:spcPct val="110000"/>
              </a:lnSpc>
              <a:spcBef>
                <a:spcPct val="30000"/>
              </a:spcBef>
            </a:pPr>
            <a:r>
              <a:rPr lang="zh-CN" altLang="en-US" sz="2000" b="0">
                <a:solidFill>
                  <a:srgbClr val="080912"/>
                </a:solidFill>
              </a:rPr>
              <a:t>坏账准备贷方余额－应提坏账金额＝应冲销的坏账准备金额。</a:t>
            </a:r>
          </a:p>
        </p:txBody>
      </p:sp>
      <p:sp>
        <p:nvSpPr>
          <p:cNvPr id="4" name="日期占位符 3"/>
          <p:cNvSpPr>
            <a:spLocks noGrp="1"/>
          </p:cNvSpPr>
          <p:nvPr>
            <p:ph type="dt" sz="half" idx="10"/>
          </p:nvPr>
        </p:nvSpPr>
        <p:spPr/>
        <p:txBody>
          <a:bodyPr/>
          <a:lstStyle/>
          <a:p>
            <a:fld id="{40210DFD-A39B-481F-840A-8CD118EC543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284E69BB-01FB-429B-BC0B-140226EDF645}" type="slidenum">
              <a:rPr lang="en-US" altLang="ko-KR"/>
              <a:pPr/>
              <a:t>129</a:t>
            </a:fld>
            <a:endParaRPr lang="en-US" altLang="ko-KR"/>
          </a:p>
        </p:txBody>
      </p:sp>
      <p:sp>
        <p:nvSpPr>
          <p:cNvPr id="195588" name="Rectangle 4"/>
          <p:cNvSpPr>
            <a:spLocks noChangeArrowheads="1"/>
          </p:cNvSpPr>
          <p:nvPr/>
        </p:nvSpPr>
        <p:spPr bwMode="auto">
          <a:xfrm>
            <a:off x="611188" y="4652963"/>
            <a:ext cx="8137525" cy="1354137"/>
          </a:xfrm>
          <a:prstGeom prst="rect">
            <a:avLst/>
          </a:prstGeom>
          <a:noFill/>
          <a:ln w="7938">
            <a:noFill/>
            <a:miter lim="800000"/>
            <a:headEnd/>
            <a:tailEnd/>
          </a:ln>
          <a:effectLst/>
        </p:spPr>
        <p:txBody>
          <a:bodyPr>
            <a:spAutoFit/>
          </a:bodyPr>
          <a:lstStyle/>
          <a:p>
            <a:pPr algn="just">
              <a:lnSpc>
                <a:spcPct val="110000"/>
              </a:lnSpc>
              <a:spcBef>
                <a:spcPct val="40000"/>
              </a:spcBef>
            </a:pPr>
            <a:r>
              <a:rPr lang="zh-CN" altLang="en-US" sz="2800" b="1">
                <a:solidFill>
                  <a:srgbClr val="000066"/>
                </a:solidFill>
                <a:latin typeface="Arial" charset="0"/>
                <a:ea typeface="楷体_GB2312" pitchFamily="49" charset="-122"/>
              </a:rPr>
              <a:t>2.账龄分析法</a:t>
            </a:r>
          </a:p>
          <a:p>
            <a:pPr algn="just">
              <a:lnSpc>
                <a:spcPct val="110000"/>
              </a:lnSpc>
              <a:spcBef>
                <a:spcPct val="40000"/>
              </a:spcBef>
            </a:pPr>
            <a:r>
              <a:rPr lang="zh-CN" altLang="en-US" sz="2000">
                <a:solidFill>
                  <a:srgbClr val="080912"/>
                </a:solidFill>
                <a:latin typeface="Arial" charset="0"/>
                <a:ea typeface="楷体_GB2312" pitchFamily="49" charset="-122"/>
              </a:rPr>
              <a:t>       账龄分析法的账务处理与应收账款余额百分比法相近，但估计坏账的方法有区别。</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wipe(up)">
                                      <p:cBhvr>
                                        <p:cTn id="7" dur="500"/>
                                        <p:tgtEl>
                                          <p:spTgt spid="195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305800" cy="990600"/>
          </a:xfrm>
        </p:spPr>
        <p:txBody>
          <a:bodyPr>
            <a:normAutofit fontScale="90000"/>
          </a:bodyPr>
          <a:lstStyle/>
          <a:p>
            <a:r>
              <a:rPr lang="zh-CN" altLang="en-US" sz="3400" b="0">
                <a:latin typeface="华文新魏" pitchFamily="2" charset="-122"/>
                <a:ea typeface="华文新魏" pitchFamily="2" charset="-122"/>
              </a:rPr>
              <a:t/>
            </a:r>
            <a:br>
              <a:rPr lang="zh-CN" altLang="en-US" sz="3400" b="0">
                <a:latin typeface="华文新魏" pitchFamily="2" charset="-122"/>
                <a:ea typeface="华文新魏" pitchFamily="2" charset="-122"/>
              </a:rPr>
            </a:br>
            <a:endParaRPr lang="zh-CN" altLang="en-US" sz="3400" b="0">
              <a:latin typeface="华文新魏" pitchFamily="2" charset="-122"/>
              <a:ea typeface="华文新魏" pitchFamily="2" charset="-122"/>
            </a:endParaRPr>
          </a:p>
        </p:txBody>
      </p:sp>
      <p:sp>
        <p:nvSpPr>
          <p:cNvPr id="10" name="日期占位符 3"/>
          <p:cNvSpPr>
            <a:spLocks noGrp="1"/>
          </p:cNvSpPr>
          <p:nvPr>
            <p:ph type="dt" sz="half" idx="10"/>
          </p:nvPr>
        </p:nvSpPr>
        <p:spPr/>
        <p:txBody>
          <a:bodyPr/>
          <a:lstStyle/>
          <a:p>
            <a:fld id="{A07D9706-EABE-4B15-8B0F-FC1A53EA8978}"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C4BE5DD4-53E4-4C54-B6AB-CE99D355D565}" type="slidenum">
              <a:rPr lang="en-US" altLang="ko-KR"/>
              <a:pPr/>
              <a:t>13</a:t>
            </a:fld>
            <a:endParaRPr lang="en-US" altLang="ko-KR"/>
          </a:p>
        </p:txBody>
      </p:sp>
      <p:sp>
        <p:nvSpPr>
          <p:cNvPr id="66564" name="AutoShape 4"/>
          <p:cNvSpPr>
            <a:spLocks/>
          </p:cNvSpPr>
          <p:nvPr/>
        </p:nvSpPr>
        <p:spPr bwMode="auto">
          <a:xfrm>
            <a:off x="3059113" y="1628775"/>
            <a:ext cx="144462" cy="1512888"/>
          </a:xfrm>
          <a:prstGeom prst="leftBrace">
            <a:avLst>
              <a:gd name="adj1" fmla="val 87271"/>
              <a:gd name="adj2" fmla="val 50000"/>
            </a:avLst>
          </a:prstGeom>
          <a:noFill/>
          <a:ln w="9525">
            <a:solidFill>
              <a:schemeClr val="tx1"/>
            </a:solidFill>
            <a:round/>
            <a:headEnd/>
            <a:tailEnd/>
          </a:ln>
          <a:effectLst/>
        </p:spPr>
        <p:txBody>
          <a:bodyPr wrap="none" anchor="ctr"/>
          <a:lstStyle/>
          <a:p>
            <a:endParaRPr lang="zh-CN" altLang="en-US"/>
          </a:p>
        </p:txBody>
      </p:sp>
      <p:sp>
        <p:nvSpPr>
          <p:cNvPr id="66565" name="AutoShape 5"/>
          <p:cNvSpPr>
            <a:spLocks/>
          </p:cNvSpPr>
          <p:nvPr/>
        </p:nvSpPr>
        <p:spPr bwMode="auto">
          <a:xfrm>
            <a:off x="3059113" y="3933825"/>
            <a:ext cx="144462" cy="1582738"/>
          </a:xfrm>
          <a:prstGeom prst="leftBrace">
            <a:avLst>
              <a:gd name="adj1" fmla="val 91301"/>
              <a:gd name="adj2" fmla="val 50000"/>
            </a:avLst>
          </a:prstGeom>
          <a:noFill/>
          <a:ln w="9525">
            <a:solidFill>
              <a:schemeClr val="tx1"/>
            </a:solidFill>
            <a:round/>
            <a:headEnd/>
            <a:tailEnd/>
          </a:ln>
          <a:effectLst/>
        </p:spPr>
        <p:txBody>
          <a:bodyPr wrap="none" anchor="ctr"/>
          <a:lstStyle/>
          <a:p>
            <a:endParaRPr lang="zh-CN" altLang="en-US"/>
          </a:p>
        </p:txBody>
      </p:sp>
      <p:sp>
        <p:nvSpPr>
          <p:cNvPr id="66569" name="Rectangle 9"/>
          <p:cNvSpPr>
            <a:spLocks noChangeArrowheads="1"/>
          </p:cNvSpPr>
          <p:nvPr/>
        </p:nvSpPr>
        <p:spPr bwMode="auto">
          <a:xfrm>
            <a:off x="611188" y="188913"/>
            <a:ext cx="7777162" cy="579437"/>
          </a:xfrm>
          <a:prstGeom prst="rect">
            <a:avLst/>
          </a:prstGeom>
          <a:noFill/>
          <a:ln w="7938">
            <a:noFill/>
            <a:miter lim="800000"/>
            <a:headEnd/>
            <a:tailEnd/>
          </a:ln>
          <a:effectLst/>
        </p:spPr>
        <p:txBody>
          <a:bodyPr>
            <a:spAutoFit/>
          </a:bodyPr>
          <a:lstStyle/>
          <a:p>
            <a:r>
              <a:rPr lang="zh-CN" altLang="en-US" sz="3200" b="1">
                <a:solidFill>
                  <a:schemeClr val="bg1"/>
                </a:solidFill>
                <a:ea typeface="黑体" pitchFamily="2" charset="-122"/>
              </a:rPr>
              <a:t>二、会计信息的用户及其需要</a:t>
            </a:r>
          </a:p>
        </p:txBody>
      </p:sp>
      <p:sp>
        <p:nvSpPr>
          <p:cNvPr id="66570" name="Rectangle 10"/>
          <p:cNvSpPr>
            <a:spLocks noChangeArrowheads="1"/>
          </p:cNvSpPr>
          <p:nvPr/>
        </p:nvSpPr>
        <p:spPr bwMode="auto">
          <a:xfrm>
            <a:off x="611188" y="2133600"/>
            <a:ext cx="2328862" cy="457200"/>
          </a:xfrm>
          <a:prstGeom prst="rect">
            <a:avLst/>
          </a:prstGeom>
          <a:noFill/>
          <a:ln w="7938">
            <a:noFill/>
            <a:miter lim="800000"/>
            <a:headEnd/>
            <a:tailEnd/>
          </a:ln>
          <a:effectLst/>
        </p:spPr>
        <p:txBody>
          <a:bodyPr wrap="none">
            <a:spAutoFit/>
          </a:bodyPr>
          <a:lstStyle/>
          <a:p>
            <a:r>
              <a:rPr lang="zh-CN" altLang="en-US" b="1">
                <a:solidFill>
                  <a:srgbClr val="0000CC"/>
                </a:solidFill>
                <a:latin typeface="Arial" charset="0"/>
                <a:ea typeface="楷体_GB2312" pitchFamily="49" charset="-122"/>
              </a:rPr>
              <a:t>（一）信息用户</a:t>
            </a:r>
          </a:p>
        </p:txBody>
      </p:sp>
      <p:sp>
        <p:nvSpPr>
          <p:cNvPr id="66571" name="Rectangle 11"/>
          <p:cNvSpPr>
            <a:spLocks noChangeArrowheads="1"/>
          </p:cNvSpPr>
          <p:nvPr/>
        </p:nvSpPr>
        <p:spPr bwMode="auto">
          <a:xfrm>
            <a:off x="3276600" y="1341438"/>
            <a:ext cx="5400675" cy="1990725"/>
          </a:xfrm>
          <a:prstGeom prst="rect">
            <a:avLst/>
          </a:prstGeom>
          <a:noFill/>
          <a:ln w="7938">
            <a:noFill/>
            <a:miter lim="800000"/>
            <a:headEnd/>
            <a:tailEnd/>
          </a:ln>
          <a:effectLst/>
        </p:spPr>
        <p:txBody>
          <a:bodyPr>
            <a:spAutoFit/>
          </a:bodyPr>
          <a:lstStyle/>
          <a:p>
            <a:pPr>
              <a:spcBef>
                <a:spcPct val="40000"/>
              </a:spcBef>
            </a:pPr>
            <a:r>
              <a:rPr lang="zh-CN" altLang="en-US">
                <a:latin typeface="Arial" charset="0"/>
                <a:ea typeface="楷体_GB2312" pitchFamily="49" charset="-122"/>
              </a:rPr>
              <a:t>1.有关投资人、债权人、供应商等</a:t>
            </a:r>
          </a:p>
          <a:p>
            <a:pPr>
              <a:spcBef>
                <a:spcPct val="40000"/>
              </a:spcBef>
            </a:pPr>
            <a:r>
              <a:rPr lang="zh-CN" altLang="en-US">
                <a:latin typeface="Arial" charset="0"/>
                <a:ea typeface="楷体_GB2312" pitchFamily="49" charset="-122"/>
              </a:rPr>
              <a:t>2.财政、税务审计等国家政府部门</a:t>
            </a:r>
          </a:p>
          <a:p>
            <a:pPr>
              <a:spcBef>
                <a:spcPct val="40000"/>
              </a:spcBef>
            </a:pPr>
            <a:r>
              <a:rPr lang="zh-CN" altLang="en-US">
                <a:latin typeface="Arial" charset="0"/>
                <a:ea typeface="楷体_GB2312" pitchFamily="49" charset="-122"/>
              </a:rPr>
              <a:t>3.企业内部经营管理者</a:t>
            </a:r>
          </a:p>
          <a:p>
            <a:pPr>
              <a:spcBef>
                <a:spcPct val="40000"/>
              </a:spcBef>
            </a:pPr>
            <a:r>
              <a:rPr lang="zh-CN" altLang="en-US">
                <a:latin typeface="Arial" charset="0"/>
                <a:ea typeface="楷体_GB2312" pitchFamily="49" charset="-122"/>
              </a:rPr>
              <a:t>4.公安、检察、法院等特殊部门</a:t>
            </a:r>
          </a:p>
        </p:txBody>
      </p:sp>
      <p:sp>
        <p:nvSpPr>
          <p:cNvPr id="66572" name="Rectangle 12"/>
          <p:cNvSpPr>
            <a:spLocks noChangeArrowheads="1"/>
          </p:cNvSpPr>
          <p:nvPr/>
        </p:nvSpPr>
        <p:spPr bwMode="auto">
          <a:xfrm>
            <a:off x="611188" y="4437063"/>
            <a:ext cx="2328862" cy="457200"/>
          </a:xfrm>
          <a:prstGeom prst="rect">
            <a:avLst/>
          </a:prstGeom>
          <a:noFill/>
          <a:ln w="7938">
            <a:noFill/>
            <a:miter lim="800000"/>
            <a:headEnd/>
            <a:tailEnd/>
          </a:ln>
          <a:effectLst/>
        </p:spPr>
        <p:txBody>
          <a:bodyPr wrap="none">
            <a:spAutoFit/>
          </a:bodyPr>
          <a:lstStyle/>
          <a:p>
            <a:r>
              <a:rPr lang="zh-CN" altLang="en-US" b="1">
                <a:solidFill>
                  <a:srgbClr val="0000CC"/>
                </a:solidFill>
                <a:latin typeface="Arial" charset="0"/>
                <a:ea typeface="楷体_GB2312" pitchFamily="49" charset="-122"/>
              </a:rPr>
              <a:t>（二）会计信息</a:t>
            </a:r>
          </a:p>
        </p:txBody>
      </p:sp>
      <p:sp>
        <p:nvSpPr>
          <p:cNvPr id="66573" name="Rectangle 13"/>
          <p:cNvSpPr>
            <a:spLocks noChangeArrowheads="1"/>
          </p:cNvSpPr>
          <p:nvPr/>
        </p:nvSpPr>
        <p:spPr bwMode="auto">
          <a:xfrm>
            <a:off x="3276600" y="3716338"/>
            <a:ext cx="4572000" cy="1990725"/>
          </a:xfrm>
          <a:prstGeom prst="rect">
            <a:avLst/>
          </a:prstGeom>
          <a:noFill/>
          <a:ln w="7938">
            <a:noFill/>
            <a:miter lim="800000"/>
            <a:headEnd/>
            <a:tailEnd/>
          </a:ln>
          <a:effectLst/>
        </p:spPr>
        <p:txBody>
          <a:bodyPr>
            <a:spAutoFit/>
          </a:bodyPr>
          <a:lstStyle/>
          <a:p>
            <a:pPr>
              <a:spcBef>
                <a:spcPct val="40000"/>
              </a:spcBef>
            </a:pPr>
            <a:r>
              <a:rPr lang="zh-CN" altLang="en-US">
                <a:latin typeface="Arial" charset="0"/>
                <a:ea typeface="楷体_GB2312" pitchFamily="49" charset="-122"/>
              </a:rPr>
              <a:t>1.财务状况</a:t>
            </a:r>
          </a:p>
          <a:p>
            <a:pPr>
              <a:spcBef>
                <a:spcPct val="40000"/>
              </a:spcBef>
            </a:pPr>
            <a:r>
              <a:rPr lang="zh-CN" altLang="en-US">
                <a:latin typeface="Arial" charset="0"/>
                <a:ea typeface="楷体_GB2312" pitchFamily="49" charset="-122"/>
              </a:rPr>
              <a:t>2.财务成果信息</a:t>
            </a:r>
          </a:p>
          <a:p>
            <a:pPr>
              <a:spcBef>
                <a:spcPct val="40000"/>
              </a:spcBef>
            </a:pPr>
            <a:r>
              <a:rPr lang="zh-CN" altLang="en-US">
                <a:latin typeface="Arial" charset="0"/>
                <a:ea typeface="楷体_GB2312" pitchFamily="49" charset="-122"/>
              </a:rPr>
              <a:t>3.财务状况、财务成果变动信息</a:t>
            </a:r>
          </a:p>
          <a:p>
            <a:pPr>
              <a:spcBef>
                <a:spcPct val="40000"/>
              </a:spcBef>
            </a:pPr>
            <a:r>
              <a:rPr lang="zh-CN" altLang="en-US">
                <a:latin typeface="Arial" charset="0"/>
                <a:ea typeface="楷体_GB2312" pitchFamily="49" charset="-122"/>
              </a:rPr>
              <a:t>4.现金流量信息</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zh-CN" altLang="en-US" sz="2800">
                <a:solidFill>
                  <a:schemeClr val="bg1"/>
                </a:solidFill>
                <a:ea typeface="楷体_GB2312" pitchFamily="49" charset="-122"/>
              </a:rPr>
              <a:t>3.销货百分比法</a:t>
            </a:r>
          </a:p>
        </p:txBody>
      </p:sp>
      <p:sp>
        <p:nvSpPr>
          <p:cNvPr id="196611" name="Rectangle 3"/>
          <p:cNvSpPr>
            <a:spLocks noGrp="1" noChangeArrowheads="1"/>
          </p:cNvSpPr>
          <p:nvPr>
            <p:ph idx="1"/>
          </p:nvPr>
        </p:nvSpPr>
        <p:spPr>
          <a:xfrm>
            <a:off x="539750" y="1125538"/>
            <a:ext cx="8135938" cy="1512887"/>
          </a:xfrm>
        </p:spPr>
        <p:txBody>
          <a:bodyPr/>
          <a:lstStyle/>
          <a:p>
            <a:pPr>
              <a:lnSpc>
                <a:spcPct val="120000"/>
              </a:lnSpc>
              <a:spcBef>
                <a:spcPct val="40000"/>
              </a:spcBef>
            </a:pPr>
            <a:r>
              <a:rPr lang="zh-CN" altLang="en-US" sz="2800">
                <a:solidFill>
                  <a:srgbClr val="0707D7"/>
                </a:solidFill>
              </a:rPr>
              <a:t>例：</a:t>
            </a:r>
            <a:r>
              <a:rPr lang="zh-CN" altLang="en-US" sz="2800" b="0">
                <a:solidFill>
                  <a:srgbClr val="080912"/>
                </a:solidFill>
              </a:rPr>
              <a:t>某公司2006年全年的赊销金额为400000元，根据以往的资料和经验，估计坏账损失率为1.2％。</a:t>
            </a:r>
          </a:p>
        </p:txBody>
      </p:sp>
      <p:sp>
        <p:nvSpPr>
          <p:cNvPr id="5" name="日期占位符 3"/>
          <p:cNvSpPr>
            <a:spLocks noGrp="1"/>
          </p:cNvSpPr>
          <p:nvPr>
            <p:ph type="dt" sz="half" idx="10"/>
          </p:nvPr>
        </p:nvSpPr>
        <p:spPr/>
        <p:txBody>
          <a:bodyPr/>
          <a:lstStyle/>
          <a:p>
            <a:fld id="{3E4532DE-C50B-4F35-BA88-EC5F712C9725}"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0070E8B7-68C2-408B-8204-9CAEF070028B}" type="slidenum">
              <a:rPr lang="en-US" altLang="ko-KR"/>
              <a:pPr/>
              <a:t>130</a:t>
            </a:fld>
            <a:endParaRPr lang="en-US" altLang="ko-KR"/>
          </a:p>
        </p:txBody>
      </p:sp>
      <p:sp>
        <p:nvSpPr>
          <p:cNvPr id="196612" name="Rectangle 4"/>
          <p:cNvSpPr>
            <a:spLocks noChangeArrowheads="1"/>
          </p:cNvSpPr>
          <p:nvPr/>
        </p:nvSpPr>
        <p:spPr bwMode="auto">
          <a:xfrm>
            <a:off x="1187450" y="2565400"/>
            <a:ext cx="7200900" cy="1973263"/>
          </a:xfrm>
          <a:prstGeom prst="rect">
            <a:avLst/>
          </a:prstGeom>
          <a:noFill/>
          <a:ln w="7938">
            <a:noFill/>
            <a:miter lim="800000"/>
            <a:headEnd/>
            <a:tailEnd/>
          </a:ln>
          <a:effectLst/>
        </p:spPr>
        <p:txBody>
          <a:bodyPr>
            <a:spAutoFit/>
          </a:bodyPr>
          <a:lstStyle/>
          <a:p>
            <a:pPr>
              <a:lnSpc>
                <a:spcPct val="120000"/>
              </a:lnSpc>
              <a:spcBef>
                <a:spcPct val="40000"/>
              </a:spcBef>
            </a:pPr>
            <a:r>
              <a:rPr lang="zh-CN" altLang="en-US" sz="2800">
                <a:solidFill>
                  <a:srgbClr val="080912"/>
                </a:solidFill>
                <a:latin typeface="Arial" charset="0"/>
                <a:ea typeface="楷体_GB2312" pitchFamily="49" charset="-122"/>
              </a:rPr>
              <a:t>400000×1.2％＝4800</a:t>
            </a:r>
          </a:p>
          <a:p>
            <a:pPr>
              <a:lnSpc>
                <a:spcPct val="120000"/>
              </a:lnSpc>
              <a:spcBef>
                <a:spcPct val="40000"/>
              </a:spcBef>
            </a:pPr>
            <a:r>
              <a:rPr lang="zh-CN" altLang="en-US" sz="2800">
                <a:solidFill>
                  <a:srgbClr val="080912"/>
                </a:solidFill>
                <a:latin typeface="Arial" charset="0"/>
                <a:ea typeface="楷体_GB2312" pitchFamily="49" charset="-122"/>
              </a:rPr>
              <a:t>借：资产减值损失——坏账损失 4800</a:t>
            </a:r>
          </a:p>
          <a:p>
            <a:pPr>
              <a:lnSpc>
                <a:spcPct val="120000"/>
              </a:lnSpc>
              <a:spcBef>
                <a:spcPct val="40000"/>
              </a:spcBef>
            </a:pPr>
            <a:r>
              <a:rPr lang="zh-CN" altLang="en-US" sz="2800">
                <a:solidFill>
                  <a:srgbClr val="080912"/>
                </a:solidFill>
                <a:latin typeface="Arial" charset="0"/>
                <a:ea typeface="楷体_GB2312" pitchFamily="49" charset="-122"/>
              </a:rPr>
              <a:t>    贷：坏账准备                                  4800</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zh-CN" altLang="en-US" sz="3600">
                <a:solidFill>
                  <a:schemeClr val="bg1"/>
                </a:solidFill>
              </a:rPr>
              <a:t>四、应收票据</a:t>
            </a:r>
            <a:r>
              <a:rPr lang="zh-CN" altLang="en-US" sz="2400">
                <a:solidFill>
                  <a:schemeClr val="bg1"/>
                </a:solidFill>
              </a:rPr>
              <a:t>（</a:t>
            </a:r>
            <a:r>
              <a:rPr lang="en-US" altLang="zh-CN" sz="2400">
                <a:solidFill>
                  <a:schemeClr val="bg1"/>
                </a:solidFill>
              </a:rPr>
              <a:t>P.93</a:t>
            </a:r>
            <a:r>
              <a:rPr lang="zh-CN" altLang="en-US" sz="2400">
                <a:solidFill>
                  <a:schemeClr val="bg1"/>
                </a:solidFill>
              </a:rPr>
              <a:t>）</a:t>
            </a:r>
          </a:p>
        </p:txBody>
      </p:sp>
      <p:sp>
        <p:nvSpPr>
          <p:cNvPr id="197635" name="Rectangle 3"/>
          <p:cNvSpPr>
            <a:spLocks noGrp="1" noChangeArrowheads="1"/>
          </p:cNvSpPr>
          <p:nvPr>
            <p:ph idx="1"/>
          </p:nvPr>
        </p:nvSpPr>
        <p:spPr/>
        <p:txBody>
          <a:bodyPr>
            <a:normAutofit lnSpcReduction="10000"/>
          </a:bodyPr>
          <a:lstStyle/>
          <a:p>
            <a:pPr>
              <a:lnSpc>
                <a:spcPct val="120000"/>
              </a:lnSpc>
              <a:spcBef>
                <a:spcPct val="40000"/>
              </a:spcBef>
            </a:pPr>
            <a:r>
              <a:rPr lang="zh-CN" altLang="en-US" sz="2800">
                <a:solidFill>
                  <a:srgbClr val="000066"/>
                </a:solidFill>
                <a:latin typeface="楷体_GB2312" pitchFamily="49" charset="-122"/>
              </a:rPr>
              <a:t>（一）应收票据概述</a:t>
            </a:r>
          </a:p>
          <a:p>
            <a:pPr>
              <a:lnSpc>
                <a:spcPct val="120000"/>
              </a:lnSpc>
              <a:spcBef>
                <a:spcPct val="40000"/>
              </a:spcBef>
            </a:pPr>
            <a:r>
              <a:rPr lang="zh-CN" altLang="en-US" sz="2000" b="0">
                <a:solidFill>
                  <a:srgbClr val="080912"/>
                </a:solidFill>
                <a:latin typeface="楷体_GB2312" pitchFamily="49" charset="-122"/>
              </a:rPr>
              <a:t>    企业因销售商品、产品、提供劳务等而收到的商业汇票。</a:t>
            </a:r>
          </a:p>
          <a:p>
            <a:pPr>
              <a:lnSpc>
                <a:spcPct val="120000"/>
              </a:lnSpc>
              <a:spcBef>
                <a:spcPct val="40000"/>
              </a:spcBef>
            </a:pPr>
            <a:r>
              <a:rPr lang="zh-CN" altLang="en-US" sz="2000" b="0">
                <a:solidFill>
                  <a:srgbClr val="080912"/>
                </a:solidFill>
                <a:latin typeface="楷体_GB2312" pitchFamily="49" charset="-122"/>
              </a:rPr>
              <a:t>    按承兑人不同的分类：分为银行承兑汇票，商业承兑汇票。</a:t>
            </a:r>
          </a:p>
          <a:p>
            <a:pPr>
              <a:lnSpc>
                <a:spcPct val="120000"/>
              </a:lnSpc>
              <a:spcBef>
                <a:spcPct val="40000"/>
              </a:spcBef>
            </a:pPr>
            <a:r>
              <a:rPr lang="zh-CN" altLang="en-US" sz="2000" b="0">
                <a:solidFill>
                  <a:srgbClr val="080912"/>
                </a:solidFill>
                <a:latin typeface="楷体_GB2312" pitchFamily="49" charset="-122"/>
              </a:rPr>
              <a:t>    按是否带息划分：分为带息票据、不带息票据。</a:t>
            </a:r>
          </a:p>
          <a:p>
            <a:pPr>
              <a:lnSpc>
                <a:spcPct val="120000"/>
              </a:lnSpc>
              <a:spcBef>
                <a:spcPct val="40000"/>
              </a:spcBef>
            </a:pPr>
            <a:r>
              <a:rPr lang="zh-CN" altLang="en-US" sz="2000" b="0">
                <a:solidFill>
                  <a:srgbClr val="080912"/>
                </a:solidFill>
                <a:latin typeface="楷体_GB2312" pitchFamily="49" charset="-122"/>
              </a:rPr>
              <a:t>    应收票据利息＝应收票据票面金额×利率×期限</a:t>
            </a:r>
          </a:p>
          <a:p>
            <a:pPr>
              <a:lnSpc>
                <a:spcPct val="120000"/>
              </a:lnSpc>
              <a:spcBef>
                <a:spcPct val="40000"/>
              </a:spcBef>
            </a:pPr>
            <a:r>
              <a:rPr lang="zh-CN" altLang="en-US" sz="2000" b="0">
                <a:solidFill>
                  <a:srgbClr val="080912"/>
                </a:solidFill>
                <a:latin typeface="楷体_GB2312" pitchFamily="49" charset="-122"/>
              </a:rPr>
              <a:t>    应收票据一般按其面值计价。</a:t>
            </a:r>
          </a:p>
          <a:p>
            <a:pPr>
              <a:lnSpc>
                <a:spcPct val="120000"/>
              </a:lnSpc>
              <a:spcBef>
                <a:spcPct val="40000"/>
              </a:spcBef>
            </a:pPr>
            <a:r>
              <a:rPr lang="zh-CN" altLang="en-US" sz="2000" b="0">
                <a:solidFill>
                  <a:srgbClr val="080912"/>
                </a:solidFill>
                <a:latin typeface="楷体_GB2312" pitchFamily="49" charset="-122"/>
              </a:rPr>
              <a:t>    应收票据到期日的计算：按年、月、日的计算方法。</a:t>
            </a:r>
          </a:p>
          <a:p>
            <a:pPr>
              <a:lnSpc>
                <a:spcPct val="120000"/>
              </a:lnSpc>
              <a:spcBef>
                <a:spcPct val="40000"/>
              </a:spcBef>
            </a:pPr>
            <a:r>
              <a:rPr lang="zh-CN" altLang="en-US" sz="2000" b="0">
                <a:latin typeface="楷体_GB2312" pitchFamily="49" charset="-122"/>
              </a:rPr>
              <a:t>    相对于应收账款来说，应收票据</a:t>
            </a:r>
            <a:r>
              <a:rPr lang="zh-CN" altLang="en-US" sz="2000" b="0">
                <a:solidFill>
                  <a:srgbClr val="080912"/>
                </a:solidFill>
                <a:latin typeface="楷体_GB2312" pitchFamily="49" charset="-122"/>
              </a:rPr>
              <a:t>（尤其是银行承兑汇票）发生坏账的</a:t>
            </a:r>
            <a:r>
              <a:rPr lang="zh-CN" altLang="en-US" sz="2000">
                <a:solidFill>
                  <a:srgbClr val="0707D7"/>
                </a:solidFill>
                <a:latin typeface="楷体_GB2312" pitchFamily="49" charset="-122"/>
              </a:rPr>
              <a:t>风险较小</a:t>
            </a:r>
            <a:r>
              <a:rPr lang="zh-CN" altLang="en-US" sz="2000" b="0">
                <a:solidFill>
                  <a:srgbClr val="080912"/>
                </a:solidFill>
                <a:latin typeface="楷体_GB2312" pitchFamily="49" charset="-122"/>
              </a:rPr>
              <a:t>，因此，一般不对应收票据计提坏账准备。超过承兑期不能收回的应收票据应转作应收账款，可对应收账款计提坏账准备。</a:t>
            </a:r>
          </a:p>
        </p:txBody>
      </p:sp>
      <p:sp>
        <p:nvSpPr>
          <p:cNvPr id="4" name="日期占位符 3"/>
          <p:cNvSpPr>
            <a:spLocks noGrp="1"/>
          </p:cNvSpPr>
          <p:nvPr>
            <p:ph type="dt" sz="half" idx="10"/>
          </p:nvPr>
        </p:nvSpPr>
        <p:spPr/>
        <p:txBody>
          <a:bodyPr/>
          <a:lstStyle/>
          <a:p>
            <a:fld id="{04581028-82F9-4EC7-8C7C-D1EA76DA88F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CCDBD73-1FCC-4672-9905-3AC264BE4108}" type="slidenum">
              <a:rPr lang="en-US" altLang="ko-KR"/>
              <a:pPr/>
              <a:t>131</a:t>
            </a:fld>
            <a:endParaRPr lang="en-US" altLang="ko-K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zh-CN" altLang="en-US" sz="2800">
                <a:solidFill>
                  <a:schemeClr val="bg1"/>
                </a:solidFill>
                <a:ea typeface="楷体_GB2312" pitchFamily="49" charset="-122"/>
              </a:rPr>
              <a:t>（二）应收票据的账务处理</a:t>
            </a:r>
          </a:p>
        </p:txBody>
      </p:sp>
      <p:sp>
        <p:nvSpPr>
          <p:cNvPr id="198659" name="Rectangle 3"/>
          <p:cNvSpPr>
            <a:spLocks noGrp="1" noChangeArrowheads="1"/>
          </p:cNvSpPr>
          <p:nvPr>
            <p:ph idx="1"/>
          </p:nvPr>
        </p:nvSpPr>
        <p:spPr>
          <a:xfrm>
            <a:off x="684213" y="1125538"/>
            <a:ext cx="7991475" cy="5327650"/>
          </a:xfrm>
        </p:spPr>
        <p:txBody>
          <a:bodyPr/>
          <a:lstStyle/>
          <a:p>
            <a:pPr marL="354013" indent="-354013">
              <a:lnSpc>
                <a:spcPct val="120000"/>
              </a:lnSpc>
              <a:spcBef>
                <a:spcPct val="50000"/>
              </a:spcBef>
            </a:pPr>
            <a:r>
              <a:rPr lang="zh-CN" altLang="en-US" sz="2800" b="0">
                <a:solidFill>
                  <a:srgbClr val="080912"/>
                </a:solidFill>
                <a:latin typeface="楷体_GB2312" pitchFamily="49" charset="-122"/>
              </a:rPr>
              <a:t>（核算见教材94页）</a:t>
            </a:r>
          </a:p>
          <a:p>
            <a:pPr marL="354013" indent="-354013">
              <a:lnSpc>
                <a:spcPct val="120000"/>
              </a:lnSpc>
              <a:spcBef>
                <a:spcPct val="50000"/>
              </a:spcBef>
              <a:buFontTx/>
              <a:buChar char="•"/>
            </a:pPr>
            <a:r>
              <a:rPr lang="zh-CN" altLang="en-US" sz="2800" b="0">
                <a:solidFill>
                  <a:srgbClr val="080912"/>
                </a:solidFill>
                <a:latin typeface="楷体_GB2312" pitchFamily="49" charset="-122"/>
              </a:rPr>
              <a:t>收到票据时的核算</a:t>
            </a:r>
          </a:p>
          <a:p>
            <a:pPr marL="354013" indent="-354013">
              <a:lnSpc>
                <a:spcPct val="120000"/>
              </a:lnSpc>
              <a:spcBef>
                <a:spcPct val="50000"/>
              </a:spcBef>
              <a:buFontTx/>
              <a:buChar char="•"/>
            </a:pPr>
            <a:r>
              <a:rPr lang="zh-CN" altLang="en-US" sz="2800" b="0">
                <a:solidFill>
                  <a:srgbClr val="080912"/>
                </a:solidFill>
                <a:latin typeface="楷体_GB2312" pitchFamily="49" charset="-122"/>
              </a:rPr>
              <a:t>票据到期收到票款时的核算</a:t>
            </a:r>
          </a:p>
          <a:p>
            <a:pPr marL="354013" indent="-354013">
              <a:lnSpc>
                <a:spcPct val="120000"/>
              </a:lnSpc>
              <a:spcBef>
                <a:spcPct val="50000"/>
              </a:spcBef>
              <a:buFontTx/>
              <a:buChar char="•"/>
            </a:pPr>
            <a:r>
              <a:rPr lang="zh-CN" altLang="en-US" sz="2800" b="0">
                <a:solidFill>
                  <a:srgbClr val="080912"/>
                </a:solidFill>
                <a:latin typeface="楷体_GB2312" pitchFamily="49" charset="-122"/>
              </a:rPr>
              <a:t>票据到期没有收到票款时的核算</a:t>
            </a:r>
          </a:p>
        </p:txBody>
      </p:sp>
      <p:sp>
        <p:nvSpPr>
          <p:cNvPr id="4" name="日期占位符 3"/>
          <p:cNvSpPr>
            <a:spLocks noGrp="1"/>
          </p:cNvSpPr>
          <p:nvPr>
            <p:ph type="dt" sz="half" idx="10"/>
          </p:nvPr>
        </p:nvSpPr>
        <p:spPr/>
        <p:txBody>
          <a:bodyPr/>
          <a:lstStyle/>
          <a:p>
            <a:fld id="{37003194-C9F3-4974-A18F-4BBDB1087C7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B8082A57-F54A-43A0-8A48-B9C5B29FA2C8}" type="slidenum">
              <a:rPr lang="en-US" altLang="ko-KR"/>
              <a:pPr/>
              <a:t>132</a:t>
            </a:fld>
            <a:endParaRPr lang="en-US" altLang="ko-K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zh-CN" altLang="en-US" sz="2800">
                <a:solidFill>
                  <a:schemeClr val="bg1"/>
                </a:solidFill>
                <a:ea typeface="楷体_GB2312" pitchFamily="49" charset="-122"/>
              </a:rPr>
              <a:t>（三）应收票据贴现的会计处理</a:t>
            </a:r>
          </a:p>
        </p:txBody>
      </p:sp>
      <p:sp>
        <p:nvSpPr>
          <p:cNvPr id="199683" name="Rectangle 3"/>
          <p:cNvSpPr>
            <a:spLocks noGrp="1" noChangeArrowheads="1"/>
          </p:cNvSpPr>
          <p:nvPr>
            <p:ph idx="1"/>
          </p:nvPr>
        </p:nvSpPr>
        <p:spPr/>
        <p:txBody>
          <a:bodyPr>
            <a:normAutofit fontScale="92500" lnSpcReduction="10000"/>
          </a:bodyPr>
          <a:lstStyle/>
          <a:p>
            <a:pPr>
              <a:lnSpc>
                <a:spcPct val="110000"/>
              </a:lnSpc>
            </a:pPr>
            <a:r>
              <a:rPr lang="zh-CN" altLang="en-US" sz="2000" b="0">
                <a:solidFill>
                  <a:srgbClr val="080912"/>
                </a:solidFill>
                <a:latin typeface="楷体_GB2312" pitchFamily="49" charset="-122"/>
              </a:rPr>
              <a:t>贴现实际上是融通资金的一种方式。</a:t>
            </a:r>
          </a:p>
          <a:p>
            <a:pPr>
              <a:lnSpc>
                <a:spcPct val="110000"/>
              </a:lnSpc>
            </a:pPr>
            <a:r>
              <a:rPr lang="zh-CN" altLang="en-US" sz="2000" b="0">
                <a:solidFill>
                  <a:srgbClr val="080912"/>
                </a:solidFill>
                <a:latin typeface="楷体_GB2312" pitchFamily="49" charset="-122"/>
              </a:rPr>
              <a:t>贴现净额的计算：</a:t>
            </a:r>
          </a:p>
          <a:p>
            <a:pPr>
              <a:lnSpc>
                <a:spcPct val="110000"/>
              </a:lnSpc>
            </a:pPr>
            <a:r>
              <a:rPr lang="zh-CN" altLang="en-US" sz="2000">
                <a:solidFill>
                  <a:schemeClr val="accent2"/>
                </a:solidFill>
                <a:latin typeface="楷体_GB2312" pitchFamily="49" charset="-122"/>
              </a:rPr>
              <a:t>⊙</a:t>
            </a:r>
            <a:r>
              <a:rPr lang="zh-CN" altLang="en-US" sz="2000" b="0">
                <a:solidFill>
                  <a:srgbClr val="080912"/>
                </a:solidFill>
                <a:latin typeface="楷体_GB2312" pitchFamily="49" charset="-122"/>
              </a:rPr>
              <a:t>不带息票据到期值等于面值</a:t>
            </a:r>
          </a:p>
          <a:p>
            <a:pPr>
              <a:lnSpc>
                <a:spcPct val="110000"/>
              </a:lnSpc>
            </a:pPr>
            <a:r>
              <a:rPr lang="zh-CN" altLang="en-US" sz="2000">
                <a:solidFill>
                  <a:schemeClr val="accent2"/>
                </a:solidFill>
                <a:latin typeface="楷体_GB2312" pitchFamily="49" charset="-122"/>
              </a:rPr>
              <a:t>⊙</a:t>
            </a:r>
            <a:r>
              <a:rPr lang="zh-CN" altLang="en-US" sz="2000" b="0">
                <a:solidFill>
                  <a:srgbClr val="080912"/>
                </a:solidFill>
                <a:latin typeface="楷体_GB2312" pitchFamily="49" charset="-122"/>
              </a:rPr>
              <a:t>带息票据到期值＝面值＋利息</a:t>
            </a:r>
          </a:p>
          <a:p>
            <a:pPr>
              <a:lnSpc>
                <a:spcPct val="110000"/>
              </a:lnSpc>
            </a:pPr>
            <a:r>
              <a:rPr lang="zh-CN" altLang="en-US" sz="2000" b="0">
                <a:solidFill>
                  <a:srgbClr val="080912"/>
                </a:solidFill>
                <a:latin typeface="楷体_GB2312" pitchFamily="49" charset="-122"/>
              </a:rPr>
              <a:t>票据贴现期：票据期限－企业持有期限</a:t>
            </a:r>
          </a:p>
          <a:p>
            <a:pPr>
              <a:lnSpc>
                <a:spcPct val="110000"/>
              </a:lnSpc>
            </a:pPr>
            <a:r>
              <a:rPr lang="zh-CN" altLang="en-US" sz="2000" b="0">
                <a:solidFill>
                  <a:srgbClr val="080912"/>
                </a:solidFill>
                <a:latin typeface="楷体_GB2312" pitchFamily="49" charset="-122"/>
              </a:rPr>
              <a:t>银行贴息＝到期值×贴现率×贴现期</a:t>
            </a:r>
          </a:p>
          <a:p>
            <a:pPr>
              <a:lnSpc>
                <a:spcPct val="110000"/>
              </a:lnSpc>
            </a:pPr>
            <a:r>
              <a:rPr lang="zh-CN" altLang="en-US" sz="2000" b="0">
                <a:solidFill>
                  <a:srgbClr val="080912"/>
                </a:solidFill>
                <a:latin typeface="楷体_GB2312" pitchFamily="49" charset="-122"/>
              </a:rPr>
              <a:t>贴现净额＝到期值－贴息</a:t>
            </a:r>
          </a:p>
          <a:p>
            <a:pPr>
              <a:lnSpc>
                <a:spcPct val="110000"/>
              </a:lnSpc>
            </a:pPr>
            <a:r>
              <a:rPr lang="zh-CN" altLang="en-US" sz="2000" b="0">
                <a:solidFill>
                  <a:srgbClr val="080912"/>
                </a:solidFill>
                <a:latin typeface="楷体_GB2312" pitchFamily="49" charset="-122"/>
              </a:rPr>
              <a:t>贴现时的银行贴息计入财务费用。</a:t>
            </a:r>
          </a:p>
          <a:p>
            <a:pPr>
              <a:lnSpc>
                <a:spcPct val="110000"/>
              </a:lnSpc>
            </a:pPr>
            <a:r>
              <a:rPr lang="zh-CN" altLang="en-US" sz="2000">
                <a:solidFill>
                  <a:srgbClr val="0707D7"/>
                </a:solidFill>
                <a:latin typeface="楷体_GB2312" pitchFamily="49" charset="-122"/>
              </a:rPr>
              <a:t>贴现票据到期时：付款人付款，企业不做任何账务处理。</a:t>
            </a:r>
          </a:p>
          <a:p>
            <a:pPr>
              <a:lnSpc>
                <a:spcPct val="110000"/>
              </a:lnSpc>
            </a:pPr>
            <a:r>
              <a:rPr lang="zh-CN" altLang="en-US" sz="2000" b="0">
                <a:solidFill>
                  <a:srgbClr val="080912"/>
                </a:solidFill>
                <a:latin typeface="楷体_GB2312" pitchFamily="49" charset="-122"/>
              </a:rPr>
              <a:t>    如果付款人没有支付票款，企业应归还贴现票据银行的票据款。如不能归还，银行将作为短期贷款处理。</a:t>
            </a:r>
          </a:p>
          <a:p>
            <a:pPr>
              <a:lnSpc>
                <a:spcPct val="110000"/>
              </a:lnSpc>
            </a:pPr>
            <a:r>
              <a:rPr lang="zh-CN" altLang="en-US" sz="2000" b="0">
                <a:solidFill>
                  <a:srgbClr val="080912"/>
                </a:solidFill>
                <a:latin typeface="楷体_GB2312" pitchFamily="49" charset="-122"/>
              </a:rPr>
              <a:t>    借: 应收账款          借: 应收账款</a:t>
            </a:r>
          </a:p>
          <a:p>
            <a:pPr>
              <a:lnSpc>
                <a:spcPct val="110000"/>
              </a:lnSpc>
            </a:pPr>
            <a:r>
              <a:rPr lang="zh-CN" altLang="en-US" sz="2000" b="0">
                <a:solidFill>
                  <a:srgbClr val="080912"/>
                </a:solidFill>
                <a:latin typeface="楷体_GB2312" pitchFamily="49" charset="-122"/>
              </a:rPr>
              <a:t>       贷: 银行存款           贷: 短期借款</a:t>
            </a:r>
          </a:p>
        </p:txBody>
      </p:sp>
      <p:sp>
        <p:nvSpPr>
          <p:cNvPr id="4" name="日期占位符 3"/>
          <p:cNvSpPr>
            <a:spLocks noGrp="1"/>
          </p:cNvSpPr>
          <p:nvPr>
            <p:ph type="dt" sz="half" idx="10"/>
          </p:nvPr>
        </p:nvSpPr>
        <p:spPr/>
        <p:txBody>
          <a:bodyPr/>
          <a:lstStyle/>
          <a:p>
            <a:fld id="{9087E85A-A543-433D-B024-9BC57FCB27C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BFD9BA4E-9C9A-4080-A660-7DDE2BE44CCD}" type="slidenum">
              <a:rPr lang="en-US" altLang="ko-KR"/>
              <a:pPr/>
              <a:t>133</a:t>
            </a:fld>
            <a:endParaRPr lang="en-US" altLang="ko-K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zh-CN" altLang="en-US" sz="3600">
                <a:solidFill>
                  <a:schemeClr val="bg1"/>
                </a:solidFill>
                <a:latin typeface="黑体" pitchFamily="2" charset="-122"/>
              </a:rPr>
              <a:t>五、预付账款和其他应收款</a:t>
            </a:r>
          </a:p>
        </p:txBody>
      </p:sp>
      <p:sp>
        <p:nvSpPr>
          <p:cNvPr id="200707" name="Rectangle 3"/>
          <p:cNvSpPr>
            <a:spLocks noGrp="1" noChangeArrowheads="1"/>
          </p:cNvSpPr>
          <p:nvPr>
            <p:ph idx="1"/>
          </p:nvPr>
        </p:nvSpPr>
        <p:spPr/>
        <p:txBody>
          <a:bodyPr>
            <a:normAutofit fontScale="92500" lnSpcReduction="20000"/>
          </a:bodyPr>
          <a:lstStyle/>
          <a:p>
            <a:pPr>
              <a:lnSpc>
                <a:spcPct val="115000"/>
              </a:lnSpc>
              <a:spcBef>
                <a:spcPct val="40000"/>
              </a:spcBef>
            </a:pPr>
            <a:r>
              <a:rPr lang="zh-CN" altLang="en-US">
                <a:solidFill>
                  <a:srgbClr val="000066"/>
                </a:solidFill>
              </a:rPr>
              <a:t>（一）预付账款</a:t>
            </a:r>
          </a:p>
          <a:p>
            <a:pPr>
              <a:lnSpc>
                <a:spcPct val="115000"/>
              </a:lnSpc>
              <a:spcBef>
                <a:spcPct val="40000"/>
              </a:spcBef>
            </a:pPr>
            <a:r>
              <a:rPr lang="zh-CN" altLang="en-US" sz="2000" b="0">
                <a:solidFill>
                  <a:srgbClr val="080912"/>
                </a:solidFill>
              </a:rPr>
              <a:t>       预付账款指企业根据合同的约定，预付给供货单位的货款。（核算见教材96页）</a:t>
            </a:r>
          </a:p>
          <a:p>
            <a:pPr>
              <a:lnSpc>
                <a:spcPct val="115000"/>
              </a:lnSpc>
              <a:spcBef>
                <a:spcPct val="40000"/>
              </a:spcBef>
            </a:pPr>
            <a:r>
              <a:rPr lang="zh-CN" altLang="en-US" sz="2000" b="0"/>
              <a:t>       </a:t>
            </a:r>
            <a:r>
              <a:rPr lang="zh-CN" altLang="en-US" sz="2000">
                <a:solidFill>
                  <a:srgbClr val="CC0000"/>
                </a:solidFill>
              </a:rPr>
              <a:t>注意：</a:t>
            </a:r>
            <a:r>
              <a:rPr lang="zh-CN" altLang="en-US" sz="2000" b="0"/>
              <a:t>预付账款业务不论预付货款还是补付货款，</a:t>
            </a:r>
            <a:r>
              <a:rPr lang="zh-CN" altLang="en-US" sz="2000" b="0">
                <a:solidFill>
                  <a:srgbClr val="080912"/>
                </a:solidFill>
              </a:rPr>
              <a:t>都应通过预付账款帐户进行核算。</a:t>
            </a:r>
          </a:p>
          <a:p>
            <a:pPr>
              <a:lnSpc>
                <a:spcPct val="115000"/>
              </a:lnSpc>
              <a:spcBef>
                <a:spcPct val="40000"/>
              </a:spcBef>
            </a:pPr>
            <a:r>
              <a:rPr lang="zh-CN" altLang="en-US">
                <a:solidFill>
                  <a:srgbClr val="000066"/>
                </a:solidFill>
              </a:rPr>
              <a:t>（二）其他应收款</a:t>
            </a:r>
          </a:p>
          <a:p>
            <a:pPr>
              <a:lnSpc>
                <a:spcPct val="115000"/>
              </a:lnSpc>
              <a:spcBef>
                <a:spcPct val="40000"/>
              </a:spcBef>
            </a:pPr>
            <a:r>
              <a:rPr lang="zh-CN" altLang="en-US" sz="2000" b="0">
                <a:solidFill>
                  <a:srgbClr val="080912"/>
                </a:solidFill>
              </a:rPr>
              <a:t>       其他应收款是指除应收账款、应收票据和预付账款以外，应收、暂付其他单位和个人的各种款项。</a:t>
            </a:r>
          </a:p>
          <a:p>
            <a:pPr>
              <a:lnSpc>
                <a:spcPct val="115000"/>
              </a:lnSpc>
              <a:spcBef>
                <a:spcPct val="40000"/>
              </a:spcBef>
            </a:pPr>
            <a:r>
              <a:rPr lang="zh-CN" altLang="en-US" sz="2000" b="0">
                <a:solidFill>
                  <a:srgbClr val="080912"/>
                </a:solidFill>
              </a:rPr>
              <a:t>       1. 其他应收款包括的内容（教材97页）</a:t>
            </a:r>
          </a:p>
          <a:p>
            <a:pPr>
              <a:lnSpc>
                <a:spcPct val="115000"/>
              </a:lnSpc>
              <a:spcBef>
                <a:spcPct val="40000"/>
              </a:spcBef>
            </a:pPr>
            <a:r>
              <a:rPr lang="zh-CN" altLang="en-US" sz="2000" b="0">
                <a:solidFill>
                  <a:srgbClr val="080912"/>
                </a:solidFill>
              </a:rPr>
              <a:t>       2. 其他应收款的核算方法</a:t>
            </a:r>
          </a:p>
          <a:p>
            <a:pPr>
              <a:lnSpc>
                <a:spcPct val="115000"/>
              </a:lnSpc>
              <a:spcBef>
                <a:spcPct val="40000"/>
              </a:spcBef>
            </a:pPr>
            <a:r>
              <a:rPr lang="zh-CN" altLang="en-US" sz="2000" b="0">
                <a:solidFill>
                  <a:srgbClr val="080912"/>
                </a:solidFill>
              </a:rPr>
              <a:t>       定额备用金 、非定额备用金的核算和区别。</a:t>
            </a:r>
          </a:p>
        </p:txBody>
      </p:sp>
      <p:sp>
        <p:nvSpPr>
          <p:cNvPr id="4" name="日期占位符 3"/>
          <p:cNvSpPr>
            <a:spLocks noGrp="1"/>
          </p:cNvSpPr>
          <p:nvPr>
            <p:ph type="dt" sz="half" idx="10"/>
          </p:nvPr>
        </p:nvSpPr>
        <p:spPr/>
        <p:txBody>
          <a:bodyPr/>
          <a:lstStyle/>
          <a:p>
            <a:fld id="{A7E4F7DA-0B18-44A6-A130-C3E916E7C86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4A058BF2-D7B4-4A71-832D-2B3C05F5E1DE}" type="slidenum">
              <a:rPr lang="en-US" altLang="ko-KR"/>
              <a:pPr/>
              <a:t>134</a:t>
            </a:fld>
            <a:endParaRPr lang="en-US" altLang="ko-K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第四节   存  货</a:t>
            </a:r>
          </a:p>
        </p:txBody>
      </p:sp>
      <p:sp>
        <p:nvSpPr>
          <p:cNvPr id="48" name="日期占位符 3"/>
          <p:cNvSpPr>
            <a:spLocks noGrp="1"/>
          </p:cNvSpPr>
          <p:nvPr>
            <p:ph type="dt" sz="half" idx="10"/>
          </p:nvPr>
        </p:nvSpPr>
        <p:spPr/>
        <p:txBody>
          <a:bodyPr/>
          <a:lstStyle/>
          <a:p>
            <a:fld id="{1D3F1DDB-2236-4421-9744-669E7E265C38}" type="datetime1">
              <a:rPr lang="zh-CN" altLang="en-US"/>
              <a:pPr/>
              <a:t>2012-07-13</a:t>
            </a:fld>
            <a:endParaRPr lang="en-US" altLang="ko-KR"/>
          </a:p>
        </p:txBody>
      </p:sp>
      <p:sp>
        <p:nvSpPr>
          <p:cNvPr id="49" name="页脚占位符 4"/>
          <p:cNvSpPr>
            <a:spLocks noGrp="1"/>
          </p:cNvSpPr>
          <p:nvPr>
            <p:ph type="ftr" sz="quarter" idx="11"/>
          </p:nvPr>
        </p:nvSpPr>
        <p:spPr/>
        <p:txBody>
          <a:bodyPr/>
          <a:lstStyle/>
          <a:p>
            <a:r>
              <a:rPr lang="en-US" altLang="ko-KR"/>
              <a:t>会计学</a:t>
            </a:r>
          </a:p>
        </p:txBody>
      </p:sp>
      <p:sp>
        <p:nvSpPr>
          <p:cNvPr id="50" name="灯片编号占位符 5"/>
          <p:cNvSpPr>
            <a:spLocks noGrp="1"/>
          </p:cNvSpPr>
          <p:nvPr>
            <p:ph type="sldNum" sz="quarter" idx="12"/>
          </p:nvPr>
        </p:nvSpPr>
        <p:spPr/>
        <p:txBody>
          <a:bodyPr/>
          <a:lstStyle/>
          <a:p>
            <a:fld id="{618A87D5-FEFF-4852-99B8-D06CE9962B4F}" type="slidenum">
              <a:rPr lang="en-US" altLang="ko-KR"/>
              <a:pPr/>
              <a:t>135</a:t>
            </a:fld>
            <a:endParaRPr lang="en-US" altLang="ko-KR"/>
          </a:p>
        </p:txBody>
      </p:sp>
      <p:sp>
        <p:nvSpPr>
          <p:cNvPr id="201777" name="Oval 49"/>
          <p:cNvSpPr>
            <a:spLocks noChangeArrowheads="1"/>
          </p:cNvSpPr>
          <p:nvPr/>
        </p:nvSpPr>
        <p:spPr bwMode="gray">
          <a:xfrm>
            <a:off x="4787900" y="1557338"/>
            <a:ext cx="4114800" cy="4343400"/>
          </a:xfrm>
          <a:prstGeom prst="ellipse">
            <a:avLst/>
          </a:prstGeom>
          <a:gradFill rotWithShape="1">
            <a:gsLst>
              <a:gs pos="0">
                <a:srgbClr val="BBB3F7"/>
              </a:gs>
              <a:gs pos="100000">
                <a:srgbClr val="BBB3F7">
                  <a:gamma/>
                  <a:tint val="0"/>
                  <a:invGamma/>
                </a:srgbClr>
              </a:gs>
            </a:gsLst>
            <a:lin ang="0" scaled="1"/>
          </a:gradFill>
          <a:ln w="9525" algn="ctr">
            <a:noFill/>
            <a:round/>
            <a:headEnd/>
            <a:tailEnd/>
          </a:ln>
          <a:effectLst/>
        </p:spPr>
        <p:txBody>
          <a:bodyPr wrap="none" anchor="ctr"/>
          <a:lstStyle/>
          <a:p>
            <a:endParaRPr lang="zh-CN" altLang="en-US"/>
          </a:p>
        </p:txBody>
      </p:sp>
      <p:sp>
        <p:nvSpPr>
          <p:cNvPr id="201778" name="Oval 50"/>
          <p:cNvSpPr>
            <a:spLocks noChangeArrowheads="1"/>
          </p:cNvSpPr>
          <p:nvPr/>
        </p:nvSpPr>
        <p:spPr bwMode="gray">
          <a:xfrm>
            <a:off x="249238" y="1557338"/>
            <a:ext cx="4114800" cy="4343400"/>
          </a:xfrm>
          <a:prstGeom prst="ellipse">
            <a:avLst/>
          </a:prstGeom>
          <a:gradFill rotWithShape="1">
            <a:gsLst>
              <a:gs pos="0">
                <a:srgbClr val="8BC2E7">
                  <a:gamma/>
                  <a:tint val="0"/>
                  <a:invGamma/>
                </a:srgbClr>
              </a:gs>
              <a:gs pos="100000">
                <a:srgbClr val="8BC2E7"/>
              </a:gs>
            </a:gsLst>
            <a:lin ang="0" scaled="1"/>
          </a:gradFill>
          <a:ln w="9525" algn="ctr">
            <a:noFill/>
            <a:round/>
            <a:headEnd/>
            <a:tailEnd/>
          </a:ln>
          <a:effectLst/>
        </p:spPr>
        <p:txBody>
          <a:bodyPr wrap="none" anchor="ctr"/>
          <a:lstStyle/>
          <a:p>
            <a:endParaRPr lang="zh-CN" altLang="en-US"/>
          </a:p>
        </p:txBody>
      </p:sp>
      <p:sp>
        <p:nvSpPr>
          <p:cNvPr id="201779" name="Text Box 51"/>
          <p:cNvSpPr txBox="1">
            <a:spLocks noChangeArrowheads="1"/>
          </p:cNvSpPr>
          <p:nvPr/>
        </p:nvSpPr>
        <p:spPr bwMode="auto">
          <a:xfrm>
            <a:off x="5435600" y="2276475"/>
            <a:ext cx="2941638"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五、库存商品的核算</a:t>
            </a:r>
            <a:endParaRPr lang="en-US" altLang="zh-CN" b="1">
              <a:ea typeface="黑体" pitchFamily="2" charset="-122"/>
            </a:endParaRPr>
          </a:p>
        </p:txBody>
      </p:sp>
      <p:sp>
        <p:nvSpPr>
          <p:cNvPr id="201780" name="Text Box 52"/>
          <p:cNvSpPr txBox="1">
            <a:spLocks noChangeArrowheads="1"/>
          </p:cNvSpPr>
          <p:nvPr/>
        </p:nvSpPr>
        <p:spPr bwMode="auto">
          <a:xfrm>
            <a:off x="5435600" y="3038475"/>
            <a:ext cx="2941638"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六、周转材料的核算</a:t>
            </a:r>
            <a:endParaRPr lang="en-US" altLang="zh-CN" b="1">
              <a:ea typeface="黑体" pitchFamily="2" charset="-122"/>
            </a:endParaRPr>
          </a:p>
        </p:txBody>
      </p:sp>
      <p:sp>
        <p:nvSpPr>
          <p:cNvPr id="201781" name="Text Box 53"/>
          <p:cNvSpPr txBox="1">
            <a:spLocks noChangeArrowheads="1"/>
          </p:cNvSpPr>
          <p:nvPr/>
        </p:nvSpPr>
        <p:spPr bwMode="auto">
          <a:xfrm>
            <a:off x="5435600" y="3778250"/>
            <a:ext cx="2941638"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七、存货清查的核算</a:t>
            </a:r>
            <a:endParaRPr lang="en-US" altLang="zh-CN" b="1">
              <a:ea typeface="黑体" pitchFamily="2" charset="-122"/>
            </a:endParaRPr>
          </a:p>
        </p:txBody>
      </p:sp>
      <p:sp>
        <p:nvSpPr>
          <p:cNvPr id="201782" name="Text Box 54"/>
          <p:cNvSpPr txBox="1">
            <a:spLocks noChangeArrowheads="1"/>
          </p:cNvSpPr>
          <p:nvPr/>
        </p:nvSpPr>
        <p:spPr bwMode="auto">
          <a:xfrm>
            <a:off x="5435600" y="4518025"/>
            <a:ext cx="2022475"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八、存货减值</a:t>
            </a:r>
            <a:endParaRPr lang="en-US" altLang="zh-CN" b="1">
              <a:ea typeface="黑体" pitchFamily="2" charset="-122"/>
            </a:endParaRPr>
          </a:p>
        </p:txBody>
      </p:sp>
      <p:sp>
        <p:nvSpPr>
          <p:cNvPr id="201783" name="Text Box 55"/>
          <p:cNvSpPr txBox="1">
            <a:spLocks noChangeArrowheads="1"/>
          </p:cNvSpPr>
          <p:nvPr/>
        </p:nvSpPr>
        <p:spPr bwMode="auto">
          <a:xfrm>
            <a:off x="755650" y="2328863"/>
            <a:ext cx="2022475"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一、存货概述</a:t>
            </a:r>
            <a:endParaRPr lang="en-US" altLang="zh-CN" b="1">
              <a:ea typeface="黑体" pitchFamily="2" charset="-122"/>
            </a:endParaRPr>
          </a:p>
        </p:txBody>
      </p:sp>
      <p:sp>
        <p:nvSpPr>
          <p:cNvPr id="201784" name="Text Box 56"/>
          <p:cNvSpPr txBox="1">
            <a:spLocks noChangeArrowheads="1"/>
          </p:cNvSpPr>
          <p:nvPr/>
        </p:nvSpPr>
        <p:spPr bwMode="auto">
          <a:xfrm>
            <a:off x="755650" y="3068638"/>
            <a:ext cx="2941638"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二、存货价值的确定</a:t>
            </a:r>
            <a:endParaRPr lang="en-US" altLang="zh-CN" b="1">
              <a:ea typeface="黑体" pitchFamily="2" charset="-122"/>
            </a:endParaRPr>
          </a:p>
        </p:txBody>
      </p:sp>
      <p:sp>
        <p:nvSpPr>
          <p:cNvPr id="201785" name="Text Box 57"/>
          <p:cNvSpPr txBox="1">
            <a:spLocks noChangeArrowheads="1"/>
          </p:cNvSpPr>
          <p:nvPr/>
        </p:nvSpPr>
        <p:spPr bwMode="auto">
          <a:xfrm>
            <a:off x="755650" y="3754438"/>
            <a:ext cx="3554413"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三、存货发出的计价方法</a:t>
            </a:r>
            <a:endParaRPr lang="en-US" altLang="zh-CN" b="1">
              <a:ea typeface="黑体" pitchFamily="2" charset="-122"/>
            </a:endParaRPr>
          </a:p>
        </p:txBody>
      </p:sp>
      <p:sp>
        <p:nvSpPr>
          <p:cNvPr id="201786" name="Text Box 58"/>
          <p:cNvSpPr txBox="1">
            <a:spLocks noChangeArrowheads="1"/>
          </p:cNvSpPr>
          <p:nvPr/>
        </p:nvSpPr>
        <p:spPr bwMode="auto">
          <a:xfrm>
            <a:off x="755650" y="4516438"/>
            <a:ext cx="2635250" cy="457200"/>
          </a:xfrm>
          <a:prstGeom prst="rect">
            <a:avLst/>
          </a:prstGeom>
          <a:noFill/>
          <a:ln w="9525" algn="ctr">
            <a:noFill/>
            <a:miter lim="800000"/>
            <a:headEnd/>
            <a:tailEnd/>
          </a:ln>
          <a:effectLst/>
        </p:spPr>
        <p:txBody>
          <a:bodyPr wrap="none">
            <a:spAutoFit/>
          </a:bodyPr>
          <a:lstStyle/>
          <a:p>
            <a:pPr eaLnBrk="0" latinLnBrk="0" hangingPunct="0"/>
            <a:r>
              <a:rPr lang="zh-CN" altLang="en-US" b="1">
                <a:ea typeface="黑体" pitchFamily="2" charset="-122"/>
              </a:rPr>
              <a:t>四、原材料的核算</a:t>
            </a:r>
            <a:endParaRPr lang="en-US" altLang="zh-CN" b="1">
              <a:ea typeface="黑体" pitchFamily="2" charset="-122"/>
            </a:endParaRPr>
          </a:p>
        </p:txBody>
      </p:sp>
      <p:grpSp>
        <p:nvGrpSpPr>
          <p:cNvPr id="2" name="Group 59"/>
          <p:cNvGrpSpPr>
            <a:grpSpLocks/>
          </p:cNvGrpSpPr>
          <p:nvPr/>
        </p:nvGrpSpPr>
        <p:grpSpPr bwMode="auto">
          <a:xfrm>
            <a:off x="4383088" y="2624138"/>
            <a:ext cx="381000" cy="381000"/>
            <a:chOff x="2078" y="1680"/>
            <a:chExt cx="1615" cy="1615"/>
          </a:xfrm>
        </p:grpSpPr>
        <p:sp>
          <p:nvSpPr>
            <p:cNvPr id="201788" name="Oval 6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201789" name="Oval 6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201790" name="Oval 6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201791" name="Oval 6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201792" name="Oval 6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201793" name="Oval 6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3" name="Group 66"/>
          <p:cNvGrpSpPr>
            <a:grpSpLocks/>
          </p:cNvGrpSpPr>
          <p:nvPr/>
        </p:nvGrpSpPr>
        <p:grpSpPr bwMode="auto">
          <a:xfrm>
            <a:off x="4383088" y="3081338"/>
            <a:ext cx="381000" cy="381000"/>
            <a:chOff x="2078" y="1680"/>
            <a:chExt cx="1615" cy="1615"/>
          </a:xfrm>
        </p:grpSpPr>
        <p:sp>
          <p:nvSpPr>
            <p:cNvPr id="201795" name="Oval 6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201796" name="Oval 6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201797" name="Oval 6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201798" name="Oval 7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201799" name="Oval 7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201800" name="Oval 7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4" name="Group 73"/>
          <p:cNvGrpSpPr>
            <a:grpSpLocks/>
          </p:cNvGrpSpPr>
          <p:nvPr/>
        </p:nvGrpSpPr>
        <p:grpSpPr bwMode="auto">
          <a:xfrm>
            <a:off x="4383088" y="3538538"/>
            <a:ext cx="381000" cy="381000"/>
            <a:chOff x="2078" y="1680"/>
            <a:chExt cx="1615" cy="1615"/>
          </a:xfrm>
        </p:grpSpPr>
        <p:sp>
          <p:nvSpPr>
            <p:cNvPr id="201802" name="Oval 7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201803" name="Oval 7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201804" name="Oval 7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201805" name="Oval 7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201806" name="Oval 7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201807" name="Oval 7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 name="Group 80"/>
          <p:cNvGrpSpPr>
            <a:grpSpLocks/>
          </p:cNvGrpSpPr>
          <p:nvPr/>
        </p:nvGrpSpPr>
        <p:grpSpPr bwMode="auto">
          <a:xfrm>
            <a:off x="4383088" y="3995738"/>
            <a:ext cx="381000" cy="381000"/>
            <a:chOff x="2078" y="1680"/>
            <a:chExt cx="1615" cy="1615"/>
          </a:xfrm>
        </p:grpSpPr>
        <p:sp>
          <p:nvSpPr>
            <p:cNvPr id="201809" name="Oval 8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201810" name="Oval 8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201811" name="Oval 8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201812" name="Oval 8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201813" name="Oval 8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201814" name="Oval 8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6" name="Group 87"/>
          <p:cNvGrpSpPr>
            <a:grpSpLocks/>
          </p:cNvGrpSpPr>
          <p:nvPr/>
        </p:nvGrpSpPr>
        <p:grpSpPr bwMode="auto">
          <a:xfrm>
            <a:off x="4383088" y="4452938"/>
            <a:ext cx="381000" cy="381000"/>
            <a:chOff x="2078" y="1680"/>
            <a:chExt cx="1615" cy="1615"/>
          </a:xfrm>
        </p:grpSpPr>
        <p:sp>
          <p:nvSpPr>
            <p:cNvPr id="201816" name="Oval 8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201817" name="Oval 8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201818" name="Oval 9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201819" name="Oval 9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201820" name="Oval 9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201821" name="Oval 9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zh-CN" altLang="en-US" sz="3600">
                <a:solidFill>
                  <a:schemeClr val="bg1"/>
                </a:solidFill>
                <a:latin typeface="黑体" pitchFamily="2" charset="-122"/>
              </a:rPr>
              <a:t>一、存货概述</a:t>
            </a:r>
            <a:r>
              <a:rPr lang="zh-CN" altLang="en-US" sz="2400">
                <a:solidFill>
                  <a:schemeClr val="bg1"/>
                </a:solidFill>
                <a:latin typeface="黑体" pitchFamily="2" charset="-122"/>
              </a:rPr>
              <a:t>（</a:t>
            </a:r>
            <a:r>
              <a:rPr lang="en-US" altLang="zh-CN" sz="2400">
                <a:solidFill>
                  <a:schemeClr val="bg1"/>
                </a:solidFill>
                <a:latin typeface="黑体" pitchFamily="2" charset="-122"/>
              </a:rPr>
              <a:t>P.98</a:t>
            </a:r>
            <a:r>
              <a:rPr lang="zh-CN" altLang="en-US" sz="2400">
                <a:solidFill>
                  <a:schemeClr val="bg1"/>
                </a:solidFill>
                <a:latin typeface="黑体" pitchFamily="2" charset="-122"/>
              </a:rPr>
              <a:t>）</a:t>
            </a:r>
          </a:p>
        </p:txBody>
      </p:sp>
      <p:sp>
        <p:nvSpPr>
          <p:cNvPr id="202755" name="Rectangle 3"/>
          <p:cNvSpPr>
            <a:spLocks noGrp="1" noChangeArrowheads="1"/>
          </p:cNvSpPr>
          <p:nvPr>
            <p:ph idx="1"/>
          </p:nvPr>
        </p:nvSpPr>
        <p:spPr>
          <a:xfrm>
            <a:off x="539750" y="1052513"/>
            <a:ext cx="8135938" cy="2089150"/>
          </a:xfrm>
        </p:spPr>
        <p:txBody>
          <a:bodyPr/>
          <a:lstStyle/>
          <a:p>
            <a:pPr>
              <a:lnSpc>
                <a:spcPct val="120000"/>
              </a:lnSpc>
              <a:spcBef>
                <a:spcPct val="40000"/>
              </a:spcBef>
            </a:pPr>
            <a:r>
              <a:rPr lang="zh-CN" altLang="en-US" sz="2000">
                <a:solidFill>
                  <a:srgbClr val="CC0000"/>
                </a:solidFill>
                <a:latin typeface="楷体_GB2312" pitchFamily="49" charset="-122"/>
              </a:rPr>
              <a:t>    存货</a:t>
            </a:r>
            <a:r>
              <a:rPr lang="zh-CN" altLang="en-US" sz="2000" b="0">
                <a:solidFill>
                  <a:srgbClr val="080912"/>
                </a:solidFill>
                <a:latin typeface="楷体_GB2312" pitchFamily="49" charset="-122"/>
              </a:rPr>
              <a:t>是指企业在日常活动中持有以备出售的产成品或商品、处在生产过程中的在产品、在生产过程或提供劳务过程中耗用的材料和物料等。</a:t>
            </a:r>
          </a:p>
          <a:p>
            <a:pPr>
              <a:lnSpc>
                <a:spcPct val="120000"/>
              </a:lnSpc>
              <a:spcBef>
                <a:spcPct val="40000"/>
              </a:spcBef>
            </a:pPr>
            <a:r>
              <a:rPr lang="zh-CN" altLang="en-US" sz="2000">
                <a:solidFill>
                  <a:schemeClr val="accent2"/>
                </a:solidFill>
                <a:latin typeface="楷体_GB2312" pitchFamily="49" charset="-122"/>
              </a:rPr>
              <a:t>    包括：</a:t>
            </a:r>
            <a:r>
              <a:rPr lang="zh-CN" altLang="en-US" sz="2000" b="0">
                <a:solidFill>
                  <a:srgbClr val="080912"/>
                </a:solidFill>
                <a:latin typeface="楷体_GB2312" pitchFamily="49" charset="-122"/>
              </a:rPr>
              <a:t>原材料、在产品、半成品、库存商品、包装物、低值易耗品、委托代销商品等。</a:t>
            </a:r>
          </a:p>
        </p:txBody>
      </p:sp>
      <p:sp>
        <p:nvSpPr>
          <p:cNvPr id="6" name="日期占位符 3"/>
          <p:cNvSpPr>
            <a:spLocks noGrp="1"/>
          </p:cNvSpPr>
          <p:nvPr>
            <p:ph type="dt" sz="half" idx="10"/>
          </p:nvPr>
        </p:nvSpPr>
        <p:spPr/>
        <p:txBody>
          <a:bodyPr/>
          <a:lstStyle/>
          <a:p>
            <a:fld id="{DF5E839B-75B7-4933-BF9F-A27565B7E551}"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4061F7D3-48A3-448B-9D64-154A05955710}" type="slidenum">
              <a:rPr lang="en-US" altLang="ko-KR"/>
              <a:pPr/>
              <a:t>136</a:t>
            </a:fld>
            <a:endParaRPr lang="en-US" altLang="ko-KR"/>
          </a:p>
        </p:txBody>
      </p:sp>
      <p:sp>
        <p:nvSpPr>
          <p:cNvPr id="202756" name="Rectangle 4"/>
          <p:cNvSpPr>
            <a:spLocks noChangeArrowheads="1"/>
          </p:cNvSpPr>
          <p:nvPr/>
        </p:nvSpPr>
        <p:spPr bwMode="auto">
          <a:xfrm>
            <a:off x="684213" y="2997200"/>
            <a:ext cx="3744912" cy="2924175"/>
          </a:xfrm>
          <a:prstGeom prst="rect">
            <a:avLst/>
          </a:prstGeom>
          <a:gradFill rotWithShape="1">
            <a:gsLst>
              <a:gs pos="0">
                <a:srgbClr val="CCFFCC"/>
              </a:gs>
              <a:gs pos="100000">
                <a:srgbClr val="CCFFCC">
                  <a:gamma/>
                  <a:tint val="0"/>
                  <a:invGamma/>
                </a:srgbClr>
              </a:gs>
            </a:gsLst>
            <a:lin ang="5400000" scaled="1"/>
          </a:gradFill>
          <a:ln w="8001">
            <a:noFill/>
            <a:miter lim="800000"/>
            <a:headEnd/>
            <a:tailEnd/>
          </a:ln>
          <a:effectLst/>
        </p:spPr>
        <p:txBody>
          <a:bodyPr>
            <a:spAutoFit/>
          </a:bodyPr>
          <a:lstStyle/>
          <a:p>
            <a:pPr algn="just">
              <a:lnSpc>
                <a:spcPct val="120000"/>
              </a:lnSpc>
              <a:spcBef>
                <a:spcPct val="30000"/>
              </a:spcBef>
            </a:pPr>
            <a:r>
              <a:rPr lang="zh-CN" altLang="en-US" sz="2000" b="1">
                <a:solidFill>
                  <a:schemeClr val="accent2"/>
                </a:solidFill>
                <a:latin typeface="Arial" charset="0"/>
                <a:ea typeface="楷体_GB2312" pitchFamily="49" charset="-122"/>
              </a:rPr>
              <a:t>存货的确认：</a:t>
            </a:r>
          </a:p>
          <a:p>
            <a:pPr algn="just">
              <a:lnSpc>
                <a:spcPct val="120000"/>
              </a:lnSpc>
              <a:spcBef>
                <a:spcPct val="30000"/>
              </a:spcBef>
            </a:pPr>
            <a:r>
              <a:rPr lang="zh-CN" altLang="en-US" sz="2000">
                <a:solidFill>
                  <a:srgbClr val="080912"/>
                </a:solidFill>
                <a:latin typeface="Arial" charset="0"/>
                <a:ea typeface="楷体_GB2312" pitchFamily="49" charset="-122"/>
              </a:rPr>
              <a:t>       存货在同时满足以下两个条件</a:t>
            </a:r>
            <a:r>
              <a:rPr lang="zh-CN" altLang="en-US" sz="2000">
                <a:latin typeface="Arial" charset="0"/>
                <a:ea typeface="楷体_GB2312" pitchFamily="49" charset="-122"/>
              </a:rPr>
              <a:t>时，才能加以确认：</a:t>
            </a:r>
          </a:p>
          <a:p>
            <a:pPr algn="just">
              <a:lnSpc>
                <a:spcPct val="120000"/>
              </a:lnSpc>
              <a:spcBef>
                <a:spcPct val="30000"/>
              </a:spcBef>
            </a:pPr>
            <a:r>
              <a:rPr lang="zh-CN" altLang="en-US" sz="2000">
                <a:latin typeface="Arial" charset="0"/>
                <a:ea typeface="楷体_GB2312" pitchFamily="49" charset="-122"/>
              </a:rPr>
              <a:t>（1） 该存货包含的经济利益很可能流入企业；</a:t>
            </a:r>
          </a:p>
          <a:p>
            <a:pPr algn="just">
              <a:lnSpc>
                <a:spcPct val="120000"/>
              </a:lnSpc>
              <a:spcBef>
                <a:spcPct val="30000"/>
              </a:spcBef>
            </a:pPr>
            <a:r>
              <a:rPr lang="zh-CN" altLang="en-US" sz="2000">
                <a:solidFill>
                  <a:srgbClr val="080912"/>
                </a:solidFill>
                <a:latin typeface="Arial" charset="0"/>
                <a:ea typeface="楷体_GB2312" pitchFamily="49" charset="-122"/>
              </a:rPr>
              <a:t>（2）该存货的成本能够可靠地计量。</a:t>
            </a:r>
          </a:p>
        </p:txBody>
      </p:sp>
      <p:sp>
        <p:nvSpPr>
          <p:cNvPr id="202757" name="Rectangle 5"/>
          <p:cNvSpPr>
            <a:spLocks noChangeArrowheads="1"/>
          </p:cNvSpPr>
          <p:nvPr/>
        </p:nvSpPr>
        <p:spPr bwMode="auto">
          <a:xfrm>
            <a:off x="4787900" y="2997200"/>
            <a:ext cx="3816350" cy="3016250"/>
          </a:xfrm>
          <a:prstGeom prst="rect">
            <a:avLst/>
          </a:prstGeom>
          <a:gradFill rotWithShape="1">
            <a:gsLst>
              <a:gs pos="0">
                <a:srgbClr val="CCECFF"/>
              </a:gs>
              <a:gs pos="100000">
                <a:srgbClr val="CCECFF">
                  <a:gamma/>
                  <a:tint val="0"/>
                  <a:invGamma/>
                </a:srgbClr>
              </a:gs>
            </a:gsLst>
            <a:lin ang="5400000" scaled="1"/>
          </a:gradFill>
          <a:ln w="8001">
            <a:noFill/>
            <a:miter lim="800000"/>
            <a:headEnd/>
            <a:tailEnd/>
          </a:ln>
          <a:effectLst/>
        </p:spPr>
        <p:txBody>
          <a:bodyPr>
            <a:spAutoFit/>
          </a:bodyPr>
          <a:lstStyle/>
          <a:p>
            <a:pPr algn="just">
              <a:lnSpc>
                <a:spcPct val="120000"/>
              </a:lnSpc>
              <a:spcBef>
                <a:spcPct val="30000"/>
              </a:spcBef>
            </a:pPr>
            <a:r>
              <a:rPr lang="zh-CN" altLang="en-US" sz="2000" b="1">
                <a:solidFill>
                  <a:schemeClr val="accent2"/>
                </a:solidFill>
                <a:latin typeface="Arial" charset="0"/>
                <a:ea typeface="楷体_GB2312" pitchFamily="49" charset="-122"/>
              </a:rPr>
              <a:t>存货的特点：</a:t>
            </a:r>
          </a:p>
          <a:p>
            <a:pPr algn="just">
              <a:lnSpc>
                <a:spcPct val="120000"/>
              </a:lnSpc>
              <a:spcBef>
                <a:spcPct val="30000"/>
              </a:spcBef>
            </a:pPr>
            <a:r>
              <a:rPr lang="zh-CN" altLang="en-US" sz="2000">
                <a:solidFill>
                  <a:srgbClr val="080912"/>
                </a:solidFill>
                <a:latin typeface="Arial" charset="0"/>
                <a:ea typeface="楷体_GB2312" pitchFamily="49" charset="-122"/>
              </a:rPr>
              <a:t>（1）存货是有形资产；</a:t>
            </a:r>
          </a:p>
          <a:p>
            <a:pPr algn="just">
              <a:lnSpc>
                <a:spcPct val="120000"/>
              </a:lnSpc>
              <a:spcBef>
                <a:spcPct val="30000"/>
              </a:spcBef>
            </a:pPr>
            <a:r>
              <a:rPr lang="zh-CN" altLang="en-US" sz="2000">
                <a:solidFill>
                  <a:srgbClr val="080912"/>
                </a:solidFill>
                <a:latin typeface="Arial" charset="0"/>
                <a:ea typeface="楷体_GB2312" pitchFamily="49" charset="-122"/>
              </a:rPr>
              <a:t>（2）存货具有明显的流动性；</a:t>
            </a:r>
          </a:p>
          <a:p>
            <a:pPr algn="just">
              <a:lnSpc>
                <a:spcPct val="120000"/>
              </a:lnSpc>
              <a:spcBef>
                <a:spcPct val="30000"/>
              </a:spcBef>
            </a:pPr>
            <a:r>
              <a:rPr lang="zh-CN" altLang="en-US" sz="2000">
                <a:solidFill>
                  <a:srgbClr val="080912"/>
                </a:solidFill>
                <a:latin typeface="Arial" charset="0"/>
                <a:ea typeface="楷体_GB2312" pitchFamily="49" charset="-122"/>
              </a:rPr>
              <a:t>（3）存货具有时效性和潜在损失的可能性。</a:t>
            </a:r>
          </a:p>
          <a:p>
            <a:pPr algn="just">
              <a:lnSpc>
                <a:spcPct val="120000"/>
              </a:lnSpc>
              <a:spcBef>
                <a:spcPct val="30000"/>
              </a:spcBef>
            </a:pPr>
            <a:r>
              <a:rPr lang="zh-CN" altLang="en-US" sz="2000">
                <a:solidFill>
                  <a:srgbClr val="080912"/>
                </a:solidFill>
                <a:latin typeface="Arial" charset="0"/>
                <a:ea typeface="楷体_GB2312" pitchFamily="49" charset="-122"/>
              </a:rPr>
              <a:t>       企业应当从法定所有权的归属来确定存货的范围。</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zh-CN" altLang="en-US" sz="3600">
                <a:solidFill>
                  <a:schemeClr val="bg1"/>
                </a:solidFill>
              </a:rPr>
              <a:t>二、存货价值的确定</a:t>
            </a:r>
          </a:p>
        </p:txBody>
      </p:sp>
      <p:sp>
        <p:nvSpPr>
          <p:cNvPr id="203779" name="Rectangle 3"/>
          <p:cNvSpPr>
            <a:spLocks noGrp="1" noChangeArrowheads="1"/>
          </p:cNvSpPr>
          <p:nvPr>
            <p:ph idx="1"/>
          </p:nvPr>
        </p:nvSpPr>
        <p:spPr/>
        <p:txBody>
          <a:bodyPr>
            <a:normAutofit fontScale="92500" lnSpcReduction="10000"/>
          </a:bodyPr>
          <a:lstStyle/>
          <a:p>
            <a:pPr>
              <a:lnSpc>
                <a:spcPct val="120000"/>
              </a:lnSpc>
              <a:spcBef>
                <a:spcPct val="30000"/>
              </a:spcBef>
            </a:pPr>
            <a:r>
              <a:rPr lang="zh-CN" altLang="en-US" sz="2000" b="0">
                <a:solidFill>
                  <a:srgbClr val="080912"/>
                </a:solidFill>
                <a:latin typeface="楷体_GB2312" pitchFamily="49" charset="-122"/>
              </a:rPr>
              <a:t>    存货应当以其成本入账。存货成本包括：采购成本、加工成本和其他成本。</a:t>
            </a:r>
          </a:p>
          <a:p>
            <a:pPr>
              <a:lnSpc>
                <a:spcPct val="120000"/>
              </a:lnSpc>
              <a:spcBef>
                <a:spcPct val="30000"/>
              </a:spcBef>
            </a:pPr>
            <a:r>
              <a:rPr lang="zh-CN" altLang="en-US" sz="2000" b="0">
                <a:solidFill>
                  <a:srgbClr val="0707D7"/>
                </a:solidFill>
                <a:latin typeface="楷体_GB2312" pitchFamily="49" charset="-122"/>
              </a:rPr>
              <a:t>    </a:t>
            </a:r>
            <a:r>
              <a:rPr lang="zh-CN" altLang="en-US" sz="2000">
                <a:solidFill>
                  <a:srgbClr val="0707D7"/>
                </a:solidFill>
                <a:latin typeface="楷体_GB2312" pitchFamily="49" charset="-122"/>
              </a:rPr>
              <a:t>(一)存货的采购成本</a:t>
            </a:r>
            <a:r>
              <a:rPr lang="zh-CN" altLang="en-US" sz="2000" b="0">
                <a:solidFill>
                  <a:srgbClr val="080912"/>
                </a:solidFill>
                <a:latin typeface="楷体_GB2312" pitchFamily="49" charset="-122"/>
              </a:rPr>
              <a:t> </a:t>
            </a:r>
          </a:p>
          <a:p>
            <a:pPr>
              <a:lnSpc>
                <a:spcPct val="120000"/>
              </a:lnSpc>
              <a:spcBef>
                <a:spcPct val="30000"/>
              </a:spcBef>
            </a:pPr>
            <a:r>
              <a:rPr lang="zh-CN" altLang="en-US" sz="2000" b="0">
                <a:solidFill>
                  <a:srgbClr val="080912"/>
                </a:solidFill>
                <a:latin typeface="楷体_GB2312" pitchFamily="49" charset="-122"/>
              </a:rPr>
              <a:t>    存货的采购成本是指存货的外购成本：一般包括采购价格、进口关税和其他税金、运输费、装卸费、保险费以及其他可直接归属于存货采购的费用。</a:t>
            </a:r>
          </a:p>
          <a:p>
            <a:pPr>
              <a:lnSpc>
                <a:spcPct val="120000"/>
              </a:lnSpc>
              <a:spcBef>
                <a:spcPct val="30000"/>
              </a:spcBef>
            </a:pPr>
            <a:r>
              <a:rPr lang="zh-CN" altLang="en-US" sz="2000" b="0">
                <a:solidFill>
                  <a:srgbClr val="0707D7"/>
                </a:solidFill>
                <a:latin typeface="楷体_GB2312" pitchFamily="49" charset="-122"/>
              </a:rPr>
              <a:t>    </a:t>
            </a:r>
            <a:r>
              <a:rPr lang="zh-CN" altLang="en-US" sz="2000">
                <a:solidFill>
                  <a:srgbClr val="0707D7"/>
                </a:solidFill>
                <a:latin typeface="楷体_GB2312" pitchFamily="49" charset="-122"/>
              </a:rPr>
              <a:t>(二)存货的加工成本</a:t>
            </a:r>
          </a:p>
          <a:p>
            <a:pPr>
              <a:lnSpc>
                <a:spcPct val="120000"/>
              </a:lnSpc>
              <a:spcBef>
                <a:spcPct val="30000"/>
              </a:spcBef>
            </a:pPr>
            <a:r>
              <a:rPr lang="zh-CN" altLang="en-US" sz="2000" b="0">
                <a:solidFill>
                  <a:srgbClr val="080912"/>
                </a:solidFill>
                <a:latin typeface="楷体_GB2312" pitchFamily="49" charset="-122"/>
              </a:rPr>
              <a:t>    存货的加工成本是指企业自制存货的成本： 一般包括直接人工以及按照一定方法分配的制造费用。</a:t>
            </a:r>
          </a:p>
          <a:p>
            <a:pPr>
              <a:lnSpc>
                <a:spcPct val="120000"/>
              </a:lnSpc>
              <a:spcBef>
                <a:spcPct val="30000"/>
              </a:spcBef>
            </a:pPr>
            <a:r>
              <a:rPr lang="zh-CN" altLang="en-US" sz="2000" b="0">
                <a:solidFill>
                  <a:srgbClr val="0707D7"/>
                </a:solidFill>
                <a:latin typeface="楷体_GB2312" pitchFamily="49" charset="-122"/>
              </a:rPr>
              <a:t>    </a:t>
            </a:r>
            <a:r>
              <a:rPr lang="zh-CN" altLang="en-US" sz="2000">
                <a:solidFill>
                  <a:srgbClr val="0707D7"/>
                </a:solidFill>
                <a:latin typeface="楷体_GB2312" pitchFamily="49" charset="-122"/>
              </a:rPr>
              <a:t>(三)其他成本</a:t>
            </a:r>
          </a:p>
          <a:p>
            <a:pPr>
              <a:lnSpc>
                <a:spcPct val="120000"/>
              </a:lnSpc>
              <a:spcBef>
                <a:spcPct val="30000"/>
              </a:spcBef>
            </a:pPr>
            <a:r>
              <a:rPr lang="zh-CN" altLang="en-US" sz="2000" b="0">
                <a:solidFill>
                  <a:srgbClr val="080912"/>
                </a:solidFill>
                <a:latin typeface="楷体_GB2312" pitchFamily="49" charset="-122"/>
              </a:rPr>
              <a:t>    其他成本是指除采购成本、加工成本以外的使存货达到目前场所和状态所发生的其他支出，如为特定客户设计产品所发生的设计费用等。</a:t>
            </a:r>
          </a:p>
        </p:txBody>
      </p:sp>
      <p:sp>
        <p:nvSpPr>
          <p:cNvPr id="4" name="日期占位符 3"/>
          <p:cNvSpPr>
            <a:spLocks noGrp="1"/>
          </p:cNvSpPr>
          <p:nvPr>
            <p:ph type="dt" sz="half" idx="10"/>
          </p:nvPr>
        </p:nvSpPr>
        <p:spPr/>
        <p:txBody>
          <a:bodyPr/>
          <a:lstStyle/>
          <a:p>
            <a:fld id="{F666A1B8-2E01-498C-B498-6B2D0B1E1AD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65B7A40-9881-4C4E-85D2-F22C7556FCF7}" type="slidenum">
              <a:rPr lang="en-US" altLang="ko-KR"/>
              <a:pPr/>
              <a:t>137</a:t>
            </a:fld>
            <a:endParaRPr lang="en-US" altLang="ko-K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zh-CN" altLang="en-US" sz="3600">
                <a:solidFill>
                  <a:schemeClr val="bg1"/>
                </a:solidFill>
                <a:latin typeface="黑体" pitchFamily="2" charset="-122"/>
              </a:rPr>
              <a:t>三、存货发出的计价方法</a:t>
            </a:r>
            <a:r>
              <a:rPr lang="zh-CN" altLang="en-US" sz="2400">
                <a:solidFill>
                  <a:schemeClr val="bg1"/>
                </a:solidFill>
                <a:latin typeface="黑体" pitchFamily="2" charset="-122"/>
              </a:rPr>
              <a:t>（</a:t>
            </a:r>
            <a:r>
              <a:rPr lang="en-US" altLang="zh-CN" sz="2400">
                <a:solidFill>
                  <a:schemeClr val="bg1"/>
                </a:solidFill>
                <a:latin typeface="黑体" pitchFamily="2" charset="-122"/>
              </a:rPr>
              <a:t>P.100</a:t>
            </a:r>
            <a:r>
              <a:rPr lang="zh-CN" altLang="en-US" sz="2400">
                <a:solidFill>
                  <a:schemeClr val="bg1"/>
                </a:solidFill>
                <a:latin typeface="黑体" pitchFamily="2" charset="-122"/>
              </a:rPr>
              <a:t>）</a:t>
            </a:r>
          </a:p>
        </p:txBody>
      </p:sp>
      <p:sp>
        <p:nvSpPr>
          <p:cNvPr id="204803" name="Rectangle 3"/>
          <p:cNvSpPr>
            <a:spLocks noGrp="1" noChangeArrowheads="1"/>
          </p:cNvSpPr>
          <p:nvPr>
            <p:ph idx="1"/>
          </p:nvPr>
        </p:nvSpPr>
        <p:spPr/>
        <p:txBody>
          <a:bodyPr>
            <a:normAutofit fontScale="92500" lnSpcReduction="20000"/>
          </a:bodyPr>
          <a:lstStyle/>
          <a:p>
            <a:pPr>
              <a:lnSpc>
                <a:spcPct val="120000"/>
              </a:lnSpc>
              <a:spcBef>
                <a:spcPct val="30000"/>
              </a:spcBef>
            </a:pPr>
            <a:r>
              <a:rPr lang="zh-CN" altLang="en-US" sz="2000" b="0">
                <a:solidFill>
                  <a:srgbClr val="080912"/>
                </a:solidFill>
                <a:latin typeface="楷体_GB2312" pitchFamily="49" charset="-122"/>
              </a:rPr>
              <a:t>    企业进行生产经营，需要不断购进存货，耗用或出售存货，形成了存货的流转。存货的流转包括：实物流转、成本流转。</a:t>
            </a:r>
          </a:p>
          <a:p>
            <a:pPr>
              <a:lnSpc>
                <a:spcPct val="120000"/>
              </a:lnSpc>
              <a:spcBef>
                <a:spcPct val="30000"/>
              </a:spcBef>
            </a:pPr>
            <a:r>
              <a:rPr lang="zh-CN" altLang="en-US" sz="2000" b="0">
                <a:solidFill>
                  <a:srgbClr val="CC0000"/>
                </a:solidFill>
                <a:latin typeface="楷体_GB2312" pitchFamily="49" charset="-122"/>
              </a:rPr>
              <a:t>    </a:t>
            </a:r>
            <a:r>
              <a:rPr lang="zh-CN" altLang="en-US" sz="2000">
                <a:solidFill>
                  <a:srgbClr val="CC0000"/>
                </a:solidFill>
                <a:latin typeface="楷体_GB2312" pitchFamily="49" charset="-122"/>
              </a:rPr>
              <a:t>存货流转假设：</a:t>
            </a:r>
            <a:r>
              <a:rPr lang="zh-CN" altLang="en-US" sz="2000" b="0">
                <a:solidFill>
                  <a:srgbClr val="080912"/>
                </a:solidFill>
                <a:latin typeface="楷体_GB2312" pitchFamily="49" charset="-122"/>
              </a:rPr>
              <a:t>即存货的</a:t>
            </a:r>
            <a:r>
              <a:rPr lang="zh-CN" altLang="en-US" sz="2000" b="0">
                <a:solidFill>
                  <a:srgbClr val="0707D7"/>
                </a:solidFill>
                <a:latin typeface="楷体_GB2312" pitchFamily="49" charset="-122"/>
              </a:rPr>
              <a:t>成本流转</a:t>
            </a:r>
            <a:r>
              <a:rPr lang="zh-CN" altLang="en-US" sz="2000" b="0">
                <a:solidFill>
                  <a:srgbClr val="080912"/>
                </a:solidFill>
                <a:latin typeface="楷体_GB2312" pitchFamily="49" charset="-122"/>
              </a:rPr>
              <a:t>和</a:t>
            </a:r>
            <a:r>
              <a:rPr lang="zh-CN" altLang="en-US" sz="2000" b="0">
                <a:solidFill>
                  <a:srgbClr val="0707D7"/>
                </a:solidFill>
                <a:latin typeface="楷体_GB2312" pitchFamily="49" charset="-122"/>
              </a:rPr>
              <a:t>实物流转</a:t>
            </a:r>
            <a:r>
              <a:rPr lang="zh-CN" altLang="en-US" sz="2000" b="0">
                <a:solidFill>
                  <a:srgbClr val="080912"/>
                </a:solidFill>
                <a:latin typeface="楷体_GB2312" pitchFamily="49" charset="-122"/>
              </a:rPr>
              <a:t>可以分离，对存货的成本流转可以事先作出合乎逻辑的假设，并以此作为依据选择期末发出存货成本和期末结存存货成本的方法。</a:t>
            </a:r>
          </a:p>
          <a:p>
            <a:pPr>
              <a:lnSpc>
                <a:spcPct val="120000"/>
              </a:lnSpc>
              <a:spcBef>
                <a:spcPct val="30000"/>
              </a:spcBef>
            </a:pPr>
            <a:r>
              <a:rPr lang="zh-CN" altLang="en-US" sz="2000" b="0">
                <a:solidFill>
                  <a:srgbClr val="080912"/>
                </a:solidFill>
                <a:latin typeface="楷体_GB2312" pitchFamily="49" charset="-122"/>
              </a:rPr>
              <a:t>    存货的物资流转应该根据管理要求，结合存货本身的特点以及有利于收、发、管理控制的要求来确定。</a:t>
            </a:r>
          </a:p>
          <a:p>
            <a:pPr>
              <a:lnSpc>
                <a:spcPct val="120000"/>
              </a:lnSpc>
              <a:spcBef>
                <a:spcPct val="30000"/>
              </a:spcBef>
            </a:pPr>
            <a:r>
              <a:rPr lang="zh-CN" altLang="en-US" sz="2000" b="0">
                <a:solidFill>
                  <a:srgbClr val="080912"/>
                </a:solidFill>
                <a:latin typeface="楷体_GB2312" pitchFamily="49" charset="-122"/>
              </a:rPr>
              <a:t>    存货的成本流转是指取得存货成本流入以及发出存货时成本流出。</a:t>
            </a:r>
          </a:p>
          <a:p>
            <a:pPr>
              <a:lnSpc>
                <a:spcPct val="120000"/>
              </a:lnSpc>
              <a:spcBef>
                <a:spcPct val="30000"/>
              </a:spcBef>
            </a:pPr>
            <a:r>
              <a:rPr lang="zh-CN" altLang="en-US" sz="2000">
                <a:solidFill>
                  <a:srgbClr val="CC0000"/>
                </a:solidFill>
                <a:latin typeface="楷体_GB2312" pitchFamily="49" charset="-122"/>
              </a:rPr>
              <a:t>修订后的存货准则</a:t>
            </a:r>
            <a:r>
              <a:rPr lang="zh-CN" altLang="en-US" sz="2000" b="0">
                <a:latin typeface="楷体_GB2312" pitchFamily="49" charset="-122"/>
              </a:rPr>
              <a:t>规定采用个别计价法、</a:t>
            </a:r>
            <a:r>
              <a:rPr lang="zh-CN" altLang="en-US" sz="2000" b="0">
                <a:solidFill>
                  <a:srgbClr val="080912"/>
                </a:solidFill>
                <a:latin typeface="楷体_GB2312" pitchFamily="49" charset="-122"/>
              </a:rPr>
              <a:t>加权平均法（包括移动加权平均法）、先进先出法。《国际会计准则第2号》取消了后进先出法，我国修订的存货准则也取消了后进先出法。主要是因为后进先出法不能真实反映存货流转，这一决定并不排除与后进先出法相似的能够反映存货流转的特殊成本法。</a:t>
            </a:r>
          </a:p>
        </p:txBody>
      </p:sp>
      <p:sp>
        <p:nvSpPr>
          <p:cNvPr id="4" name="日期占位符 3"/>
          <p:cNvSpPr>
            <a:spLocks noGrp="1"/>
          </p:cNvSpPr>
          <p:nvPr>
            <p:ph type="dt" sz="half" idx="10"/>
          </p:nvPr>
        </p:nvSpPr>
        <p:spPr/>
        <p:txBody>
          <a:bodyPr/>
          <a:lstStyle/>
          <a:p>
            <a:fld id="{880B8932-7140-44D8-99AD-9990F6C14B8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FC04446-DFE3-47D2-8C45-5291AEADD34A}" type="slidenum">
              <a:rPr lang="en-US" altLang="ko-KR"/>
              <a:pPr/>
              <a:t>138</a:t>
            </a:fld>
            <a:endParaRPr lang="en-US" altLang="ko-K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p:txBody>
          <a:bodyPr/>
          <a:lstStyle/>
          <a:p>
            <a:pPr>
              <a:lnSpc>
                <a:spcPct val="120000"/>
              </a:lnSpc>
              <a:spcBef>
                <a:spcPct val="40000"/>
              </a:spcBef>
            </a:pPr>
            <a:r>
              <a:rPr lang="zh-CN" altLang="en-US">
                <a:solidFill>
                  <a:srgbClr val="0707D7"/>
                </a:solidFill>
                <a:latin typeface="楷体_GB2312" pitchFamily="49" charset="-122"/>
              </a:rPr>
              <a:t>资产的盘存制度</a:t>
            </a:r>
            <a:r>
              <a:rPr lang="zh-CN" altLang="en-US" b="0">
                <a:solidFill>
                  <a:srgbClr val="0707D7"/>
                </a:solidFill>
                <a:latin typeface="楷体_GB2312" pitchFamily="49" charset="-122"/>
              </a:rPr>
              <a:t>：</a:t>
            </a:r>
            <a:r>
              <a:rPr lang="zh-CN" altLang="en-US" b="0">
                <a:solidFill>
                  <a:srgbClr val="080912"/>
                </a:solidFill>
                <a:latin typeface="楷体_GB2312" pitchFamily="49" charset="-122"/>
              </a:rPr>
              <a:t>实地盘存制、永续盘存制。</a:t>
            </a:r>
          </a:p>
          <a:p>
            <a:pPr>
              <a:lnSpc>
                <a:spcPct val="120000"/>
              </a:lnSpc>
              <a:spcBef>
                <a:spcPct val="40000"/>
              </a:spcBef>
            </a:pPr>
            <a:r>
              <a:rPr lang="zh-CN" altLang="en-US" b="0">
                <a:solidFill>
                  <a:srgbClr val="080912"/>
                </a:solidFill>
                <a:latin typeface="楷体_GB2312" pitchFamily="49" charset="-122"/>
              </a:rPr>
              <a:t>实地盘存制的本期减少数=期初结存数+本期增加数―期末结存数</a:t>
            </a:r>
          </a:p>
          <a:p>
            <a:pPr>
              <a:lnSpc>
                <a:spcPct val="120000"/>
              </a:lnSpc>
              <a:spcBef>
                <a:spcPct val="40000"/>
              </a:spcBef>
            </a:pPr>
            <a:r>
              <a:rPr lang="zh-CN" altLang="en-US" sz="2000" b="0">
                <a:solidFill>
                  <a:srgbClr val="000066"/>
                </a:solidFill>
                <a:latin typeface="楷体_GB2312" pitchFamily="49" charset="-122"/>
              </a:rPr>
              <a:t>◆ </a:t>
            </a:r>
            <a:r>
              <a:rPr lang="zh-CN" altLang="en-US" b="0">
                <a:solidFill>
                  <a:srgbClr val="080912"/>
                </a:solidFill>
                <a:latin typeface="楷体_GB2312" pitchFamily="49" charset="-122"/>
              </a:rPr>
              <a:t>实地盘存制的缺点和不足。</a:t>
            </a:r>
          </a:p>
          <a:p>
            <a:pPr>
              <a:lnSpc>
                <a:spcPct val="120000"/>
              </a:lnSpc>
              <a:spcBef>
                <a:spcPct val="40000"/>
              </a:spcBef>
            </a:pPr>
            <a:r>
              <a:rPr lang="zh-CN" altLang="en-US" sz="2000" b="0">
                <a:solidFill>
                  <a:srgbClr val="000066"/>
                </a:solidFill>
                <a:latin typeface="楷体_GB2312" pitchFamily="49" charset="-122"/>
              </a:rPr>
              <a:t>◆ </a:t>
            </a:r>
            <a:r>
              <a:rPr lang="zh-CN" altLang="en-US" b="0">
                <a:solidFill>
                  <a:srgbClr val="080912"/>
                </a:solidFill>
                <a:latin typeface="楷体_GB2312" pitchFamily="49" charset="-122"/>
              </a:rPr>
              <a:t>永续盘存制的优点和做法。</a:t>
            </a:r>
          </a:p>
        </p:txBody>
      </p:sp>
      <p:sp>
        <p:nvSpPr>
          <p:cNvPr id="3" name="日期占位符 3"/>
          <p:cNvSpPr>
            <a:spLocks noGrp="1"/>
          </p:cNvSpPr>
          <p:nvPr>
            <p:ph type="dt" sz="half" idx="10"/>
          </p:nvPr>
        </p:nvSpPr>
        <p:spPr/>
        <p:txBody>
          <a:bodyPr/>
          <a:lstStyle/>
          <a:p>
            <a:fld id="{2BD8547C-4CF4-450A-BC22-6C5874AC3BE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FF011BF4-AE37-4C22-85DD-75F0D1123478}" type="slidenum">
              <a:rPr lang="en-US" altLang="ko-KR"/>
              <a:pPr/>
              <a:t>139</a:t>
            </a:fld>
            <a:endParaRPr lang="en-US" altLang="ko-K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9" name="Rectangle 5"/>
          <p:cNvSpPr>
            <a:spLocks noGrp="1" noChangeArrowheads="1"/>
          </p:cNvSpPr>
          <p:nvPr>
            <p:ph type="title"/>
          </p:nvPr>
        </p:nvSpPr>
        <p:spPr/>
        <p:txBody>
          <a:bodyPr/>
          <a:lstStyle/>
          <a:p>
            <a:r>
              <a:rPr lang="zh-CN" altLang="en-US" sz="3200">
                <a:solidFill>
                  <a:schemeClr val="bg1"/>
                </a:solidFill>
                <a:latin typeface="黑体" pitchFamily="2" charset="-122"/>
              </a:rPr>
              <a:t>三、会计信息的质量要求</a:t>
            </a:r>
          </a:p>
        </p:txBody>
      </p:sp>
      <p:sp>
        <p:nvSpPr>
          <p:cNvPr id="67587" name="Rectangle 3"/>
          <p:cNvSpPr>
            <a:spLocks noGrp="1" noChangeArrowheads="1"/>
          </p:cNvSpPr>
          <p:nvPr>
            <p:ph idx="1"/>
          </p:nvPr>
        </p:nvSpPr>
        <p:spPr>
          <a:xfrm>
            <a:off x="457200" y="1219200"/>
            <a:ext cx="8153400" cy="5105400"/>
          </a:xfrm>
        </p:spPr>
        <p:txBody>
          <a:bodyPr/>
          <a:lstStyle/>
          <a:p>
            <a:pPr>
              <a:lnSpc>
                <a:spcPct val="110000"/>
              </a:lnSpc>
              <a:spcBef>
                <a:spcPct val="40000"/>
              </a:spcBef>
            </a:pPr>
            <a:r>
              <a:rPr lang="zh-CN" altLang="en-US" sz="2800" b="0">
                <a:latin typeface="楷体_GB2312" pitchFamily="49" charset="-122"/>
              </a:rPr>
              <a:t>    会计信息质量要求是对企业财务报告中所提供的会计信息质量的</a:t>
            </a:r>
            <a:r>
              <a:rPr lang="zh-CN" altLang="en-US" sz="2800">
                <a:solidFill>
                  <a:srgbClr val="FF0000"/>
                </a:solidFill>
                <a:latin typeface="楷体_GB2312" pitchFamily="49" charset="-122"/>
              </a:rPr>
              <a:t>基本要求</a:t>
            </a:r>
            <a:r>
              <a:rPr lang="zh-CN" altLang="en-US" sz="2800" b="0">
                <a:latin typeface="楷体_GB2312" pitchFamily="49" charset="-122"/>
              </a:rPr>
              <a:t>，是使财务报告中所提供的会计信息对投资者等使用者决策有用应具备的基本特征。它包括：</a:t>
            </a:r>
          </a:p>
          <a:p>
            <a:pPr>
              <a:lnSpc>
                <a:spcPct val="110000"/>
              </a:lnSpc>
              <a:spcBef>
                <a:spcPct val="40000"/>
              </a:spcBef>
            </a:pPr>
            <a:r>
              <a:rPr lang="zh-CN" altLang="en-US" sz="2800">
                <a:solidFill>
                  <a:srgbClr val="FF0000"/>
                </a:solidFill>
                <a:latin typeface="楷体_GB2312" pitchFamily="49" charset="-122"/>
              </a:rPr>
              <a:t>    可靠性、</a:t>
            </a:r>
            <a:r>
              <a:rPr lang="zh-CN" altLang="en-US" sz="2800">
                <a:solidFill>
                  <a:srgbClr val="0000CC"/>
                </a:solidFill>
                <a:latin typeface="楷体_GB2312" pitchFamily="49" charset="-122"/>
              </a:rPr>
              <a:t>相关性、</a:t>
            </a:r>
          </a:p>
          <a:p>
            <a:pPr>
              <a:lnSpc>
                <a:spcPct val="110000"/>
              </a:lnSpc>
              <a:spcBef>
                <a:spcPct val="40000"/>
              </a:spcBef>
            </a:pPr>
            <a:r>
              <a:rPr lang="zh-CN" altLang="en-US" sz="2800">
                <a:solidFill>
                  <a:srgbClr val="0000CC"/>
                </a:solidFill>
                <a:latin typeface="楷体_GB2312" pitchFamily="49" charset="-122"/>
              </a:rPr>
              <a:t>    可理解性、</a:t>
            </a:r>
            <a:r>
              <a:rPr lang="zh-CN" altLang="en-US" sz="2800">
                <a:solidFill>
                  <a:srgbClr val="FF0000"/>
                </a:solidFill>
                <a:latin typeface="楷体_GB2312" pitchFamily="49" charset="-122"/>
              </a:rPr>
              <a:t>可比性、</a:t>
            </a:r>
          </a:p>
          <a:p>
            <a:pPr>
              <a:lnSpc>
                <a:spcPct val="110000"/>
              </a:lnSpc>
              <a:spcBef>
                <a:spcPct val="40000"/>
              </a:spcBef>
            </a:pPr>
            <a:r>
              <a:rPr lang="zh-CN" altLang="en-US" sz="2800">
                <a:solidFill>
                  <a:srgbClr val="FF0000"/>
                </a:solidFill>
                <a:latin typeface="楷体_GB2312" pitchFamily="49" charset="-122"/>
              </a:rPr>
              <a:t>    实质重于形式、</a:t>
            </a:r>
            <a:r>
              <a:rPr lang="zh-CN" altLang="en-US" sz="2800">
                <a:solidFill>
                  <a:srgbClr val="0000CC"/>
                </a:solidFill>
                <a:latin typeface="楷体_GB2312" pitchFamily="49" charset="-122"/>
              </a:rPr>
              <a:t>重要性、</a:t>
            </a:r>
          </a:p>
          <a:p>
            <a:pPr>
              <a:lnSpc>
                <a:spcPct val="110000"/>
              </a:lnSpc>
              <a:spcBef>
                <a:spcPct val="40000"/>
              </a:spcBef>
            </a:pPr>
            <a:r>
              <a:rPr lang="zh-CN" altLang="en-US" sz="2800">
                <a:solidFill>
                  <a:srgbClr val="0000CC"/>
                </a:solidFill>
                <a:latin typeface="楷体_GB2312" pitchFamily="49" charset="-122"/>
              </a:rPr>
              <a:t>    谨慎性、</a:t>
            </a:r>
            <a:r>
              <a:rPr lang="zh-CN" altLang="en-US" sz="2800">
                <a:solidFill>
                  <a:srgbClr val="FF0000"/>
                </a:solidFill>
                <a:latin typeface="楷体_GB2312" pitchFamily="49" charset="-122"/>
              </a:rPr>
              <a:t>及时性。</a:t>
            </a:r>
          </a:p>
        </p:txBody>
      </p:sp>
      <p:sp>
        <p:nvSpPr>
          <p:cNvPr id="4" name="日期占位符 3"/>
          <p:cNvSpPr>
            <a:spLocks noGrp="1"/>
          </p:cNvSpPr>
          <p:nvPr>
            <p:ph type="dt" sz="half" idx="10"/>
          </p:nvPr>
        </p:nvSpPr>
        <p:spPr/>
        <p:txBody>
          <a:bodyPr/>
          <a:lstStyle/>
          <a:p>
            <a:fld id="{888C19B3-CE4D-4629-90EC-B7F237E1BEAE}"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C115F543-36A7-42A1-ADA8-5D9204BE095B}" type="slidenum">
              <a:rPr lang="en-US" altLang="ko-KR"/>
              <a:pPr/>
              <a:t>14</a:t>
            </a:fld>
            <a:endParaRPr lang="en-US" altLang="ko-K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a:r>
              <a:rPr lang="zh-CN" altLang="en-US" sz="2400">
                <a:solidFill>
                  <a:schemeClr val="bg1"/>
                </a:solidFill>
                <a:latin typeface="楷体_GB2312" pitchFamily="49" charset="-122"/>
                <a:ea typeface="楷体_GB2312" pitchFamily="49" charset="-122"/>
              </a:rPr>
              <a:t>实地盘存制下账户的记账情况</a:t>
            </a:r>
          </a:p>
        </p:txBody>
      </p:sp>
      <p:graphicFrame>
        <p:nvGraphicFramePr>
          <p:cNvPr id="206999" name="Group 151"/>
          <p:cNvGraphicFramePr>
            <a:graphicFrameLocks noGrp="1"/>
          </p:cNvGraphicFramePr>
          <p:nvPr>
            <p:ph type="tbl" idx="1"/>
          </p:nvPr>
        </p:nvGraphicFramePr>
        <p:xfrm>
          <a:off x="539750" y="1052513"/>
          <a:ext cx="8135938" cy="5400678"/>
        </p:xfrm>
        <a:graphic>
          <a:graphicData uri="http://schemas.openxmlformats.org/drawingml/2006/table">
            <a:tbl>
              <a:tblPr/>
              <a:tblGrid>
                <a:gridCol w="747713"/>
                <a:gridCol w="731837"/>
                <a:gridCol w="681038"/>
                <a:gridCol w="647700"/>
                <a:gridCol w="889000"/>
                <a:gridCol w="622300"/>
                <a:gridCol w="649287"/>
                <a:gridCol w="947738"/>
                <a:gridCol w="636587"/>
                <a:gridCol w="647700"/>
                <a:gridCol w="935038"/>
              </a:tblGrid>
              <a:tr h="430213">
                <a:tc row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日期</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179388" marR="0" lvl="1"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摘要</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收  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发 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结 存</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22288">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48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初余</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100000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64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8.10</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300000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8.25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48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64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8.31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结账</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5000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500000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250000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1" name="日期占位符 3"/>
          <p:cNvSpPr>
            <a:spLocks noGrp="1"/>
          </p:cNvSpPr>
          <p:nvPr>
            <p:ph type="dt" sz="half" idx="10"/>
          </p:nvPr>
        </p:nvSpPr>
        <p:spPr/>
        <p:txBody>
          <a:bodyPr/>
          <a:lstStyle/>
          <a:p>
            <a:fld id="{560926FA-B33E-45A5-9417-AA88703A939A}" type="datetime1">
              <a:rPr lang="zh-CN" altLang="en-US"/>
              <a:pPr/>
              <a:t>2012-07-13</a:t>
            </a:fld>
            <a:endParaRPr lang="en-US" altLang="ko-KR"/>
          </a:p>
        </p:txBody>
      </p:sp>
      <p:sp>
        <p:nvSpPr>
          <p:cNvPr id="142" name="页脚占位符 4"/>
          <p:cNvSpPr>
            <a:spLocks noGrp="1"/>
          </p:cNvSpPr>
          <p:nvPr>
            <p:ph type="ftr" sz="quarter" idx="11"/>
          </p:nvPr>
        </p:nvSpPr>
        <p:spPr/>
        <p:txBody>
          <a:bodyPr/>
          <a:lstStyle/>
          <a:p>
            <a:r>
              <a:rPr lang="en-US" altLang="ko-KR"/>
              <a:t>会计学</a:t>
            </a:r>
          </a:p>
        </p:txBody>
      </p:sp>
      <p:sp>
        <p:nvSpPr>
          <p:cNvPr id="143" name="灯片编号占位符 5"/>
          <p:cNvSpPr>
            <a:spLocks noGrp="1"/>
          </p:cNvSpPr>
          <p:nvPr>
            <p:ph type="sldNum" sz="quarter" idx="12"/>
          </p:nvPr>
        </p:nvSpPr>
        <p:spPr/>
        <p:txBody>
          <a:bodyPr/>
          <a:lstStyle/>
          <a:p>
            <a:fld id="{C0A568AC-644E-4C96-ACCC-FC710FD562E6}" type="slidenum">
              <a:rPr lang="en-US" altLang="ko-KR"/>
              <a:pPr/>
              <a:t>140</a:t>
            </a:fld>
            <a:endParaRPr lang="en-US" altLang="ko-K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6999"/>
                                        </p:tgtEl>
                                        <p:attrNameLst>
                                          <p:attrName>style.visibility</p:attrName>
                                        </p:attrNameLst>
                                      </p:cBhvr>
                                      <p:to>
                                        <p:strVal val="visible"/>
                                      </p:to>
                                    </p:set>
                                    <p:anim calcmode="lin" valueType="num">
                                      <p:cBhvr additive="base">
                                        <p:cTn id="7" dur="500" fill="hold"/>
                                        <p:tgtEl>
                                          <p:spTgt spid="206999"/>
                                        </p:tgtEl>
                                        <p:attrNameLst>
                                          <p:attrName>ppt_x</p:attrName>
                                        </p:attrNameLst>
                                      </p:cBhvr>
                                      <p:tavLst>
                                        <p:tav tm="0">
                                          <p:val>
                                            <p:strVal val="#ppt_x"/>
                                          </p:val>
                                        </p:tav>
                                        <p:tav tm="100000">
                                          <p:val>
                                            <p:strVal val="#ppt_x"/>
                                          </p:val>
                                        </p:tav>
                                      </p:tavLst>
                                    </p:anim>
                                    <p:anim calcmode="lin" valueType="num">
                                      <p:cBhvr additive="base">
                                        <p:cTn id="8" dur="500" fill="hold"/>
                                        <p:tgtEl>
                                          <p:spTgt spid="2069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zh-CN" altLang="en-US" sz="2400">
                <a:solidFill>
                  <a:schemeClr val="bg1"/>
                </a:solidFill>
                <a:latin typeface="楷体_GB2312" pitchFamily="49" charset="-122"/>
                <a:ea typeface="楷体_GB2312" pitchFamily="49" charset="-122"/>
              </a:rPr>
              <a:t>永续盘存制下账户的记账情况</a:t>
            </a:r>
          </a:p>
        </p:txBody>
      </p:sp>
      <p:graphicFrame>
        <p:nvGraphicFramePr>
          <p:cNvPr id="209046" name="Group 150"/>
          <p:cNvGraphicFramePr>
            <a:graphicFrameLocks noGrp="1"/>
          </p:cNvGraphicFramePr>
          <p:nvPr>
            <p:ph type="tbl" idx="1"/>
          </p:nvPr>
        </p:nvGraphicFramePr>
        <p:xfrm>
          <a:off x="539750" y="1052513"/>
          <a:ext cx="8135938" cy="5400677"/>
        </p:xfrm>
        <a:graphic>
          <a:graphicData uri="http://schemas.openxmlformats.org/drawingml/2006/table">
            <a:tbl>
              <a:tblPr/>
              <a:tblGrid>
                <a:gridCol w="747713"/>
                <a:gridCol w="731837"/>
                <a:gridCol w="681038"/>
                <a:gridCol w="647700"/>
                <a:gridCol w="889000"/>
                <a:gridCol w="695325"/>
                <a:gridCol w="719137"/>
                <a:gridCol w="804863"/>
                <a:gridCol w="636587"/>
                <a:gridCol w="719138"/>
                <a:gridCol w="863600"/>
              </a:tblGrid>
              <a:tr h="500063">
                <a:tc row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日期</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179388" marR="0" lvl="1"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摘要</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收  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发  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结  存</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01650">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初余</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100000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300000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8.10</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100000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300000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4000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400000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8.25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250000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8.31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结账</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5000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500000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250000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1" name="日期占位符 3"/>
          <p:cNvSpPr>
            <a:spLocks noGrp="1"/>
          </p:cNvSpPr>
          <p:nvPr>
            <p:ph type="dt" sz="half" idx="10"/>
          </p:nvPr>
        </p:nvSpPr>
        <p:spPr/>
        <p:txBody>
          <a:bodyPr/>
          <a:lstStyle/>
          <a:p>
            <a:fld id="{2A9962DA-7729-40C8-8ACE-EAF904F8491A}" type="datetime1">
              <a:rPr lang="zh-CN" altLang="en-US"/>
              <a:pPr/>
              <a:t>2012-07-13</a:t>
            </a:fld>
            <a:endParaRPr lang="en-US" altLang="ko-KR"/>
          </a:p>
        </p:txBody>
      </p:sp>
      <p:sp>
        <p:nvSpPr>
          <p:cNvPr id="142" name="页脚占位符 4"/>
          <p:cNvSpPr>
            <a:spLocks noGrp="1"/>
          </p:cNvSpPr>
          <p:nvPr>
            <p:ph type="ftr" sz="quarter" idx="11"/>
          </p:nvPr>
        </p:nvSpPr>
        <p:spPr/>
        <p:txBody>
          <a:bodyPr/>
          <a:lstStyle/>
          <a:p>
            <a:r>
              <a:rPr lang="en-US" altLang="ko-KR"/>
              <a:t>会计学</a:t>
            </a:r>
          </a:p>
        </p:txBody>
      </p:sp>
      <p:sp>
        <p:nvSpPr>
          <p:cNvPr id="143" name="灯片编号占位符 5"/>
          <p:cNvSpPr>
            <a:spLocks noGrp="1"/>
          </p:cNvSpPr>
          <p:nvPr>
            <p:ph type="sldNum" sz="quarter" idx="12"/>
          </p:nvPr>
        </p:nvSpPr>
        <p:spPr/>
        <p:txBody>
          <a:bodyPr/>
          <a:lstStyle/>
          <a:p>
            <a:fld id="{14E0AC60-9CF8-44C3-92C5-0A85E7CD6765}" type="slidenum">
              <a:rPr lang="en-US" altLang="ko-KR"/>
              <a:pPr/>
              <a:t>141</a:t>
            </a:fld>
            <a:endParaRPr lang="en-US" altLang="ko-K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9046"/>
                                        </p:tgtEl>
                                        <p:attrNameLst>
                                          <p:attrName>style.visibility</p:attrName>
                                        </p:attrNameLst>
                                      </p:cBhvr>
                                      <p:to>
                                        <p:strVal val="visible"/>
                                      </p:to>
                                    </p:set>
                                    <p:anim calcmode="lin" valueType="num">
                                      <p:cBhvr additive="base">
                                        <p:cTn id="7" dur="500" fill="hold"/>
                                        <p:tgtEl>
                                          <p:spTgt spid="209046"/>
                                        </p:tgtEl>
                                        <p:attrNameLst>
                                          <p:attrName>ppt_x</p:attrName>
                                        </p:attrNameLst>
                                      </p:cBhvr>
                                      <p:tavLst>
                                        <p:tav tm="0">
                                          <p:val>
                                            <p:strVal val="#ppt_x"/>
                                          </p:val>
                                        </p:tav>
                                        <p:tav tm="100000">
                                          <p:val>
                                            <p:strVal val="#ppt_x"/>
                                          </p:val>
                                        </p:tav>
                                      </p:tavLst>
                                    </p:anim>
                                    <p:anim calcmode="lin" valueType="num">
                                      <p:cBhvr additive="base">
                                        <p:cTn id="8" dur="500" fill="hold"/>
                                        <p:tgtEl>
                                          <p:spTgt spid="2090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zh-CN" altLang="en-US" sz="2400">
                <a:solidFill>
                  <a:srgbClr val="FFFFCC"/>
                </a:solidFill>
                <a:latin typeface="楷体_GB2312" pitchFamily="49" charset="-122"/>
                <a:ea typeface="楷体_GB2312" pitchFamily="49" charset="-122"/>
              </a:rPr>
              <a:t>举例进行说明，四种方法使用同一个例子。</a:t>
            </a:r>
          </a:p>
        </p:txBody>
      </p:sp>
      <p:graphicFrame>
        <p:nvGraphicFramePr>
          <p:cNvPr id="210069" name="Group 149"/>
          <p:cNvGraphicFramePr>
            <a:graphicFrameLocks noGrp="1"/>
          </p:cNvGraphicFramePr>
          <p:nvPr>
            <p:ph type="tbl" idx="1"/>
          </p:nvPr>
        </p:nvGraphicFramePr>
        <p:xfrm>
          <a:off x="539750" y="1628775"/>
          <a:ext cx="8135938" cy="4752977"/>
        </p:xfrm>
        <a:graphic>
          <a:graphicData uri="http://schemas.openxmlformats.org/drawingml/2006/table">
            <a:tbl>
              <a:tblPr/>
              <a:tblGrid>
                <a:gridCol w="747713"/>
                <a:gridCol w="731837"/>
                <a:gridCol w="681038"/>
                <a:gridCol w="647700"/>
                <a:gridCol w="889000"/>
                <a:gridCol w="741362"/>
                <a:gridCol w="739775"/>
                <a:gridCol w="738188"/>
                <a:gridCol w="636587"/>
                <a:gridCol w="647700"/>
                <a:gridCol w="935038"/>
              </a:tblGrid>
              <a:tr h="371475">
                <a:tc row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日期</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179388" marR="0" lvl="1"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摘要</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收  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发  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结  存</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447675">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数量</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单价</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金额</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初余</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100000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110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220000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8.10</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2000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450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8.15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购入</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3000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120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360000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8.25</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发出</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1500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00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450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8.31</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Arial" charset="0"/>
                          <a:ea typeface="华文细黑" pitchFamily="2" charset="-122"/>
                        </a:rPr>
                        <a:t>结账</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5000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Arial" charset="0"/>
                          <a:ea typeface="华文细黑" pitchFamily="2" charset="-122"/>
                        </a:rPr>
                        <a:t>580000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0"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endParaRPr kumimoji="1" lang="zh-CN" altLang="en-US" sz="1400" b="1" i="0" u="none" strike="noStrike" cap="none" normalizeH="0" baseline="0" smtClean="0">
                        <a:ln>
                          <a:noFill/>
                        </a:ln>
                        <a:solidFill>
                          <a:schemeClr val="tx1"/>
                        </a:solidFill>
                        <a:effectLst/>
                        <a:latin typeface="Arial" charset="0"/>
                        <a:ea typeface="华文细黑"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2" name="日期占位符 3"/>
          <p:cNvSpPr>
            <a:spLocks noGrp="1"/>
          </p:cNvSpPr>
          <p:nvPr>
            <p:ph type="dt" sz="half" idx="10"/>
          </p:nvPr>
        </p:nvSpPr>
        <p:spPr/>
        <p:txBody>
          <a:bodyPr/>
          <a:lstStyle/>
          <a:p>
            <a:fld id="{8C918390-4966-4C89-AA86-333CFC0148FB}" type="datetime1">
              <a:rPr lang="zh-CN" altLang="en-US"/>
              <a:pPr/>
              <a:t>2012-07-13</a:t>
            </a:fld>
            <a:endParaRPr lang="en-US" altLang="ko-KR"/>
          </a:p>
        </p:txBody>
      </p:sp>
      <p:sp>
        <p:nvSpPr>
          <p:cNvPr id="143" name="页脚占位符 4"/>
          <p:cNvSpPr>
            <a:spLocks noGrp="1"/>
          </p:cNvSpPr>
          <p:nvPr>
            <p:ph type="ftr" sz="quarter" idx="11"/>
          </p:nvPr>
        </p:nvSpPr>
        <p:spPr/>
        <p:txBody>
          <a:bodyPr/>
          <a:lstStyle/>
          <a:p>
            <a:r>
              <a:rPr lang="en-US" altLang="ko-KR"/>
              <a:t>会计学</a:t>
            </a:r>
          </a:p>
        </p:txBody>
      </p:sp>
      <p:sp>
        <p:nvSpPr>
          <p:cNvPr id="144" name="灯片编号占位符 5"/>
          <p:cNvSpPr>
            <a:spLocks noGrp="1"/>
          </p:cNvSpPr>
          <p:nvPr>
            <p:ph type="sldNum" sz="quarter" idx="12"/>
          </p:nvPr>
        </p:nvSpPr>
        <p:spPr/>
        <p:txBody>
          <a:bodyPr/>
          <a:lstStyle/>
          <a:p>
            <a:fld id="{57076870-BAAF-49A5-A277-450DAE7DE8CA}" type="slidenum">
              <a:rPr lang="en-US" altLang="ko-KR"/>
              <a:pPr/>
              <a:t>142</a:t>
            </a:fld>
            <a:endParaRPr lang="en-US" altLang="ko-KR"/>
          </a:p>
        </p:txBody>
      </p:sp>
      <p:sp>
        <p:nvSpPr>
          <p:cNvPr id="209924" name="Rectangle 4"/>
          <p:cNvSpPr>
            <a:spLocks noChangeArrowheads="1"/>
          </p:cNvSpPr>
          <p:nvPr/>
        </p:nvSpPr>
        <p:spPr bwMode="auto">
          <a:xfrm>
            <a:off x="611188" y="1000125"/>
            <a:ext cx="2684462" cy="519113"/>
          </a:xfrm>
          <a:prstGeom prst="rect">
            <a:avLst/>
          </a:prstGeom>
          <a:noFill/>
          <a:ln w="7938">
            <a:noFill/>
            <a:miter lim="800000"/>
            <a:headEnd/>
            <a:tailEnd/>
          </a:ln>
          <a:effectLst/>
        </p:spPr>
        <p:txBody>
          <a:bodyPr wrap="none">
            <a:spAutoFit/>
          </a:bodyPr>
          <a:lstStyle/>
          <a:p>
            <a:r>
              <a:rPr lang="zh-CN" altLang="en-US" sz="2800" b="1">
                <a:solidFill>
                  <a:schemeClr val="accent2"/>
                </a:solidFill>
                <a:ea typeface="楷体_GB2312" pitchFamily="49" charset="-122"/>
              </a:rPr>
              <a:t>（一）个别计价</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0069"/>
                                        </p:tgtEl>
                                        <p:attrNameLst>
                                          <p:attrName>style.visibility</p:attrName>
                                        </p:attrNameLst>
                                      </p:cBhvr>
                                      <p:to>
                                        <p:strVal val="visible"/>
                                      </p:to>
                                    </p:set>
                                    <p:anim calcmode="lin" valueType="num">
                                      <p:cBhvr additive="base">
                                        <p:cTn id="7" dur="500" fill="hold"/>
                                        <p:tgtEl>
                                          <p:spTgt spid="210069"/>
                                        </p:tgtEl>
                                        <p:attrNameLst>
                                          <p:attrName>ppt_x</p:attrName>
                                        </p:attrNameLst>
                                      </p:cBhvr>
                                      <p:tavLst>
                                        <p:tav tm="0">
                                          <p:val>
                                            <p:strVal val="#ppt_x"/>
                                          </p:val>
                                        </p:tav>
                                        <p:tav tm="100000">
                                          <p:val>
                                            <p:strVal val="#ppt_x"/>
                                          </p:val>
                                        </p:tav>
                                      </p:tavLst>
                                    </p:anim>
                                    <p:anim calcmode="lin" valueType="num">
                                      <p:cBhvr additive="base">
                                        <p:cTn id="8" dur="500" fill="hold"/>
                                        <p:tgtEl>
                                          <p:spTgt spid="2100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lstStyle/>
          <a:p>
            <a:pPr>
              <a:lnSpc>
                <a:spcPct val="120000"/>
              </a:lnSpc>
              <a:spcBef>
                <a:spcPct val="40000"/>
              </a:spcBef>
            </a:pPr>
            <a:r>
              <a:rPr lang="zh-CN" altLang="en-US" sz="2000" b="0">
                <a:solidFill>
                  <a:srgbClr val="080912"/>
                </a:solidFill>
              </a:rPr>
              <a:t>本期</a:t>
            </a:r>
            <a:r>
              <a:rPr lang="zh-CN" altLang="en-US" sz="2000" b="0">
                <a:solidFill>
                  <a:srgbClr val="0707D7"/>
                </a:solidFill>
              </a:rPr>
              <a:t>发出</a:t>
            </a:r>
            <a:r>
              <a:rPr lang="zh-CN" altLang="en-US" sz="2000" b="0">
                <a:solidFill>
                  <a:srgbClr val="080912"/>
                </a:solidFill>
              </a:rPr>
              <a:t>存货成本=本期发出存货数量×加权平均单位成本</a:t>
            </a:r>
          </a:p>
          <a:p>
            <a:pPr>
              <a:lnSpc>
                <a:spcPct val="120000"/>
              </a:lnSpc>
              <a:spcBef>
                <a:spcPct val="40000"/>
              </a:spcBef>
            </a:pPr>
            <a:r>
              <a:rPr lang="zh-CN" altLang="en-US" sz="2000" b="0">
                <a:solidFill>
                  <a:srgbClr val="080912"/>
                </a:solidFill>
              </a:rPr>
              <a:t>期末存货</a:t>
            </a:r>
            <a:r>
              <a:rPr lang="zh-CN" altLang="en-US" sz="2000" b="0">
                <a:solidFill>
                  <a:srgbClr val="0707D7"/>
                </a:solidFill>
              </a:rPr>
              <a:t>结存</a:t>
            </a:r>
            <a:r>
              <a:rPr lang="zh-CN" altLang="en-US" sz="2000" b="0">
                <a:solidFill>
                  <a:srgbClr val="080912"/>
                </a:solidFill>
              </a:rPr>
              <a:t>成本=期末存货结存成本×加权平均单位成本</a:t>
            </a:r>
          </a:p>
          <a:p>
            <a:pPr>
              <a:lnSpc>
                <a:spcPct val="120000"/>
              </a:lnSpc>
              <a:spcBef>
                <a:spcPct val="40000"/>
              </a:spcBef>
            </a:pPr>
            <a:r>
              <a:rPr lang="zh-CN" altLang="en-US" sz="2000" b="0">
                <a:solidFill>
                  <a:srgbClr val="080912"/>
                </a:solidFill>
              </a:rPr>
              <a:t>（存货的单位成本计算公式见教材100页）</a:t>
            </a:r>
          </a:p>
          <a:p>
            <a:pPr>
              <a:lnSpc>
                <a:spcPct val="120000"/>
              </a:lnSpc>
              <a:spcBef>
                <a:spcPct val="40000"/>
              </a:spcBef>
            </a:pPr>
            <a:endParaRPr lang="zh-CN" altLang="en-US" sz="2000" b="0">
              <a:solidFill>
                <a:srgbClr val="080912"/>
              </a:solidFill>
            </a:endParaRPr>
          </a:p>
          <a:p>
            <a:pPr>
              <a:lnSpc>
                <a:spcPct val="120000"/>
              </a:lnSpc>
              <a:spcBef>
                <a:spcPct val="40000"/>
              </a:spcBef>
            </a:pPr>
            <a:r>
              <a:rPr lang="zh-CN" altLang="en-US" sz="2000" b="0">
                <a:solidFill>
                  <a:srgbClr val="0707D7"/>
                </a:solidFill>
              </a:rPr>
              <a:t>加权平均单位成本</a:t>
            </a:r>
          </a:p>
          <a:p>
            <a:pPr>
              <a:lnSpc>
                <a:spcPct val="120000"/>
              </a:lnSpc>
              <a:spcBef>
                <a:spcPct val="40000"/>
              </a:spcBef>
            </a:pPr>
            <a:r>
              <a:rPr lang="zh-CN" altLang="en-US" sz="2000" b="0">
                <a:solidFill>
                  <a:srgbClr val="080912"/>
                </a:solidFill>
              </a:rPr>
              <a:t>=1000×100+2000×110+3000×120/1000+2000+3000</a:t>
            </a:r>
          </a:p>
          <a:p>
            <a:pPr>
              <a:lnSpc>
                <a:spcPct val="120000"/>
              </a:lnSpc>
              <a:spcBef>
                <a:spcPct val="40000"/>
              </a:spcBef>
            </a:pPr>
            <a:r>
              <a:rPr lang="zh-CN" altLang="en-US" sz="2000" b="0">
                <a:solidFill>
                  <a:srgbClr val="080912"/>
                </a:solidFill>
              </a:rPr>
              <a:t>=680000/6000=113.33（元）</a:t>
            </a:r>
          </a:p>
          <a:p>
            <a:pPr>
              <a:lnSpc>
                <a:spcPct val="120000"/>
              </a:lnSpc>
              <a:spcBef>
                <a:spcPct val="40000"/>
              </a:spcBef>
            </a:pPr>
            <a:r>
              <a:rPr lang="zh-CN" altLang="en-US" sz="2000" b="0">
                <a:solidFill>
                  <a:srgbClr val="080912"/>
                </a:solidFill>
              </a:rPr>
              <a:t>本期</a:t>
            </a:r>
            <a:r>
              <a:rPr lang="zh-CN" altLang="en-US" sz="2000" b="0">
                <a:solidFill>
                  <a:srgbClr val="0707D7"/>
                </a:solidFill>
              </a:rPr>
              <a:t>发出</a:t>
            </a:r>
            <a:r>
              <a:rPr lang="zh-CN" altLang="en-US" sz="2000" b="0">
                <a:solidFill>
                  <a:srgbClr val="080912"/>
                </a:solidFill>
              </a:rPr>
              <a:t>存货成本=3500×113.33=396655（元）</a:t>
            </a:r>
          </a:p>
          <a:p>
            <a:pPr>
              <a:lnSpc>
                <a:spcPct val="120000"/>
              </a:lnSpc>
              <a:spcBef>
                <a:spcPct val="40000"/>
              </a:spcBef>
            </a:pPr>
            <a:r>
              <a:rPr lang="zh-CN" altLang="en-US" sz="2000" b="0">
                <a:solidFill>
                  <a:srgbClr val="080912"/>
                </a:solidFill>
              </a:rPr>
              <a:t>期末</a:t>
            </a:r>
            <a:r>
              <a:rPr lang="zh-CN" altLang="en-US" sz="2000" b="0">
                <a:solidFill>
                  <a:srgbClr val="0707D7"/>
                </a:solidFill>
              </a:rPr>
              <a:t>结存</a:t>
            </a:r>
            <a:r>
              <a:rPr lang="zh-CN" altLang="en-US" sz="2000" b="0">
                <a:solidFill>
                  <a:srgbClr val="080912"/>
                </a:solidFill>
              </a:rPr>
              <a:t>存货成本=680000-396655=283345（元）</a:t>
            </a:r>
          </a:p>
          <a:p>
            <a:pPr>
              <a:lnSpc>
                <a:spcPct val="120000"/>
              </a:lnSpc>
              <a:spcBef>
                <a:spcPct val="40000"/>
              </a:spcBef>
            </a:pPr>
            <a:endParaRPr lang="zh-CN" altLang="en-US" sz="2000" b="0">
              <a:solidFill>
                <a:srgbClr val="FF3300"/>
              </a:solidFill>
            </a:endParaRPr>
          </a:p>
        </p:txBody>
      </p:sp>
      <p:sp>
        <p:nvSpPr>
          <p:cNvPr id="4" name="日期占位符 3"/>
          <p:cNvSpPr>
            <a:spLocks noGrp="1"/>
          </p:cNvSpPr>
          <p:nvPr>
            <p:ph type="dt" sz="half" idx="10"/>
          </p:nvPr>
        </p:nvSpPr>
        <p:spPr/>
        <p:txBody>
          <a:bodyPr/>
          <a:lstStyle/>
          <a:p>
            <a:fld id="{3B9274F2-7460-4AB0-A690-AEEBB71E500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1312D73-B969-4828-A4D9-7A8D6F6D9C93}" type="slidenum">
              <a:rPr lang="en-US" altLang="ko-KR"/>
              <a:pPr/>
              <a:t>143</a:t>
            </a:fld>
            <a:endParaRPr lang="en-US" altLang="ko-KR"/>
          </a:p>
        </p:txBody>
      </p:sp>
      <p:sp>
        <p:nvSpPr>
          <p:cNvPr id="210948" name="Rectangle 4"/>
          <p:cNvSpPr>
            <a:spLocks noChangeArrowheads="1"/>
          </p:cNvSpPr>
          <p:nvPr/>
        </p:nvSpPr>
        <p:spPr bwMode="auto">
          <a:xfrm>
            <a:off x="611188" y="207963"/>
            <a:ext cx="3041650" cy="519112"/>
          </a:xfrm>
          <a:prstGeom prst="rect">
            <a:avLst/>
          </a:prstGeom>
          <a:noFill/>
          <a:ln w="7938">
            <a:noFill/>
            <a:miter lim="800000"/>
            <a:headEnd/>
            <a:tailEnd/>
          </a:ln>
          <a:effectLst/>
        </p:spPr>
        <p:txBody>
          <a:bodyPr wrap="none">
            <a:spAutoFit/>
          </a:bodyPr>
          <a:lstStyle/>
          <a:p>
            <a:r>
              <a:rPr lang="zh-CN" altLang="en-US" sz="2800" b="1">
                <a:solidFill>
                  <a:schemeClr val="bg1"/>
                </a:solidFill>
                <a:ea typeface="楷体_GB2312" pitchFamily="49" charset="-122"/>
              </a:rPr>
              <a:t>（二）加权平均法</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idx="1"/>
          </p:nvPr>
        </p:nvSpPr>
        <p:spPr>
          <a:xfrm>
            <a:off x="611188" y="1052513"/>
            <a:ext cx="8064500" cy="5400675"/>
          </a:xfrm>
        </p:spPr>
        <p:txBody>
          <a:bodyPr/>
          <a:lstStyle/>
          <a:p>
            <a:pPr>
              <a:lnSpc>
                <a:spcPct val="110000"/>
              </a:lnSpc>
              <a:spcBef>
                <a:spcPct val="40000"/>
              </a:spcBef>
            </a:pPr>
            <a:r>
              <a:rPr lang="zh-CN" altLang="en-US" sz="2000" b="0">
                <a:solidFill>
                  <a:srgbClr val="080912"/>
                </a:solidFill>
              </a:rPr>
              <a:t>移动加权平均法是</a:t>
            </a:r>
            <a:r>
              <a:rPr lang="zh-CN" altLang="en-US" sz="2000" b="0">
                <a:solidFill>
                  <a:srgbClr val="0707D7"/>
                </a:solidFill>
              </a:rPr>
              <a:t>每购进一次</a:t>
            </a:r>
            <a:r>
              <a:rPr lang="zh-CN" altLang="en-US" sz="2000" b="0">
                <a:solidFill>
                  <a:srgbClr val="080912"/>
                </a:solidFill>
              </a:rPr>
              <a:t>存货，就要</a:t>
            </a:r>
            <a:r>
              <a:rPr lang="zh-CN" altLang="en-US" sz="2000" b="0">
                <a:solidFill>
                  <a:srgbClr val="0707D7"/>
                </a:solidFill>
              </a:rPr>
              <a:t>计算一次</a:t>
            </a:r>
            <a:r>
              <a:rPr lang="zh-CN" altLang="en-US" sz="2000" b="0">
                <a:solidFill>
                  <a:srgbClr val="080912"/>
                </a:solidFill>
              </a:rPr>
              <a:t>加权平均单位成本，并对发出存货进行计价的方法。</a:t>
            </a:r>
          </a:p>
          <a:p>
            <a:pPr>
              <a:lnSpc>
                <a:spcPct val="110000"/>
              </a:lnSpc>
              <a:spcBef>
                <a:spcPct val="40000"/>
              </a:spcBef>
            </a:pPr>
            <a:endParaRPr lang="zh-CN" altLang="en-US" sz="600" b="0">
              <a:solidFill>
                <a:srgbClr val="080912"/>
              </a:solidFill>
            </a:endParaRPr>
          </a:p>
          <a:p>
            <a:pPr>
              <a:lnSpc>
                <a:spcPct val="110000"/>
              </a:lnSpc>
              <a:spcBef>
                <a:spcPct val="40000"/>
              </a:spcBef>
            </a:pPr>
            <a:r>
              <a:rPr lang="zh-CN" altLang="en-US" sz="2000" b="0">
                <a:solidFill>
                  <a:srgbClr val="080912"/>
                </a:solidFill>
              </a:rPr>
              <a:t>8月5日购进后的单位成本</a:t>
            </a:r>
          </a:p>
          <a:p>
            <a:pPr>
              <a:lnSpc>
                <a:spcPct val="110000"/>
              </a:lnSpc>
              <a:spcBef>
                <a:spcPct val="40000"/>
              </a:spcBef>
            </a:pPr>
            <a:r>
              <a:rPr lang="zh-CN" altLang="en-US" sz="2000" b="0">
                <a:solidFill>
                  <a:srgbClr val="080912"/>
                </a:solidFill>
              </a:rPr>
              <a:t>   =1000×100+2000×110/1000+2000=106.67（元）</a:t>
            </a:r>
          </a:p>
          <a:p>
            <a:pPr>
              <a:lnSpc>
                <a:spcPct val="110000"/>
              </a:lnSpc>
              <a:spcBef>
                <a:spcPct val="40000"/>
              </a:spcBef>
            </a:pPr>
            <a:r>
              <a:rPr lang="zh-CN" altLang="en-US" sz="2000" b="0">
                <a:solidFill>
                  <a:srgbClr val="080912"/>
                </a:solidFill>
              </a:rPr>
              <a:t>8月10日发出存货成本=2000×106.67=213340（元）</a:t>
            </a:r>
          </a:p>
          <a:p>
            <a:pPr>
              <a:lnSpc>
                <a:spcPct val="110000"/>
              </a:lnSpc>
              <a:spcBef>
                <a:spcPct val="40000"/>
              </a:spcBef>
            </a:pPr>
            <a:r>
              <a:rPr lang="zh-CN" altLang="en-US" sz="2000" b="0">
                <a:solidFill>
                  <a:srgbClr val="080912"/>
                </a:solidFill>
              </a:rPr>
              <a:t>8月15日购进后的单位成本</a:t>
            </a:r>
          </a:p>
          <a:p>
            <a:pPr>
              <a:lnSpc>
                <a:spcPct val="110000"/>
              </a:lnSpc>
              <a:spcBef>
                <a:spcPct val="40000"/>
              </a:spcBef>
            </a:pPr>
            <a:r>
              <a:rPr lang="zh-CN" altLang="en-US" sz="2000" b="0">
                <a:solidFill>
                  <a:srgbClr val="080912"/>
                </a:solidFill>
              </a:rPr>
              <a:t>   =（320000－213340）+3000×120/1000+3000</a:t>
            </a:r>
          </a:p>
          <a:p>
            <a:pPr>
              <a:lnSpc>
                <a:spcPct val="110000"/>
              </a:lnSpc>
              <a:spcBef>
                <a:spcPct val="40000"/>
              </a:spcBef>
            </a:pPr>
            <a:r>
              <a:rPr lang="zh-CN" altLang="en-US" sz="2000" b="0">
                <a:solidFill>
                  <a:srgbClr val="080912"/>
                </a:solidFill>
              </a:rPr>
              <a:t>   =466660/4000=116.665（元）</a:t>
            </a:r>
          </a:p>
          <a:p>
            <a:pPr>
              <a:lnSpc>
                <a:spcPct val="110000"/>
              </a:lnSpc>
              <a:spcBef>
                <a:spcPct val="40000"/>
              </a:spcBef>
            </a:pPr>
            <a:r>
              <a:rPr lang="zh-CN" altLang="en-US" sz="2000" b="0"/>
              <a:t>8月25日发出存货成本=1500×116.665=174997.5（元）</a:t>
            </a:r>
          </a:p>
          <a:p>
            <a:pPr>
              <a:lnSpc>
                <a:spcPct val="110000"/>
              </a:lnSpc>
              <a:spcBef>
                <a:spcPct val="40000"/>
              </a:spcBef>
            </a:pPr>
            <a:r>
              <a:rPr lang="zh-CN" altLang="en-US" sz="2000" b="0">
                <a:solidFill>
                  <a:srgbClr val="080912"/>
                </a:solidFill>
              </a:rPr>
              <a:t>本期发出存货成本=213340+174997.5=388337.5（元）</a:t>
            </a:r>
          </a:p>
          <a:p>
            <a:pPr>
              <a:lnSpc>
                <a:spcPct val="110000"/>
              </a:lnSpc>
              <a:spcBef>
                <a:spcPct val="40000"/>
              </a:spcBef>
            </a:pPr>
            <a:r>
              <a:rPr lang="zh-CN" altLang="en-US" sz="2000" b="0">
                <a:solidFill>
                  <a:srgbClr val="080912"/>
                </a:solidFill>
              </a:rPr>
              <a:t>期末结存存货成本=680000－213340－174997.5=291662.5（元）</a:t>
            </a:r>
          </a:p>
        </p:txBody>
      </p:sp>
      <p:sp>
        <p:nvSpPr>
          <p:cNvPr id="4" name="日期占位符 3"/>
          <p:cNvSpPr>
            <a:spLocks noGrp="1"/>
          </p:cNvSpPr>
          <p:nvPr>
            <p:ph type="dt" sz="half" idx="10"/>
          </p:nvPr>
        </p:nvSpPr>
        <p:spPr/>
        <p:txBody>
          <a:bodyPr/>
          <a:lstStyle/>
          <a:p>
            <a:fld id="{2C2BADB9-81FC-4880-8156-4F9EED55C8E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C7D7804-9853-4DBA-9A92-483E9E3D2830}" type="slidenum">
              <a:rPr lang="en-US" altLang="ko-KR"/>
              <a:pPr/>
              <a:t>144</a:t>
            </a:fld>
            <a:endParaRPr lang="en-US" altLang="ko-KR"/>
          </a:p>
        </p:txBody>
      </p:sp>
      <p:sp>
        <p:nvSpPr>
          <p:cNvPr id="211973" name="Rectangle 5"/>
          <p:cNvSpPr>
            <a:spLocks noChangeArrowheads="1"/>
          </p:cNvSpPr>
          <p:nvPr/>
        </p:nvSpPr>
        <p:spPr bwMode="auto">
          <a:xfrm>
            <a:off x="539750" y="203200"/>
            <a:ext cx="3756025" cy="561975"/>
          </a:xfrm>
          <a:prstGeom prst="rect">
            <a:avLst/>
          </a:prstGeom>
          <a:noFill/>
          <a:ln w="7938">
            <a:noFill/>
            <a:miter lim="800000"/>
            <a:headEnd/>
            <a:tailEnd/>
          </a:ln>
          <a:effectLst/>
        </p:spPr>
        <p:txBody>
          <a:bodyPr wrap="none">
            <a:spAutoFit/>
          </a:bodyPr>
          <a:lstStyle/>
          <a:p>
            <a:pPr>
              <a:lnSpc>
                <a:spcPct val="110000"/>
              </a:lnSpc>
              <a:spcBef>
                <a:spcPct val="25000"/>
              </a:spcBef>
            </a:pPr>
            <a:r>
              <a:rPr lang="zh-CN" altLang="en-US" sz="2800" b="1">
                <a:solidFill>
                  <a:schemeClr val="bg1"/>
                </a:solidFill>
                <a:ea typeface="楷体_GB2312" pitchFamily="49" charset="-122"/>
              </a:rPr>
              <a:t>（三）移动加权平均法</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zh-CN" altLang="en-US" sz="2800">
                <a:solidFill>
                  <a:schemeClr val="bg1"/>
                </a:solidFill>
                <a:latin typeface="楷体_GB2312" pitchFamily="49" charset="-122"/>
                <a:ea typeface="楷体_GB2312" pitchFamily="49" charset="-122"/>
              </a:rPr>
              <a:t>（四）先进先出法</a:t>
            </a:r>
          </a:p>
        </p:txBody>
      </p:sp>
      <p:sp>
        <p:nvSpPr>
          <p:cNvPr id="215043" name="Rectangle 3"/>
          <p:cNvSpPr>
            <a:spLocks noGrp="1" noChangeArrowheads="1"/>
          </p:cNvSpPr>
          <p:nvPr>
            <p:ph idx="1"/>
          </p:nvPr>
        </p:nvSpPr>
        <p:spPr>
          <a:xfrm>
            <a:off x="539750" y="1052513"/>
            <a:ext cx="8135938" cy="863600"/>
          </a:xfrm>
        </p:spPr>
        <p:txBody>
          <a:bodyPr/>
          <a:lstStyle/>
          <a:p>
            <a:pPr>
              <a:lnSpc>
                <a:spcPct val="110000"/>
              </a:lnSpc>
            </a:pPr>
            <a:r>
              <a:rPr lang="zh-CN" altLang="en-US" sz="2000">
                <a:solidFill>
                  <a:srgbClr val="080912"/>
                </a:solidFill>
                <a:latin typeface="楷体_GB2312" pitchFamily="49" charset="-122"/>
              </a:rPr>
              <a:t>    先进先出法是以</a:t>
            </a:r>
            <a:r>
              <a:rPr lang="zh-CN" altLang="en-US" sz="2000">
                <a:solidFill>
                  <a:srgbClr val="0707D7"/>
                </a:solidFill>
                <a:latin typeface="华文新魏" pitchFamily="2" charset="-122"/>
              </a:rPr>
              <a:t>先购进</a:t>
            </a:r>
            <a:r>
              <a:rPr lang="zh-CN" altLang="en-US" sz="2000">
                <a:solidFill>
                  <a:srgbClr val="080912"/>
                </a:solidFill>
                <a:latin typeface="楷体_GB2312" pitchFamily="49" charset="-122"/>
              </a:rPr>
              <a:t>的存货</a:t>
            </a:r>
            <a:r>
              <a:rPr lang="zh-CN" altLang="en-US" sz="2000">
                <a:solidFill>
                  <a:srgbClr val="0707D7"/>
                </a:solidFill>
                <a:latin typeface="华文新魏" pitchFamily="2" charset="-122"/>
              </a:rPr>
              <a:t>先发出</a:t>
            </a:r>
            <a:r>
              <a:rPr lang="zh-CN" altLang="en-US" sz="2000">
                <a:solidFill>
                  <a:srgbClr val="080912"/>
                </a:solidFill>
                <a:latin typeface="楷体_GB2312" pitchFamily="49" charset="-122"/>
              </a:rPr>
              <a:t>这样一种实物流转假设为前提，对发出存货进行计价的一种方法。</a:t>
            </a:r>
          </a:p>
        </p:txBody>
      </p:sp>
      <p:sp>
        <p:nvSpPr>
          <p:cNvPr id="7" name="日期占位符 3"/>
          <p:cNvSpPr>
            <a:spLocks noGrp="1"/>
          </p:cNvSpPr>
          <p:nvPr>
            <p:ph type="dt" sz="half" idx="10"/>
          </p:nvPr>
        </p:nvSpPr>
        <p:spPr/>
        <p:txBody>
          <a:bodyPr/>
          <a:lstStyle/>
          <a:p>
            <a:fld id="{6596BC54-6E2C-4C59-B92E-BCC128D8AEAD}"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en-US" altLang="ko-KR"/>
              <a:t>会计学</a:t>
            </a:r>
          </a:p>
        </p:txBody>
      </p:sp>
      <p:sp>
        <p:nvSpPr>
          <p:cNvPr id="9" name="灯片编号占位符 5"/>
          <p:cNvSpPr>
            <a:spLocks noGrp="1"/>
          </p:cNvSpPr>
          <p:nvPr>
            <p:ph type="sldNum" sz="quarter" idx="12"/>
          </p:nvPr>
        </p:nvSpPr>
        <p:spPr/>
        <p:txBody>
          <a:bodyPr/>
          <a:lstStyle/>
          <a:p>
            <a:fld id="{F48B0B97-4E19-4680-AA99-111F560F3AFC}" type="slidenum">
              <a:rPr lang="en-US" altLang="ko-KR"/>
              <a:pPr/>
              <a:t>145</a:t>
            </a:fld>
            <a:endParaRPr lang="en-US" altLang="ko-KR"/>
          </a:p>
        </p:txBody>
      </p:sp>
      <p:sp>
        <p:nvSpPr>
          <p:cNvPr id="215044" name="Rectangle 4"/>
          <p:cNvSpPr>
            <a:spLocks noChangeArrowheads="1"/>
          </p:cNvSpPr>
          <p:nvPr/>
        </p:nvSpPr>
        <p:spPr bwMode="auto">
          <a:xfrm>
            <a:off x="539750" y="1873250"/>
            <a:ext cx="7556500" cy="1108075"/>
          </a:xfrm>
          <a:prstGeom prst="rect">
            <a:avLst/>
          </a:prstGeom>
          <a:noFill/>
          <a:ln w="7938">
            <a:noFill/>
            <a:miter lim="800000"/>
            <a:headEnd/>
            <a:tailEnd/>
          </a:ln>
          <a:effectLst/>
        </p:spPr>
        <p:txBody>
          <a:bodyPr>
            <a:spAutoFit/>
          </a:bodyPr>
          <a:lstStyle/>
          <a:p>
            <a:pPr>
              <a:lnSpc>
                <a:spcPct val="110000"/>
              </a:lnSpc>
              <a:spcBef>
                <a:spcPct val="20000"/>
              </a:spcBef>
            </a:pPr>
            <a:r>
              <a:rPr lang="zh-CN" altLang="en-US" sz="1800" b="1">
                <a:solidFill>
                  <a:srgbClr val="CC0000"/>
                </a:solidFill>
                <a:latin typeface="Arial" charset="0"/>
                <a:ea typeface="楷体_GB2312" pitchFamily="49" charset="-122"/>
              </a:rPr>
              <a:t>实地盘存制下：</a:t>
            </a:r>
          </a:p>
          <a:p>
            <a:pPr>
              <a:lnSpc>
                <a:spcPct val="110000"/>
              </a:lnSpc>
              <a:spcBef>
                <a:spcPct val="20000"/>
              </a:spcBef>
            </a:pPr>
            <a:r>
              <a:rPr lang="zh-CN" altLang="en-US" sz="1800" b="1">
                <a:latin typeface="Arial" charset="0"/>
                <a:ea typeface="楷体_GB2312" pitchFamily="49" charset="-122"/>
              </a:rPr>
              <a:t>本期发出存货成本</a:t>
            </a:r>
            <a:r>
              <a:rPr lang="zh-CN" altLang="en-US" sz="1800">
                <a:latin typeface="Arial" charset="0"/>
                <a:ea typeface="楷体_GB2312" pitchFamily="49" charset="-122"/>
              </a:rPr>
              <a:t>=1000</a:t>
            </a:r>
            <a:r>
              <a:rPr lang="zh-CN" altLang="en-US" sz="1800">
                <a:solidFill>
                  <a:srgbClr val="080912"/>
                </a:solidFill>
                <a:latin typeface="Arial" charset="0"/>
                <a:ea typeface="楷体_GB2312" pitchFamily="49" charset="-122"/>
              </a:rPr>
              <a:t>×100+2000×110+500×120  =380000（元）</a:t>
            </a:r>
          </a:p>
          <a:p>
            <a:pPr>
              <a:lnSpc>
                <a:spcPct val="110000"/>
              </a:lnSpc>
              <a:spcBef>
                <a:spcPct val="20000"/>
              </a:spcBef>
            </a:pPr>
            <a:r>
              <a:rPr lang="zh-CN" altLang="en-US" sz="1800" b="1">
                <a:solidFill>
                  <a:srgbClr val="080912"/>
                </a:solidFill>
                <a:latin typeface="Arial" charset="0"/>
                <a:ea typeface="楷体_GB2312" pitchFamily="49" charset="-122"/>
              </a:rPr>
              <a:t>期末结存存货成本</a:t>
            </a:r>
            <a:r>
              <a:rPr lang="zh-CN" altLang="en-US" sz="1800">
                <a:solidFill>
                  <a:srgbClr val="080912"/>
                </a:solidFill>
                <a:latin typeface="Arial" charset="0"/>
                <a:ea typeface="楷体_GB2312" pitchFamily="49" charset="-122"/>
              </a:rPr>
              <a:t>=680000－380000=300000（元）</a:t>
            </a:r>
          </a:p>
        </p:txBody>
      </p:sp>
      <p:sp>
        <p:nvSpPr>
          <p:cNvPr id="215045" name="Rectangle 5"/>
          <p:cNvSpPr>
            <a:spLocks noChangeArrowheads="1"/>
          </p:cNvSpPr>
          <p:nvPr/>
        </p:nvSpPr>
        <p:spPr bwMode="auto">
          <a:xfrm>
            <a:off x="539750" y="2997200"/>
            <a:ext cx="8353425" cy="1108075"/>
          </a:xfrm>
          <a:prstGeom prst="rect">
            <a:avLst/>
          </a:prstGeom>
          <a:noFill/>
          <a:ln w="7938">
            <a:noFill/>
            <a:miter lim="800000"/>
            <a:headEnd/>
            <a:tailEnd/>
          </a:ln>
          <a:effectLst/>
        </p:spPr>
        <p:txBody>
          <a:bodyPr>
            <a:spAutoFit/>
          </a:bodyPr>
          <a:lstStyle/>
          <a:p>
            <a:pPr>
              <a:lnSpc>
                <a:spcPct val="110000"/>
              </a:lnSpc>
              <a:spcBef>
                <a:spcPct val="20000"/>
              </a:spcBef>
            </a:pPr>
            <a:r>
              <a:rPr lang="zh-CN" altLang="en-US" sz="1800" b="1">
                <a:solidFill>
                  <a:srgbClr val="CC0000"/>
                </a:solidFill>
                <a:latin typeface="Arial" charset="0"/>
                <a:ea typeface="楷体_GB2312" pitchFamily="49" charset="-122"/>
              </a:rPr>
              <a:t>永续盘存制下：</a:t>
            </a:r>
          </a:p>
          <a:p>
            <a:pPr>
              <a:lnSpc>
                <a:spcPct val="110000"/>
              </a:lnSpc>
              <a:spcBef>
                <a:spcPct val="20000"/>
              </a:spcBef>
            </a:pPr>
            <a:r>
              <a:rPr lang="zh-CN" altLang="en-US" sz="1800" b="1">
                <a:latin typeface="Arial" charset="0"/>
                <a:ea typeface="楷体_GB2312" pitchFamily="49" charset="-122"/>
              </a:rPr>
              <a:t>本期发出存货成本</a:t>
            </a:r>
            <a:r>
              <a:rPr lang="zh-CN" altLang="en-US" sz="1800">
                <a:latin typeface="Arial" charset="0"/>
                <a:ea typeface="楷体_GB2312" pitchFamily="49" charset="-122"/>
              </a:rPr>
              <a:t>=1000</a:t>
            </a:r>
            <a:r>
              <a:rPr lang="zh-CN" altLang="en-US" sz="1800">
                <a:solidFill>
                  <a:srgbClr val="080912"/>
                </a:solidFill>
                <a:latin typeface="Arial" charset="0"/>
                <a:ea typeface="楷体_GB2312" pitchFamily="49" charset="-122"/>
              </a:rPr>
              <a:t>×100+1000×110+1000×110+500×120=380000（元）</a:t>
            </a:r>
          </a:p>
          <a:p>
            <a:pPr>
              <a:lnSpc>
                <a:spcPct val="110000"/>
              </a:lnSpc>
              <a:spcBef>
                <a:spcPct val="20000"/>
              </a:spcBef>
            </a:pPr>
            <a:r>
              <a:rPr lang="zh-CN" altLang="en-US" sz="1800" b="1">
                <a:solidFill>
                  <a:srgbClr val="080912"/>
                </a:solidFill>
                <a:latin typeface="Arial" charset="0"/>
                <a:ea typeface="楷体_GB2312" pitchFamily="49" charset="-122"/>
              </a:rPr>
              <a:t>期末结存存货成本</a:t>
            </a:r>
            <a:r>
              <a:rPr lang="zh-CN" altLang="en-US" sz="1800">
                <a:solidFill>
                  <a:srgbClr val="080912"/>
                </a:solidFill>
                <a:latin typeface="Arial" charset="0"/>
                <a:ea typeface="楷体_GB2312" pitchFamily="49" charset="-122"/>
              </a:rPr>
              <a:t>=680000－380000=300000（元）</a:t>
            </a:r>
          </a:p>
        </p:txBody>
      </p:sp>
      <p:sp>
        <p:nvSpPr>
          <p:cNvPr id="215046" name="Rectangle 6"/>
          <p:cNvSpPr>
            <a:spLocks noChangeArrowheads="1"/>
          </p:cNvSpPr>
          <p:nvPr/>
        </p:nvSpPr>
        <p:spPr bwMode="auto">
          <a:xfrm>
            <a:off x="539750" y="4221163"/>
            <a:ext cx="8208963" cy="2222500"/>
          </a:xfrm>
          <a:prstGeom prst="rect">
            <a:avLst/>
          </a:prstGeom>
          <a:noFill/>
          <a:ln w="8001">
            <a:noFill/>
            <a:miter lim="800000"/>
            <a:headEnd/>
            <a:tailEnd/>
          </a:ln>
          <a:effectLst/>
        </p:spPr>
        <p:txBody>
          <a:bodyPr>
            <a:spAutoFit/>
          </a:bodyPr>
          <a:lstStyle/>
          <a:p>
            <a:pPr algn="just">
              <a:lnSpc>
                <a:spcPct val="110000"/>
              </a:lnSpc>
              <a:spcBef>
                <a:spcPct val="20000"/>
              </a:spcBef>
            </a:pPr>
            <a:r>
              <a:rPr lang="zh-CN" altLang="en-US" sz="2000">
                <a:solidFill>
                  <a:schemeClr val="tx2"/>
                </a:solidFill>
                <a:latin typeface="Arial" charset="0"/>
                <a:ea typeface="楷体_GB2312" pitchFamily="49" charset="-122"/>
              </a:rPr>
              <a:t>       采用先进先出法不论是实地盘存制还是采用</a:t>
            </a:r>
            <a:r>
              <a:rPr lang="zh-CN" altLang="en-US" sz="2000">
                <a:solidFill>
                  <a:srgbClr val="080912"/>
                </a:solidFill>
                <a:latin typeface="Arial" charset="0"/>
                <a:ea typeface="楷体_GB2312" pitchFamily="49" charset="-122"/>
              </a:rPr>
              <a:t>永续盘存制其计算出来的本期发出存货成本以及期末结存存货成本都是一样的。</a:t>
            </a:r>
          </a:p>
          <a:p>
            <a:pPr algn="just">
              <a:lnSpc>
                <a:spcPct val="110000"/>
              </a:lnSpc>
              <a:spcBef>
                <a:spcPct val="20000"/>
              </a:spcBef>
            </a:pPr>
            <a:r>
              <a:rPr lang="zh-CN" altLang="en-US" sz="2000">
                <a:solidFill>
                  <a:srgbClr val="080912"/>
                </a:solidFill>
                <a:latin typeface="Arial" charset="0"/>
                <a:ea typeface="楷体_GB2312" pitchFamily="49" charset="-122"/>
              </a:rPr>
              <a:t>       采用先进先出法存货成本的按最近购货成本确定的，期末存货成本比较接近现行的市场价值，当物价上涨的情况下，会高估企业当期利润和库存存货的价值；反之，会低估企业库存存货价值和当期利润。</a:t>
            </a:r>
          </a:p>
          <a:p>
            <a:pPr algn="just">
              <a:lnSpc>
                <a:spcPct val="110000"/>
              </a:lnSpc>
              <a:spcBef>
                <a:spcPct val="20000"/>
              </a:spcBef>
            </a:pPr>
            <a:r>
              <a:rPr lang="zh-CN" altLang="en-US" sz="2000">
                <a:solidFill>
                  <a:srgbClr val="0707D7"/>
                </a:solidFill>
                <a:latin typeface="Arial" charset="0"/>
                <a:ea typeface="楷体_GB2312" pitchFamily="49" charset="-122"/>
              </a:rPr>
              <a:t>       </a:t>
            </a:r>
            <a:r>
              <a:rPr lang="zh-CN" altLang="en-US" sz="2000" b="1">
                <a:solidFill>
                  <a:srgbClr val="0707D7"/>
                </a:solidFill>
                <a:latin typeface="Arial" charset="0"/>
                <a:ea typeface="楷体_GB2312" pitchFamily="49" charset="-122"/>
              </a:rPr>
              <a:t>后进先出法</a:t>
            </a:r>
            <a:r>
              <a:rPr lang="zh-CN" altLang="en-US" sz="2000">
                <a:solidFill>
                  <a:srgbClr val="080912"/>
                </a:solidFill>
                <a:latin typeface="Arial" charset="0"/>
                <a:ea typeface="楷体_GB2312" pitchFamily="49" charset="-122"/>
              </a:rPr>
              <a:t>（该方法在2006年颁布的存货准则中取消了）。</a:t>
            </a:r>
            <a:endParaRPr lang="en-US" altLang="zh-CN" sz="2000">
              <a:solidFill>
                <a:srgbClr val="080912"/>
              </a:solidFill>
              <a:latin typeface="Arial" charset="0"/>
              <a:ea typeface="楷体_GB2312" pitchFamily="49" charset="-122"/>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zh-CN" altLang="en-US" sz="3600">
                <a:solidFill>
                  <a:schemeClr val="bg1"/>
                </a:solidFill>
                <a:latin typeface="黑体" pitchFamily="2" charset="-122"/>
              </a:rPr>
              <a:t>四、原材料的核算</a:t>
            </a:r>
            <a:r>
              <a:rPr lang="zh-CN" altLang="en-US" sz="2400">
                <a:solidFill>
                  <a:schemeClr val="bg1"/>
                </a:solidFill>
                <a:latin typeface="黑体" pitchFamily="2" charset="-122"/>
              </a:rPr>
              <a:t>（</a:t>
            </a:r>
            <a:r>
              <a:rPr lang="en-US" altLang="zh-CN" sz="2400">
                <a:solidFill>
                  <a:schemeClr val="bg1"/>
                </a:solidFill>
                <a:latin typeface="黑体" pitchFamily="2" charset="-122"/>
              </a:rPr>
              <a:t>P.101</a:t>
            </a:r>
            <a:r>
              <a:rPr lang="zh-CN" altLang="en-US" sz="2400">
                <a:solidFill>
                  <a:schemeClr val="bg1"/>
                </a:solidFill>
                <a:latin typeface="黑体" pitchFamily="2" charset="-122"/>
              </a:rPr>
              <a:t>）</a:t>
            </a:r>
          </a:p>
        </p:txBody>
      </p:sp>
      <p:sp>
        <p:nvSpPr>
          <p:cNvPr id="216067" name="Rectangle 3"/>
          <p:cNvSpPr>
            <a:spLocks noGrp="1" noChangeArrowheads="1"/>
          </p:cNvSpPr>
          <p:nvPr>
            <p:ph idx="1"/>
          </p:nvPr>
        </p:nvSpPr>
        <p:spPr>
          <a:xfrm>
            <a:off x="539750" y="1052513"/>
            <a:ext cx="8135938" cy="504825"/>
          </a:xfrm>
        </p:spPr>
        <p:txBody>
          <a:bodyPr>
            <a:normAutofit fontScale="70000" lnSpcReduction="20000"/>
          </a:bodyPr>
          <a:lstStyle/>
          <a:p>
            <a:r>
              <a:rPr lang="zh-CN" altLang="en-US" b="0">
                <a:solidFill>
                  <a:srgbClr val="080912"/>
                </a:solidFill>
                <a:latin typeface="楷体_GB2312" pitchFamily="49" charset="-122"/>
              </a:rPr>
              <a:t>原材料的核算有按实际成本核算和按计划成本核算两种方法。</a:t>
            </a:r>
          </a:p>
        </p:txBody>
      </p:sp>
      <p:sp>
        <p:nvSpPr>
          <p:cNvPr id="6" name="日期占位符 3"/>
          <p:cNvSpPr>
            <a:spLocks noGrp="1"/>
          </p:cNvSpPr>
          <p:nvPr>
            <p:ph type="dt" sz="half" idx="10"/>
          </p:nvPr>
        </p:nvSpPr>
        <p:spPr/>
        <p:txBody>
          <a:bodyPr/>
          <a:lstStyle/>
          <a:p>
            <a:fld id="{967715C4-5832-49FE-8CA3-F73CCF9CF3E6}"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D43EB30E-EE4F-4D14-956A-C0E09B2B7268}" type="slidenum">
              <a:rPr lang="en-US" altLang="ko-KR"/>
              <a:pPr/>
              <a:t>146</a:t>
            </a:fld>
            <a:endParaRPr lang="en-US" altLang="ko-KR"/>
          </a:p>
        </p:txBody>
      </p:sp>
      <p:sp>
        <p:nvSpPr>
          <p:cNvPr id="216068" name="Rectangle 4"/>
          <p:cNvSpPr>
            <a:spLocks noChangeArrowheads="1"/>
          </p:cNvSpPr>
          <p:nvPr/>
        </p:nvSpPr>
        <p:spPr bwMode="auto">
          <a:xfrm>
            <a:off x="539750" y="1504950"/>
            <a:ext cx="5899150" cy="519113"/>
          </a:xfrm>
          <a:prstGeom prst="rect">
            <a:avLst/>
          </a:prstGeom>
          <a:noFill/>
          <a:ln w="7938">
            <a:noFill/>
            <a:miter lim="800000"/>
            <a:headEnd/>
            <a:tailEnd/>
          </a:ln>
          <a:effectLst/>
        </p:spPr>
        <p:txBody>
          <a:bodyPr wrap="none">
            <a:spAutoFit/>
          </a:bodyPr>
          <a:lstStyle/>
          <a:p>
            <a:r>
              <a:rPr lang="zh-CN" altLang="en-US" sz="2800" b="1">
                <a:solidFill>
                  <a:srgbClr val="CC0000"/>
                </a:solidFill>
                <a:latin typeface="Arial" charset="0"/>
                <a:ea typeface="楷体_GB2312" pitchFamily="49" charset="-122"/>
              </a:rPr>
              <a:t>（一）原材料按实际成本计价的核算</a:t>
            </a:r>
          </a:p>
        </p:txBody>
      </p:sp>
      <p:sp>
        <p:nvSpPr>
          <p:cNvPr id="216069" name="Rectangle 5"/>
          <p:cNvSpPr>
            <a:spLocks noChangeArrowheads="1"/>
          </p:cNvSpPr>
          <p:nvPr/>
        </p:nvSpPr>
        <p:spPr bwMode="auto">
          <a:xfrm>
            <a:off x="539750" y="2060575"/>
            <a:ext cx="7920038" cy="4327525"/>
          </a:xfrm>
          <a:prstGeom prst="rect">
            <a:avLst/>
          </a:prstGeom>
          <a:noFill/>
          <a:ln w="7938">
            <a:noFill/>
            <a:miter lim="800000"/>
            <a:headEnd/>
            <a:tailEnd/>
          </a:ln>
          <a:effectLst/>
        </p:spPr>
        <p:txBody>
          <a:bodyPr>
            <a:spAutoFit/>
          </a:bodyPr>
          <a:lstStyle/>
          <a:p>
            <a:pPr marL="274638" indent="-274638" algn="just">
              <a:spcBef>
                <a:spcPct val="20000"/>
              </a:spcBef>
            </a:pPr>
            <a:r>
              <a:rPr lang="zh-CN" altLang="en-US">
                <a:solidFill>
                  <a:srgbClr val="080912"/>
                </a:solidFill>
                <a:latin typeface="Arial" charset="0"/>
                <a:ea typeface="楷体_GB2312" pitchFamily="49" charset="-122"/>
              </a:rPr>
              <a:t>核算所用账户：</a:t>
            </a:r>
          </a:p>
          <a:p>
            <a:pPr marL="274638" indent="-274638" algn="just">
              <a:spcBef>
                <a:spcPct val="20000"/>
              </a:spcBef>
              <a:buFontTx/>
              <a:buChar char="•"/>
            </a:pPr>
            <a:r>
              <a:rPr lang="zh-CN" altLang="en-US" b="1">
                <a:solidFill>
                  <a:schemeClr val="accent2"/>
                </a:solidFill>
                <a:latin typeface="Arial" charset="0"/>
                <a:ea typeface="楷体_GB2312" pitchFamily="49" charset="-122"/>
              </a:rPr>
              <a:t>原材料账户</a:t>
            </a:r>
            <a:r>
              <a:rPr lang="zh-CN" altLang="en-US">
                <a:solidFill>
                  <a:srgbClr val="080912"/>
                </a:solidFill>
                <a:latin typeface="Arial" charset="0"/>
                <a:ea typeface="楷体_GB2312" pitchFamily="49" charset="-122"/>
              </a:rPr>
              <a:t>：资产性质。</a:t>
            </a:r>
          </a:p>
          <a:p>
            <a:pPr marL="274638" indent="-274638" algn="just">
              <a:spcBef>
                <a:spcPct val="20000"/>
              </a:spcBef>
            </a:pPr>
            <a:r>
              <a:rPr lang="zh-CN" altLang="en-US">
                <a:solidFill>
                  <a:srgbClr val="0707D7"/>
                </a:solidFill>
                <a:latin typeface="Arial" charset="0"/>
                <a:ea typeface="楷体_GB2312" pitchFamily="49" charset="-122"/>
              </a:rPr>
              <a:t>   借方</a:t>
            </a:r>
            <a:r>
              <a:rPr lang="zh-CN" altLang="en-US">
                <a:solidFill>
                  <a:srgbClr val="080912"/>
                </a:solidFill>
                <a:latin typeface="Arial" charset="0"/>
                <a:ea typeface="楷体_GB2312" pitchFamily="49" charset="-122"/>
              </a:rPr>
              <a:t>登记原材料的</a:t>
            </a:r>
            <a:r>
              <a:rPr lang="zh-CN" altLang="en-US">
                <a:solidFill>
                  <a:srgbClr val="0707D7"/>
                </a:solidFill>
                <a:latin typeface="Arial" charset="0"/>
                <a:ea typeface="楷体_GB2312" pitchFamily="49" charset="-122"/>
              </a:rPr>
              <a:t>增加</a:t>
            </a:r>
            <a:r>
              <a:rPr lang="zh-CN" altLang="en-US">
                <a:solidFill>
                  <a:srgbClr val="080912"/>
                </a:solidFill>
                <a:latin typeface="Arial" charset="0"/>
                <a:ea typeface="楷体_GB2312" pitchFamily="49" charset="-122"/>
              </a:rPr>
              <a:t>，</a:t>
            </a:r>
          </a:p>
          <a:p>
            <a:pPr marL="274638" indent="-274638" algn="just">
              <a:spcBef>
                <a:spcPct val="20000"/>
              </a:spcBef>
            </a:pPr>
            <a:r>
              <a:rPr lang="zh-CN" altLang="en-US">
                <a:solidFill>
                  <a:srgbClr val="0707D7"/>
                </a:solidFill>
                <a:latin typeface="Arial" charset="0"/>
                <a:ea typeface="楷体_GB2312" pitchFamily="49" charset="-122"/>
              </a:rPr>
              <a:t>   贷方</a:t>
            </a:r>
            <a:r>
              <a:rPr lang="zh-CN" altLang="en-US">
                <a:solidFill>
                  <a:srgbClr val="080912"/>
                </a:solidFill>
                <a:latin typeface="Arial" charset="0"/>
                <a:ea typeface="楷体_GB2312" pitchFamily="49" charset="-122"/>
              </a:rPr>
              <a:t>登记原材料的</a:t>
            </a:r>
            <a:r>
              <a:rPr lang="zh-CN" altLang="en-US">
                <a:solidFill>
                  <a:srgbClr val="0707D7"/>
                </a:solidFill>
                <a:latin typeface="Arial" charset="0"/>
                <a:ea typeface="楷体_GB2312" pitchFamily="49" charset="-122"/>
              </a:rPr>
              <a:t>减少</a:t>
            </a:r>
            <a:r>
              <a:rPr lang="zh-CN" altLang="en-US">
                <a:solidFill>
                  <a:srgbClr val="080912"/>
                </a:solidFill>
                <a:latin typeface="Arial" charset="0"/>
                <a:ea typeface="楷体_GB2312" pitchFamily="49" charset="-122"/>
              </a:rPr>
              <a:t>，</a:t>
            </a:r>
          </a:p>
          <a:p>
            <a:pPr marL="274638" indent="-274638" algn="just">
              <a:spcBef>
                <a:spcPct val="20000"/>
              </a:spcBef>
            </a:pPr>
            <a:r>
              <a:rPr lang="zh-CN" altLang="en-US">
                <a:solidFill>
                  <a:srgbClr val="080912"/>
                </a:solidFill>
                <a:latin typeface="Arial" charset="0"/>
                <a:ea typeface="楷体_GB2312" pitchFamily="49" charset="-122"/>
              </a:rPr>
              <a:t>   期末余额在借方，表示库存材料的实际成本。</a:t>
            </a:r>
          </a:p>
          <a:p>
            <a:pPr marL="274638" indent="-274638" algn="just">
              <a:spcBef>
                <a:spcPct val="20000"/>
              </a:spcBef>
            </a:pPr>
            <a:r>
              <a:rPr lang="zh-CN" altLang="en-US">
                <a:solidFill>
                  <a:srgbClr val="080912"/>
                </a:solidFill>
                <a:latin typeface="Arial" charset="0"/>
                <a:ea typeface="楷体_GB2312" pitchFamily="49" charset="-122"/>
              </a:rPr>
              <a:t>   该账户按材料的种类没置明细账。</a:t>
            </a:r>
          </a:p>
          <a:p>
            <a:pPr marL="274638" indent="-274638" algn="just">
              <a:spcBef>
                <a:spcPct val="20000"/>
              </a:spcBef>
              <a:buFontTx/>
              <a:buChar char="•"/>
            </a:pPr>
            <a:r>
              <a:rPr lang="zh-CN" altLang="en-US" b="1">
                <a:solidFill>
                  <a:srgbClr val="0707D7"/>
                </a:solidFill>
                <a:latin typeface="Arial" charset="0"/>
                <a:ea typeface="楷体_GB2312" pitchFamily="49" charset="-122"/>
              </a:rPr>
              <a:t>在途物资账户</a:t>
            </a:r>
            <a:r>
              <a:rPr lang="zh-CN" altLang="en-US">
                <a:solidFill>
                  <a:srgbClr val="0707D7"/>
                </a:solidFill>
                <a:latin typeface="Arial" charset="0"/>
                <a:ea typeface="楷体_GB2312" pitchFamily="49" charset="-122"/>
              </a:rPr>
              <a:t>：</a:t>
            </a:r>
            <a:r>
              <a:rPr lang="zh-CN" altLang="en-US">
                <a:latin typeface="Arial" charset="0"/>
                <a:ea typeface="楷体_GB2312" pitchFamily="49" charset="-122"/>
              </a:rPr>
              <a:t>资产性质。</a:t>
            </a:r>
          </a:p>
          <a:p>
            <a:pPr marL="274638" indent="-274638" algn="just">
              <a:spcBef>
                <a:spcPct val="20000"/>
              </a:spcBef>
            </a:pPr>
            <a:r>
              <a:rPr lang="zh-CN" altLang="en-US">
                <a:solidFill>
                  <a:srgbClr val="080912"/>
                </a:solidFill>
                <a:latin typeface="Arial" charset="0"/>
                <a:ea typeface="楷体_GB2312" pitchFamily="49" charset="-122"/>
              </a:rPr>
              <a:t>   借方登记已付款，尚未到达或尚未验收入库的原材料，</a:t>
            </a:r>
          </a:p>
          <a:p>
            <a:pPr marL="274638" indent="-274638" algn="just">
              <a:spcBef>
                <a:spcPct val="20000"/>
              </a:spcBef>
            </a:pPr>
            <a:r>
              <a:rPr lang="zh-CN" altLang="en-US">
                <a:solidFill>
                  <a:srgbClr val="080912"/>
                </a:solidFill>
                <a:latin typeface="Arial" charset="0"/>
                <a:ea typeface="楷体_GB2312" pitchFamily="49" charset="-122"/>
              </a:rPr>
              <a:t>   贷方登记已收到的在途材料，期末余额在借方，表明尚未到达的在途材料成本。</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zh-CN" altLang="en-US" sz="3200">
                <a:solidFill>
                  <a:schemeClr val="bg1"/>
                </a:solidFill>
                <a:ea typeface="楷体_GB2312" pitchFamily="49" charset="-122"/>
              </a:rPr>
              <a:t>1.材料收入的总分类核算</a:t>
            </a:r>
          </a:p>
        </p:txBody>
      </p:sp>
      <p:sp>
        <p:nvSpPr>
          <p:cNvPr id="217091" name="Rectangle 3"/>
          <p:cNvSpPr>
            <a:spLocks noGrp="1" noChangeArrowheads="1"/>
          </p:cNvSpPr>
          <p:nvPr>
            <p:ph idx="1"/>
          </p:nvPr>
        </p:nvSpPr>
        <p:spPr/>
        <p:txBody>
          <a:bodyPr>
            <a:normAutofit fontScale="92500" lnSpcReduction="20000"/>
          </a:bodyPr>
          <a:lstStyle/>
          <a:p>
            <a:pPr>
              <a:lnSpc>
                <a:spcPct val="105000"/>
              </a:lnSpc>
              <a:spcBef>
                <a:spcPct val="30000"/>
              </a:spcBef>
            </a:pPr>
            <a:r>
              <a:rPr lang="zh-CN" altLang="en-US" sz="2800" b="0">
                <a:solidFill>
                  <a:srgbClr val="080912"/>
                </a:solidFill>
                <a:latin typeface="楷体_GB2312" pitchFamily="49" charset="-122"/>
              </a:rPr>
              <a:t>    材料的收入（取得）方式有多种：自制、外购、委托加工、非货币性交易换入、通过债务重组取得、接受捐赠、盘盈等。</a:t>
            </a:r>
          </a:p>
          <a:p>
            <a:pPr>
              <a:lnSpc>
                <a:spcPct val="105000"/>
              </a:lnSpc>
              <a:spcBef>
                <a:spcPct val="30000"/>
              </a:spcBef>
            </a:pPr>
            <a:r>
              <a:rPr lang="zh-CN" altLang="en-US" sz="2800" b="0">
                <a:solidFill>
                  <a:srgbClr val="080912"/>
                </a:solidFill>
                <a:latin typeface="楷体_GB2312" pitchFamily="49" charset="-122"/>
              </a:rPr>
              <a:t>    主要讲述外购材料。</a:t>
            </a:r>
          </a:p>
          <a:p>
            <a:pPr>
              <a:lnSpc>
                <a:spcPct val="105000"/>
              </a:lnSpc>
              <a:spcBef>
                <a:spcPct val="30000"/>
              </a:spcBef>
            </a:pPr>
            <a:r>
              <a:rPr lang="zh-CN" altLang="en-US" sz="2800" b="0">
                <a:latin typeface="楷体_GB2312" pitchFamily="49" charset="-122"/>
              </a:rPr>
              <a:t>    由于结算单证和运输条件的限制，</a:t>
            </a:r>
            <a:r>
              <a:rPr lang="zh-CN" altLang="en-US" sz="2800" b="0">
                <a:solidFill>
                  <a:srgbClr val="080912"/>
                </a:solidFill>
                <a:latin typeface="楷体_GB2312" pitchFamily="49" charset="-122"/>
              </a:rPr>
              <a:t>使得企业材料购入时会出现四种情况： </a:t>
            </a:r>
          </a:p>
          <a:p>
            <a:pPr>
              <a:lnSpc>
                <a:spcPct val="105000"/>
              </a:lnSpc>
              <a:spcBef>
                <a:spcPct val="30000"/>
              </a:spcBef>
            </a:pPr>
            <a:r>
              <a:rPr lang="zh-CN" altLang="en-US" sz="2800">
                <a:solidFill>
                  <a:schemeClr val="accent2"/>
                </a:solidFill>
                <a:latin typeface="楷体_GB2312" pitchFamily="49" charset="-122"/>
              </a:rPr>
              <a:t>    材料与结算单证同时到达;</a:t>
            </a:r>
          </a:p>
          <a:p>
            <a:pPr>
              <a:lnSpc>
                <a:spcPct val="105000"/>
              </a:lnSpc>
              <a:spcBef>
                <a:spcPct val="30000"/>
              </a:spcBef>
            </a:pPr>
            <a:r>
              <a:rPr lang="zh-CN" altLang="en-US" sz="2800">
                <a:solidFill>
                  <a:schemeClr val="accent2"/>
                </a:solidFill>
                <a:latin typeface="楷体_GB2312" pitchFamily="49" charset="-122"/>
              </a:rPr>
              <a:t>    先收到结算单证后收到材料;</a:t>
            </a:r>
          </a:p>
          <a:p>
            <a:pPr>
              <a:lnSpc>
                <a:spcPct val="105000"/>
              </a:lnSpc>
              <a:spcBef>
                <a:spcPct val="30000"/>
              </a:spcBef>
            </a:pPr>
            <a:r>
              <a:rPr lang="zh-CN" altLang="en-US" sz="2800">
                <a:solidFill>
                  <a:schemeClr val="accent2"/>
                </a:solidFill>
                <a:latin typeface="楷体_GB2312" pitchFamily="49" charset="-122"/>
              </a:rPr>
              <a:t>    原材料已经验收入库，结算单证尚未到达;</a:t>
            </a:r>
          </a:p>
          <a:p>
            <a:pPr>
              <a:lnSpc>
                <a:spcPct val="105000"/>
              </a:lnSpc>
              <a:spcBef>
                <a:spcPct val="30000"/>
              </a:spcBef>
            </a:pPr>
            <a:r>
              <a:rPr lang="zh-CN" altLang="en-US" sz="2800">
                <a:solidFill>
                  <a:schemeClr val="accent2"/>
                </a:solidFill>
                <a:latin typeface="楷体_GB2312" pitchFamily="49" charset="-122"/>
              </a:rPr>
              <a:t>    预付账款的核算。</a:t>
            </a:r>
          </a:p>
        </p:txBody>
      </p:sp>
      <p:sp>
        <p:nvSpPr>
          <p:cNvPr id="4" name="日期占位符 3"/>
          <p:cNvSpPr>
            <a:spLocks noGrp="1"/>
          </p:cNvSpPr>
          <p:nvPr>
            <p:ph type="dt" sz="half" idx="10"/>
          </p:nvPr>
        </p:nvSpPr>
        <p:spPr/>
        <p:txBody>
          <a:bodyPr/>
          <a:lstStyle/>
          <a:p>
            <a:fld id="{F03E66AD-CAEC-4E78-8F5B-BC497C7D3F5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216E95C0-B73B-43D6-85F0-8DCBD09403A3}" type="slidenum">
              <a:rPr lang="en-US" altLang="ko-KR"/>
              <a:pPr/>
              <a:t>147</a:t>
            </a:fld>
            <a:endParaRPr lang="en-US" altLang="ko-K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4F12A88-063D-4B01-8AAC-9922C73E5EE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C3373513-D433-45D7-86B1-7023969CC4FC}" type="slidenum">
              <a:rPr lang="en-US" altLang="ko-KR"/>
              <a:pPr/>
              <a:t>148</a:t>
            </a:fld>
            <a:endParaRPr lang="en-US" altLang="ko-KR"/>
          </a:p>
        </p:txBody>
      </p:sp>
      <p:sp>
        <p:nvSpPr>
          <p:cNvPr id="218116" name="Rectangle 4"/>
          <p:cNvSpPr>
            <a:spLocks noChangeArrowheads="1"/>
          </p:cNvSpPr>
          <p:nvPr/>
        </p:nvSpPr>
        <p:spPr bwMode="auto">
          <a:xfrm>
            <a:off x="684213" y="1125538"/>
            <a:ext cx="7848600" cy="2357437"/>
          </a:xfrm>
          <a:prstGeom prst="rect">
            <a:avLst/>
          </a:prstGeom>
          <a:noFill/>
          <a:ln w="7938">
            <a:noFill/>
            <a:miter lim="800000"/>
            <a:headEnd/>
            <a:tailEnd/>
          </a:ln>
          <a:effectLst/>
        </p:spPr>
        <p:txBody>
          <a:bodyPr>
            <a:spAutoFit/>
          </a:bodyPr>
          <a:lstStyle/>
          <a:p>
            <a:pPr>
              <a:lnSpc>
                <a:spcPct val="110000"/>
              </a:lnSpc>
              <a:spcBef>
                <a:spcPct val="30000"/>
              </a:spcBef>
            </a:pPr>
            <a:r>
              <a:rPr lang="zh-CN" altLang="en-US" sz="2800" b="1">
                <a:solidFill>
                  <a:srgbClr val="CC0000"/>
                </a:solidFill>
                <a:latin typeface="楷体_GB2312" pitchFamily="49" charset="-122"/>
                <a:ea typeface="楷体_GB2312" pitchFamily="49" charset="-122"/>
              </a:rPr>
              <a:t>第一、材料与结算单证同时到达</a:t>
            </a:r>
            <a:r>
              <a:rPr lang="zh-CN" altLang="en-US" sz="2800">
                <a:solidFill>
                  <a:srgbClr val="FF3300"/>
                </a:solidFill>
                <a:latin typeface="楷体_GB2312" pitchFamily="49" charset="-122"/>
                <a:ea typeface="楷体_GB2312" pitchFamily="49" charset="-122"/>
                <a:sym typeface="Wingdings" pitchFamily="2" charset="2"/>
              </a:rPr>
              <a:t> </a:t>
            </a:r>
            <a:endParaRPr lang="zh-CN" altLang="en-US" sz="2800">
              <a:solidFill>
                <a:srgbClr val="080912"/>
              </a:solidFill>
              <a:latin typeface="楷体_GB2312" pitchFamily="49" charset="-122"/>
              <a:ea typeface="楷体_GB2312" pitchFamily="49" charset="-122"/>
            </a:endParaRPr>
          </a:p>
          <a:p>
            <a:pPr>
              <a:lnSpc>
                <a:spcPct val="110000"/>
              </a:lnSpc>
              <a:spcBef>
                <a:spcPct val="30000"/>
              </a:spcBef>
            </a:pPr>
            <a:r>
              <a:rPr lang="zh-CN" altLang="en-US" sz="2800">
                <a:solidFill>
                  <a:srgbClr val="080912"/>
                </a:solidFill>
                <a:latin typeface="楷体_GB2312" pitchFamily="49" charset="-122"/>
                <a:ea typeface="楷体_GB2312" pitchFamily="49" charset="-122"/>
              </a:rPr>
              <a:t>借：原材料</a:t>
            </a:r>
          </a:p>
          <a:p>
            <a:pPr>
              <a:lnSpc>
                <a:spcPct val="110000"/>
              </a:lnSpc>
              <a:spcBef>
                <a:spcPct val="30000"/>
              </a:spcBef>
            </a:pPr>
            <a:r>
              <a:rPr lang="zh-CN" altLang="en-US" sz="2800">
                <a:solidFill>
                  <a:srgbClr val="080912"/>
                </a:solidFill>
                <a:latin typeface="楷体_GB2312" pitchFamily="49" charset="-122"/>
                <a:ea typeface="楷体_GB2312" pitchFamily="49" charset="-122"/>
              </a:rPr>
              <a:t>    贷：银行存款</a:t>
            </a:r>
          </a:p>
          <a:p>
            <a:pPr>
              <a:lnSpc>
                <a:spcPct val="110000"/>
              </a:lnSpc>
              <a:spcBef>
                <a:spcPct val="30000"/>
              </a:spcBef>
            </a:pPr>
            <a:r>
              <a:rPr lang="zh-CN" altLang="en-US" sz="2800">
                <a:solidFill>
                  <a:srgbClr val="080912"/>
                </a:solidFill>
                <a:latin typeface="楷体_GB2312" pitchFamily="49" charset="-122"/>
                <a:ea typeface="楷体_GB2312" pitchFamily="49" charset="-122"/>
              </a:rPr>
              <a:t>        或应付账款、应付票据等账户</a:t>
            </a:r>
          </a:p>
        </p:txBody>
      </p:sp>
      <p:sp>
        <p:nvSpPr>
          <p:cNvPr id="218117" name="Rectangle 5"/>
          <p:cNvSpPr>
            <a:spLocks noChangeArrowheads="1"/>
          </p:cNvSpPr>
          <p:nvPr/>
        </p:nvSpPr>
        <p:spPr bwMode="auto">
          <a:xfrm>
            <a:off x="684213" y="3716338"/>
            <a:ext cx="7272337" cy="2357437"/>
          </a:xfrm>
          <a:prstGeom prst="rect">
            <a:avLst/>
          </a:prstGeom>
          <a:noFill/>
          <a:ln w="8001">
            <a:noFill/>
            <a:miter lim="800000"/>
            <a:headEnd/>
            <a:tailEnd/>
          </a:ln>
          <a:effectLst/>
        </p:spPr>
        <p:txBody>
          <a:bodyPr>
            <a:spAutoFit/>
          </a:bodyPr>
          <a:lstStyle/>
          <a:p>
            <a:pPr>
              <a:lnSpc>
                <a:spcPct val="110000"/>
              </a:lnSpc>
              <a:spcBef>
                <a:spcPct val="30000"/>
              </a:spcBef>
            </a:pPr>
            <a:r>
              <a:rPr lang="zh-CN" altLang="en-US" sz="2800" b="1">
                <a:solidFill>
                  <a:srgbClr val="CC0000"/>
                </a:solidFill>
                <a:latin typeface="楷体_GB2312" pitchFamily="49" charset="-122"/>
                <a:ea typeface="楷体_GB2312" pitchFamily="49" charset="-122"/>
              </a:rPr>
              <a:t>第二、先收到结算单证后收到材料</a:t>
            </a:r>
          </a:p>
          <a:p>
            <a:pPr>
              <a:lnSpc>
                <a:spcPct val="110000"/>
              </a:lnSpc>
              <a:spcBef>
                <a:spcPct val="30000"/>
              </a:spcBef>
            </a:pPr>
            <a:r>
              <a:rPr lang="zh-CN" altLang="en-US" sz="2800">
                <a:solidFill>
                  <a:srgbClr val="080912"/>
                </a:solidFill>
                <a:latin typeface="楷体_GB2312" pitchFamily="49" charset="-122"/>
                <a:ea typeface="楷体_GB2312" pitchFamily="49" charset="-122"/>
              </a:rPr>
              <a:t>借：在途物资 </a:t>
            </a:r>
          </a:p>
          <a:p>
            <a:pPr>
              <a:lnSpc>
                <a:spcPct val="110000"/>
              </a:lnSpc>
              <a:spcBef>
                <a:spcPct val="30000"/>
              </a:spcBef>
            </a:pPr>
            <a:r>
              <a:rPr lang="zh-CN" altLang="en-US" sz="2800">
                <a:solidFill>
                  <a:srgbClr val="080912"/>
                </a:solidFill>
                <a:latin typeface="楷体_GB2312" pitchFamily="49" charset="-122"/>
                <a:ea typeface="楷体_GB2312" pitchFamily="49" charset="-122"/>
              </a:rPr>
              <a:t>    贷：银行存款</a:t>
            </a:r>
          </a:p>
          <a:p>
            <a:pPr>
              <a:lnSpc>
                <a:spcPct val="110000"/>
              </a:lnSpc>
              <a:spcBef>
                <a:spcPct val="30000"/>
              </a:spcBef>
            </a:pPr>
            <a:r>
              <a:rPr lang="zh-CN" altLang="en-US" sz="2800">
                <a:solidFill>
                  <a:srgbClr val="080912"/>
                </a:solidFill>
                <a:latin typeface="楷体_GB2312" pitchFamily="49" charset="-122"/>
                <a:ea typeface="楷体_GB2312" pitchFamily="49" charset="-122"/>
              </a:rPr>
              <a:t>        或应付账款、应付票据等账户</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fld id="{8BB5DDAE-5CC3-4AA3-ACE5-DE356E7E4117}"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31F3C4C3-47CD-4D2D-8268-BC39E58793A7}" type="slidenum">
              <a:rPr lang="en-US" altLang="ko-KR"/>
              <a:pPr/>
              <a:t>149</a:t>
            </a:fld>
            <a:endParaRPr lang="en-US" altLang="ko-KR"/>
          </a:p>
        </p:txBody>
      </p:sp>
      <p:sp>
        <p:nvSpPr>
          <p:cNvPr id="219140" name="Rectangle 4"/>
          <p:cNvSpPr>
            <a:spLocks noChangeArrowheads="1"/>
          </p:cNvSpPr>
          <p:nvPr/>
        </p:nvSpPr>
        <p:spPr bwMode="auto">
          <a:xfrm>
            <a:off x="684213" y="1052513"/>
            <a:ext cx="7848600" cy="1990725"/>
          </a:xfrm>
          <a:prstGeom prst="rect">
            <a:avLst/>
          </a:prstGeom>
          <a:noFill/>
          <a:ln w="7938">
            <a:noFill/>
            <a:miter lim="800000"/>
            <a:headEnd/>
            <a:tailEnd/>
          </a:ln>
          <a:effectLst/>
        </p:spPr>
        <p:txBody>
          <a:bodyPr>
            <a:spAutoFit/>
          </a:bodyPr>
          <a:lstStyle/>
          <a:p>
            <a:pPr algn="just">
              <a:spcBef>
                <a:spcPct val="20000"/>
              </a:spcBef>
            </a:pPr>
            <a:r>
              <a:rPr lang="zh-CN" altLang="en-US" b="1">
                <a:solidFill>
                  <a:srgbClr val="CC0000"/>
                </a:solidFill>
                <a:latin typeface="Arial" charset="0"/>
                <a:ea typeface="楷体_GB2312" pitchFamily="49" charset="-122"/>
              </a:rPr>
              <a:t>第三、原材料已经验收入库，结算单证尚未收到</a:t>
            </a:r>
          </a:p>
          <a:p>
            <a:pPr algn="just">
              <a:spcBef>
                <a:spcPct val="20000"/>
              </a:spcBef>
            </a:pPr>
            <a:r>
              <a:rPr lang="zh-CN" altLang="en-US">
                <a:solidFill>
                  <a:srgbClr val="080912"/>
                </a:solidFill>
                <a:latin typeface="Arial" charset="0"/>
                <a:ea typeface="楷体_GB2312" pitchFamily="49" charset="-122"/>
              </a:rPr>
              <a:t>       这类业务发出时一般不作任何处理，但在会计期末，为了正确反映企业实存原材料的情况，应按暂估价入账，下一会计期初冲回，以便结算单证到达时，按正常的方式进行核算。（核算见教材102页例27）</a:t>
            </a:r>
          </a:p>
        </p:txBody>
      </p:sp>
      <p:sp>
        <p:nvSpPr>
          <p:cNvPr id="219141" name="Rectangle 5"/>
          <p:cNvSpPr>
            <a:spLocks noChangeArrowheads="1"/>
          </p:cNvSpPr>
          <p:nvPr/>
        </p:nvSpPr>
        <p:spPr bwMode="auto">
          <a:xfrm>
            <a:off x="1331913" y="3068638"/>
            <a:ext cx="6264275" cy="1006475"/>
          </a:xfrm>
          <a:prstGeom prst="rect">
            <a:avLst/>
          </a:prstGeom>
          <a:noFill/>
          <a:ln w="7938">
            <a:noFill/>
            <a:miter lim="800000"/>
            <a:headEnd/>
            <a:tailEnd/>
          </a:ln>
          <a:effectLst/>
        </p:spPr>
        <p:txBody>
          <a:bodyPr>
            <a:spAutoFit/>
          </a:bodyPr>
          <a:lstStyle/>
          <a:p>
            <a:r>
              <a:rPr lang="zh-CN" altLang="en-US" sz="2000" b="1">
                <a:solidFill>
                  <a:schemeClr val="accent2"/>
                </a:solidFill>
                <a:latin typeface="Arial" charset="0"/>
                <a:ea typeface="楷体_GB2312" pitchFamily="49" charset="-122"/>
              </a:rPr>
              <a:t>月末按暂估价</a:t>
            </a:r>
            <a:r>
              <a:rPr lang="en-US" altLang="zh-CN" sz="2000" b="1">
                <a:solidFill>
                  <a:schemeClr val="accent2"/>
                </a:solidFill>
                <a:latin typeface="Arial" charset="0"/>
                <a:ea typeface="楷体_GB2312" pitchFamily="49" charset="-122"/>
              </a:rPr>
              <a:t>65000</a:t>
            </a:r>
            <a:r>
              <a:rPr lang="zh-CN" altLang="en-US" sz="2000" b="1">
                <a:solidFill>
                  <a:schemeClr val="accent2"/>
                </a:solidFill>
                <a:latin typeface="Arial" charset="0"/>
                <a:ea typeface="楷体_GB2312" pitchFamily="49" charset="-122"/>
              </a:rPr>
              <a:t>入账：</a:t>
            </a:r>
          </a:p>
          <a:p>
            <a:r>
              <a:rPr lang="zh-CN" altLang="en-US" sz="2000">
                <a:solidFill>
                  <a:srgbClr val="080912"/>
                </a:solidFill>
                <a:latin typeface="Arial" charset="0"/>
                <a:ea typeface="楷体_GB2312" pitchFamily="49" charset="-122"/>
              </a:rPr>
              <a:t>借：原材料                                     65000</a:t>
            </a:r>
          </a:p>
          <a:p>
            <a:r>
              <a:rPr lang="zh-CN" altLang="en-US" sz="2000">
                <a:solidFill>
                  <a:srgbClr val="080912"/>
                </a:solidFill>
                <a:latin typeface="Arial" charset="0"/>
                <a:ea typeface="楷体_GB2312" pitchFamily="49" charset="-122"/>
              </a:rPr>
              <a:t>    贷：应付账款——暂估应付账款           65000</a:t>
            </a:r>
          </a:p>
        </p:txBody>
      </p:sp>
      <p:sp>
        <p:nvSpPr>
          <p:cNvPr id="219142" name="Rectangle 6"/>
          <p:cNvSpPr>
            <a:spLocks noChangeArrowheads="1"/>
          </p:cNvSpPr>
          <p:nvPr/>
        </p:nvSpPr>
        <p:spPr bwMode="auto">
          <a:xfrm>
            <a:off x="1331913" y="4076700"/>
            <a:ext cx="6265862" cy="1006475"/>
          </a:xfrm>
          <a:prstGeom prst="rect">
            <a:avLst/>
          </a:prstGeom>
          <a:noFill/>
          <a:ln w="7938">
            <a:noFill/>
            <a:miter lim="800000"/>
            <a:headEnd/>
            <a:tailEnd/>
          </a:ln>
          <a:effectLst/>
        </p:spPr>
        <p:txBody>
          <a:bodyPr>
            <a:spAutoFit/>
          </a:bodyPr>
          <a:lstStyle/>
          <a:p>
            <a:r>
              <a:rPr lang="zh-CN" altLang="en-US" sz="2000" b="1">
                <a:solidFill>
                  <a:schemeClr val="accent2"/>
                </a:solidFill>
                <a:latin typeface="Arial" charset="0"/>
                <a:ea typeface="楷体_GB2312" pitchFamily="49" charset="-122"/>
              </a:rPr>
              <a:t>下月初做相反</a:t>
            </a:r>
            <a:r>
              <a:rPr lang="zh-CN" altLang="en-US" sz="2000">
                <a:latin typeface="Arial" charset="0"/>
                <a:ea typeface="楷体_GB2312" pitchFamily="49" charset="-122"/>
              </a:rPr>
              <a:t>的会计分录</a:t>
            </a:r>
            <a:r>
              <a:rPr lang="zh-CN" altLang="en-US" sz="2000" b="1">
                <a:solidFill>
                  <a:schemeClr val="accent2"/>
                </a:solidFill>
                <a:latin typeface="Arial" charset="0"/>
                <a:ea typeface="楷体_GB2312" pitchFamily="49" charset="-122"/>
              </a:rPr>
              <a:t>：</a:t>
            </a:r>
          </a:p>
          <a:p>
            <a:r>
              <a:rPr lang="zh-CN" altLang="en-US" sz="2000">
                <a:solidFill>
                  <a:srgbClr val="080912"/>
                </a:solidFill>
                <a:latin typeface="Arial" charset="0"/>
                <a:ea typeface="楷体_GB2312" pitchFamily="49" charset="-122"/>
              </a:rPr>
              <a:t>借：应付账款——暂估应付账款    65000</a:t>
            </a:r>
          </a:p>
          <a:p>
            <a:r>
              <a:rPr lang="zh-CN" altLang="en-US" sz="2000">
                <a:solidFill>
                  <a:srgbClr val="080912"/>
                </a:solidFill>
                <a:latin typeface="Arial" charset="0"/>
                <a:ea typeface="楷体_GB2312" pitchFamily="49" charset="-122"/>
              </a:rPr>
              <a:t>    贷：原材料                                            65000</a:t>
            </a:r>
          </a:p>
        </p:txBody>
      </p:sp>
      <p:sp>
        <p:nvSpPr>
          <p:cNvPr id="219143" name="Rectangle 7"/>
          <p:cNvSpPr>
            <a:spLocks noChangeArrowheads="1"/>
          </p:cNvSpPr>
          <p:nvPr/>
        </p:nvSpPr>
        <p:spPr bwMode="auto">
          <a:xfrm>
            <a:off x="1331913" y="5157788"/>
            <a:ext cx="6624637" cy="1311275"/>
          </a:xfrm>
          <a:prstGeom prst="rect">
            <a:avLst/>
          </a:prstGeom>
          <a:noFill/>
          <a:ln w="7938">
            <a:noFill/>
            <a:miter lim="800000"/>
            <a:headEnd/>
            <a:tailEnd/>
          </a:ln>
          <a:effectLst/>
        </p:spPr>
        <p:txBody>
          <a:bodyPr>
            <a:spAutoFit/>
          </a:bodyPr>
          <a:lstStyle/>
          <a:p>
            <a:r>
              <a:rPr lang="zh-CN" altLang="en-US" sz="2000" b="1">
                <a:solidFill>
                  <a:schemeClr val="accent2"/>
                </a:solidFill>
                <a:latin typeface="Arial" charset="0"/>
                <a:ea typeface="楷体_GB2312" pitchFamily="49" charset="-122"/>
              </a:rPr>
              <a:t>下月收到结算单证时</a:t>
            </a:r>
            <a:r>
              <a:rPr lang="zh-CN" altLang="en-US" sz="2000">
                <a:solidFill>
                  <a:srgbClr val="080912"/>
                </a:solidFill>
                <a:latin typeface="Arial" charset="0"/>
                <a:ea typeface="楷体_GB2312" pitchFamily="49" charset="-122"/>
              </a:rPr>
              <a:t>，做相关分录：</a:t>
            </a:r>
          </a:p>
          <a:p>
            <a:r>
              <a:rPr lang="zh-CN" altLang="en-US" sz="2000">
                <a:solidFill>
                  <a:srgbClr val="080912"/>
                </a:solidFill>
                <a:latin typeface="Arial" charset="0"/>
                <a:ea typeface="楷体_GB2312" pitchFamily="49" charset="-122"/>
              </a:rPr>
              <a:t>借：原材料             68000</a:t>
            </a:r>
          </a:p>
          <a:p>
            <a:r>
              <a:rPr lang="zh-CN" altLang="en-US" sz="2000">
                <a:solidFill>
                  <a:srgbClr val="080912"/>
                </a:solidFill>
                <a:latin typeface="Arial" charset="0"/>
                <a:ea typeface="楷体_GB2312" pitchFamily="49" charset="-122"/>
              </a:rPr>
              <a:t>    贷：应付账款                65000</a:t>
            </a:r>
          </a:p>
          <a:p>
            <a:r>
              <a:rPr lang="zh-CN" altLang="en-US" sz="2000">
                <a:solidFill>
                  <a:srgbClr val="080912"/>
                </a:solidFill>
                <a:latin typeface="Arial" charset="0"/>
                <a:ea typeface="楷体_GB2312" pitchFamily="49" charset="-122"/>
              </a:rPr>
              <a:t>            银行存款                 3000</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68313" y="1125538"/>
            <a:ext cx="8153400" cy="5181600"/>
          </a:xfrm>
        </p:spPr>
        <p:txBody>
          <a:bodyPr>
            <a:normAutofit fontScale="85000" lnSpcReduction="10000"/>
          </a:bodyPr>
          <a:lstStyle/>
          <a:p>
            <a:pPr>
              <a:lnSpc>
                <a:spcPct val="120000"/>
              </a:lnSpc>
              <a:spcBef>
                <a:spcPct val="40000"/>
              </a:spcBef>
            </a:pPr>
            <a:r>
              <a:rPr lang="zh-CN" altLang="en-US" sz="3200" b="0">
                <a:solidFill>
                  <a:srgbClr val="CC0000"/>
                </a:solidFill>
                <a:latin typeface="华文新魏" pitchFamily="2" charset="-122"/>
                <a:ea typeface="华文新魏" pitchFamily="2" charset="-122"/>
              </a:rPr>
              <a:t>（一）可靠性</a:t>
            </a:r>
          </a:p>
          <a:p>
            <a:pPr>
              <a:lnSpc>
                <a:spcPct val="120000"/>
              </a:lnSpc>
              <a:spcBef>
                <a:spcPct val="40000"/>
              </a:spcBef>
            </a:pPr>
            <a:r>
              <a:rPr lang="zh-CN" altLang="en-US" b="0">
                <a:latin typeface="楷体_GB2312" pitchFamily="49" charset="-122"/>
              </a:rPr>
              <a:t>    可靠性要求企业应当以实际发生的交易和事项为依据进行会计</a:t>
            </a:r>
            <a:r>
              <a:rPr lang="zh-CN" altLang="en-US" b="0">
                <a:solidFill>
                  <a:srgbClr val="0000CC"/>
                </a:solidFill>
                <a:latin typeface="华文新魏" pitchFamily="2" charset="-122"/>
                <a:ea typeface="华文新魏" pitchFamily="2" charset="-122"/>
              </a:rPr>
              <a:t>确认、计量</a:t>
            </a:r>
            <a:r>
              <a:rPr lang="zh-CN" altLang="en-US" b="0">
                <a:latin typeface="楷体_GB2312" pitchFamily="49" charset="-122"/>
              </a:rPr>
              <a:t>和</a:t>
            </a:r>
            <a:r>
              <a:rPr lang="zh-CN" altLang="en-US" b="0">
                <a:solidFill>
                  <a:srgbClr val="0000CC"/>
                </a:solidFill>
                <a:latin typeface="华文新魏" pitchFamily="2" charset="-122"/>
                <a:ea typeface="华文新魏" pitchFamily="2" charset="-122"/>
              </a:rPr>
              <a:t>报告</a:t>
            </a:r>
            <a:r>
              <a:rPr lang="zh-CN" altLang="en-US" b="0">
                <a:latin typeface="楷体_GB2312" pitchFamily="49" charset="-122"/>
              </a:rPr>
              <a:t>，如实反映符合确认和计量要求的各项会计要素及其他相关信息，保证会计信息</a:t>
            </a:r>
            <a:r>
              <a:rPr lang="zh-CN" altLang="en-US" b="0">
                <a:solidFill>
                  <a:srgbClr val="FF0000"/>
                </a:solidFill>
                <a:latin typeface="华文新魏" pitchFamily="2" charset="-122"/>
                <a:ea typeface="华文新魏" pitchFamily="2" charset="-122"/>
              </a:rPr>
              <a:t>真实可靠、内容完整。</a:t>
            </a:r>
          </a:p>
          <a:p>
            <a:pPr>
              <a:lnSpc>
                <a:spcPct val="120000"/>
              </a:lnSpc>
              <a:spcBef>
                <a:spcPct val="40000"/>
              </a:spcBef>
            </a:pPr>
            <a:r>
              <a:rPr lang="zh-CN" altLang="en-US" b="0">
                <a:latin typeface="楷体_GB2312" pitchFamily="49" charset="-122"/>
              </a:rPr>
              <a:t>    即以客观发生的经济业务为依据，如实反映。</a:t>
            </a:r>
          </a:p>
          <a:p>
            <a:pPr>
              <a:lnSpc>
                <a:spcPct val="120000"/>
              </a:lnSpc>
              <a:spcBef>
                <a:spcPct val="40000"/>
              </a:spcBef>
            </a:pPr>
            <a:r>
              <a:rPr lang="zh-CN" altLang="en-US" b="0">
                <a:latin typeface="楷体_GB2312" pitchFamily="49" charset="-122"/>
              </a:rPr>
              <a:t>   （1）真实性</a:t>
            </a:r>
          </a:p>
          <a:p>
            <a:pPr>
              <a:lnSpc>
                <a:spcPct val="120000"/>
              </a:lnSpc>
              <a:spcBef>
                <a:spcPct val="40000"/>
              </a:spcBef>
            </a:pPr>
            <a:r>
              <a:rPr lang="zh-CN" altLang="en-US" b="0">
                <a:latin typeface="楷体_GB2312" pitchFamily="49" charset="-122"/>
              </a:rPr>
              <a:t>   （2）可验证性</a:t>
            </a:r>
          </a:p>
          <a:p>
            <a:pPr>
              <a:lnSpc>
                <a:spcPct val="120000"/>
              </a:lnSpc>
              <a:spcBef>
                <a:spcPct val="40000"/>
              </a:spcBef>
            </a:pPr>
            <a:r>
              <a:rPr lang="zh-CN" altLang="en-US" b="0">
                <a:latin typeface="楷体_GB2312" pitchFamily="49" charset="-122"/>
              </a:rPr>
              <a:t>   （3）中立性（可靠性）</a:t>
            </a:r>
            <a:endParaRPr lang="zh-CN" altLang="en-US">
              <a:ea typeface="宋体" charset="-122"/>
            </a:endParaRPr>
          </a:p>
        </p:txBody>
      </p:sp>
      <p:sp>
        <p:nvSpPr>
          <p:cNvPr id="3" name="日期占位符 3"/>
          <p:cNvSpPr>
            <a:spLocks noGrp="1"/>
          </p:cNvSpPr>
          <p:nvPr>
            <p:ph type="dt" sz="half" idx="10"/>
          </p:nvPr>
        </p:nvSpPr>
        <p:spPr/>
        <p:txBody>
          <a:bodyPr/>
          <a:lstStyle/>
          <a:p>
            <a:fld id="{5954D664-D207-4408-9C66-E76EA851728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8043E9EF-9316-47D4-AED7-918E843829B9}" type="slidenum">
              <a:rPr lang="en-US" altLang="ko-KR"/>
              <a:pPr/>
              <a:t>15</a:t>
            </a:fld>
            <a:endParaRPr lang="en-US" altLang="ko-K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zh-CN" altLang="en-US" sz="3200">
                <a:solidFill>
                  <a:schemeClr val="bg1"/>
                </a:solidFill>
                <a:ea typeface="楷体_GB2312" pitchFamily="49" charset="-122"/>
              </a:rPr>
              <a:t>2.材料发出的总分类核算</a:t>
            </a:r>
            <a:r>
              <a:rPr lang="zh-CN" altLang="en-US" sz="2400">
                <a:solidFill>
                  <a:schemeClr val="bg1"/>
                </a:solidFill>
                <a:ea typeface="楷体_GB2312" pitchFamily="49" charset="-122"/>
              </a:rPr>
              <a:t>（</a:t>
            </a:r>
            <a:r>
              <a:rPr lang="en-US" altLang="zh-CN" sz="2400">
                <a:solidFill>
                  <a:schemeClr val="bg1"/>
                </a:solidFill>
                <a:ea typeface="楷体_GB2312" pitchFamily="49" charset="-122"/>
              </a:rPr>
              <a:t>P.102</a:t>
            </a:r>
            <a:r>
              <a:rPr lang="zh-CN" altLang="en-US" sz="2400">
                <a:solidFill>
                  <a:schemeClr val="bg1"/>
                </a:solidFill>
                <a:ea typeface="楷体_GB2312" pitchFamily="49" charset="-122"/>
              </a:rPr>
              <a:t>）</a:t>
            </a:r>
          </a:p>
        </p:txBody>
      </p:sp>
      <p:sp>
        <p:nvSpPr>
          <p:cNvPr id="220163" name="Rectangle 3"/>
          <p:cNvSpPr>
            <a:spLocks noGrp="1" noChangeArrowheads="1"/>
          </p:cNvSpPr>
          <p:nvPr>
            <p:ph idx="1"/>
          </p:nvPr>
        </p:nvSpPr>
        <p:spPr>
          <a:xfrm>
            <a:off x="468313" y="1052513"/>
            <a:ext cx="8424862" cy="5400675"/>
          </a:xfrm>
        </p:spPr>
        <p:txBody>
          <a:bodyPr>
            <a:normAutofit fontScale="92500" lnSpcReduction="20000"/>
          </a:bodyPr>
          <a:lstStyle/>
          <a:p>
            <a:pPr>
              <a:lnSpc>
                <a:spcPct val="120000"/>
              </a:lnSpc>
              <a:spcBef>
                <a:spcPct val="40000"/>
              </a:spcBef>
            </a:pPr>
            <a:r>
              <a:rPr lang="zh-CN" altLang="en-US" b="0">
                <a:solidFill>
                  <a:srgbClr val="080912"/>
                </a:solidFill>
                <a:latin typeface="楷体_GB2312" pitchFamily="49" charset="-122"/>
              </a:rPr>
              <a:t>    材料发出后应按使用车间、部门、产品等进行归集，并进行费用分配。</a:t>
            </a:r>
          </a:p>
          <a:p>
            <a:pPr>
              <a:lnSpc>
                <a:spcPct val="120000"/>
              </a:lnSpc>
              <a:spcBef>
                <a:spcPct val="40000"/>
              </a:spcBef>
            </a:pPr>
            <a:r>
              <a:rPr lang="zh-CN" altLang="en-US" b="0">
                <a:solidFill>
                  <a:srgbClr val="080912"/>
                </a:solidFill>
                <a:latin typeface="楷体_GB2312" pitchFamily="49" charset="-122"/>
              </a:rPr>
              <a:t>借：生产成本</a:t>
            </a:r>
            <a:r>
              <a:rPr lang="zh-CN" altLang="en-US" b="0">
                <a:solidFill>
                  <a:srgbClr val="080912"/>
                </a:solidFill>
                <a:latin typeface="Arial"/>
              </a:rPr>
              <a:t>——</a:t>
            </a:r>
            <a:r>
              <a:rPr lang="zh-CN" altLang="en-US" b="0">
                <a:solidFill>
                  <a:srgbClr val="080912"/>
                </a:solidFill>
                <a:latin typeface="楷体_GB2312" pitchFamily="49" charset="-122"/>
              </a:rPr>
              <a:t>生产产品耗用的</a:t>
            </a:r>
          </a:p>
          <a:p>
            <a:pPr>
              <a:lnSpc>
                <a:spcPct val="120000"/>
              </a:lnSpc>
              <a:spcBef>
                <a:spcPct val="40000"/>
              </a:spcBef>
            </a:pPr>
            <a:r>
              <a:rPr lang="zh-CN" altLang="en-US" b="0">
                <a:solidFill>
                  <a:srgbClr val="080912"/>
                </a:solidFill>
                <a:latin typeface="楷体_GB2312" pitchFamily="49" charset="-122"/>
              </a:rPr>
              <a:t>    制造费用</a:t>
            </a:r>
            <a:r>
              <a:rPr lang="zh-CN" altLang="en-US" b="0">
                <a:solidFill>
                  <a:srgbClr val="080912"/>
                </a:solidFill>
                <a:latin typeface="Arial"/>
              </a:rPr>
              <a:t>——</a:t>
            </a:r>
            <a:r>
              <a:rPr lang="zh-CN" altLang="en-US" b="0">
                <a:solidFill>
                  <a:srgbClr val="080912"/>
                </a:solidFill>
                <a:latin typeface="楷体_GB2312" pitchFamily="49" charset="-122"/>
              </a:rPr>
              <a:t>车间共同耗费、机物料消耗、消耗性材料等</a:t>
            </a:r>
          </a:p>
          <a:p>
            <a:pPr>
              <a:lnSpc>
                <a:spcPct val="120000"/>
              </a:lnSpc>
              <a:spcBef>
                <a:spcPct val="40000"/>
              </a:spcBef>
            </a:pPr>
            <a:r>
              <a:rPr lang="zh-CN" altLang="en-US" b="0">
                <a:solidFill>
                  <a:srgbClr val="080912"/>
                </a:solidFill>
                <a:latin typeface="楷体_GB2312" pitchFamily="49" charset="-122"/>
              </a:rPr>
              <a:t>    管理费用</a:t>
            </a:r>
            <a:r>
              <a:rPr lang="zh-CN" altLang="en-US" b="0">
                <a:solidFill>
                  <a:srgbClr val="080912"/>
                </a:solidFill>
                <a:latin typeface="Arial"/>
              </a:rPr>
              <a:t>——</a:t>
            </a:r>
            <a:r>
              <a:rPr lang="zh-CN" altLang="en-US" b="0">
                <a:solidFill>
                  <a:srgbClr val="080912"/>
                </a:solidFill>
                <a:latin typeface="楷体_GB2312" pitchFamily="49" charset="-122"/>
              </a:rPr>
              <a:t>企业管理部门领用、耗费的</a:t>
            </a:r>
          </a:p>
          <a:p>
            <a:pPr>
              <a:lnSpc>
                <a:spcPct val="120000"/>
              </a:lnSpc>
              <a:spcBef>
                <a:spcPct val="40000"/>
              </a:spcBef>
            </a:pPr>
            <a:r>
              <a:rPr lang="zh-CN" altLang="en-US" b="0">
                <a:solidFill>
                  <a:srgbClr val="080912"/>
                </a:solidFill>
                <a:latin typeface="楷体_GB2312" pitchFamily="49" charset="-122"/>
              </a:rPr>
              <a:t>    销售费用</a:t>
            </a:r>
            <a:r>
              <a:rPr lang="zh-CN" altLang="en-US" b="0">
                <a:solidFill>
                  <a:srgbClr val="080912"/>
                </a:solidFill>
                <a:latin typeface="Arial"/>
              </a:rPr>
              <a:t>——</a:t>
            </a:r>
            <a:r>
              <a:rPr lang="zh-CN" altLang="en-US" b="0">
                <a:solidFill>
                  <a:srgbClr val="080912"/>
                </a:solidFill>
                <a:latin typeface="楷体_GB2312" pitchFamily="49" charset="-122"/>
              </a:rPr>
              <a:t>销售产品领用、耗费的</a:t>
            </a:r>
          </a:p>
          <a:p>
            <a:pPr>
              <a:lnSpc>
                <a:spcPct val="120000"/>
              </a:lnSpc>
              <a:spcBef>
                <a:spcPct val="40000"/>
              </a:spcBef>
            </a:pPr>
            <a:r>
              <a:rPr lang="zh-CN" altLang="en-US" b="0">
                <a:solidFill>
                  <a:srgbClr val="080912"/>
                </a:solidFill>
                <a:latin typeface="楷体_GB2312" pitchFamily="49" charset="-122"/>
              </a:rPr>
              <a:t>    在建工程</a:t>
            </a:r>
            <a:r>
              <a:rPr lang="zh-CN" altLang="en-US" b="0">
                <a:solidFill>
                  <a:srgbClr val="080912"/>
                </a:solidFill>
                <a:latin typeface="Arial"/>
              </a:rPr>
              <a:t>——</a:t>
            </a:r>
            <a:r>
              <a:rPr lang="zh-CN" altLang="en-US" b="0">
                <a:solidFill>
                  <a:srgbClr val="080912"/>
                </a:solidFill>
                <a:latin typeface="楷体_GB2312" pitchFamily="49" charset="-122"/>
              </a:rPr>
              <a:t>固定资产建造领用、耗费的</a:t>
            </a:r>
          </a:p>
          <a:p>
            <a:pPr>
              <a:lnSpc>
                <a:spcPct val="120000"/>
              </a:lnSpc>
              <a:spcBef>
                <a:spcPct val="40000"/>
              </a:spcBef>
            </a:pPr>
            <a:r>
              <a:rPr lang="zh-CN" altLang="en-US" b="0">
                <a:solidFill>
                  <a:srgbClr val="080912"/>
                </a:solidFill>
                <a:latin typeface="楷体_GB2312" pitchFamily="49" charset="-122"/>
              </a:rPr>
              <a:t>    贷：原材料</a:t>
            </a:r>
          </a:p>
        </p:txBody>
      </p:sp>
      <p:sp>
        <p:nvSpPr>
          <p:cNvPr id="4" name="日期占位符 3"/>
          <p:cNvSpPr>
            <a:spLocks noGrp="1"/>
          </p:cNvSpPr>
          <p:nvPr>
            <p:ph type="dt" sz="half" idx="10"/>
          </p:nvPr>
        </p:nvSpPr>
        <p:spPr/>
        <p:txBody>
          <a:bodyPr/>
          <a:lstStyle/>
          <a:p>
            <a:fld id="{FB418A68-A500-4589-AB78-291FDD7B55F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BE8C16FB-1DDF-4E75-A319-5E4E71F6847E}" type="slidenum">
              <a:rPr lang="en-US" altLang="ko-KR"/>
              <a:pPr/>
              <a:t>150</a:t>
            </a:fld>
            <a:endParaRPr lang="en-US" altLang="ko-K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sz="3200">
                <a:solidFill>
                  <a:schemeClr val="bg1"/>
                </a:solidFill>
                <a:ea typeface="楷体_GB2312" pitchFamily="49" charset="-122"/>
              </a:rPr>
              <a:t>（二）原材料按计划价格计价的核算</a:t>
            </a:r>
          </a:p>
        </p:txBody>
      </p:sp>
      <p:sp>
        <p:nvSpPr>
          <p:cNvPr id="221187" name="Rectangle 3"/>
          <p:cNvSpPr>
            <a:spLocks noGrp="1" noChangeArrowheads="1"/>
          </p:cNvSpPr>
          <p:nvPr>
            <p:ph idx="1"/>
          </p:nvPr>
        </p:nvSpPr>
        <p:spPr>
          <a:xfrm>
            <a:off x="395288" y="1052513"/>
            <a:ext cx="8424862" cy="5400675"/>
          </a:xfrm>
        </p:spPr>
        <p:txBody>
          <a:bodyPr>
            <a:normAutofit fontScale="92500"/>
          </a:bodyPr>
          <a:lstStyle/>
          <a:p>
            <a:r>
              <a:rPr lang="zh-CN" altLang="en-US" sz="2000" b="0">
                <a:solidFill>
                  <a:srgbClr val="080912"/>
                </a:solidFill>
                <a:latin typeface="楷体_GB2312" pitchFamily="49" charset="-122"/>
              </a:rPr>
              <a:t>核算所用账户：材料采购、原材料、材料成本差异（都是资产性质的账户）</a:t>
            </a:r>
          </a:p>
          <a:p>
            <a:r>
              <a:rPr lang="zh-CN" altLang="en-US" sz="2000">
                <a:solidFill>
                  <a:schemeClr val="accent2"/>
                </a:solidFill>
                <a:latin typeface="楷体_GB2312" pitchFamily="49" charset="-122"/>
              </a:rPr>
              <a:t>◎材料采购：</a:t>
            </a:r>
            <a:r>
              <a:rPr lang="zh-CN" altLang="en-US" sz="2000" b="0">
                <a:solidFill>
                  <a:srgbClr val="080912"/>
                </a:solidFill>
                <a:latin typeface="楷体_GB2312" pitchFamily="49" charset="-122"/>
              </a:rPr>
              <a:t>（该账户是一个计价对比账户）</a:t>
            </a:r>
          </a:p>
          <a:p>
            <a:r>
              <a:rPr lang="zh-CN" altLang="en-US" sz="2000" b="0">
                <a:solidFill>
                  <a:srgbClr val="080912"/>
                </a:solidFill>
                <a:latin typeface="楷体_GB2312" pitchFamily="49" charset="-122"/>
              </a:rPr>
              <a:t>借方登记外购材料的实际采购成本，贷方登记的是按该批材料入库的计划成本，同一批材料实际成本和计划成本的差异结转到</a:t>
            </a:r>
            <a:r>
              <a:rPr lang="zh-CN" altLang="en-US" sz="2000" b="0">
                <a:solidFill>
                  <a:srgbClr val="080912"/>
                </a:solidFill>
                <a:latin typeface="Arial"/>
              </a:rPr>
              <a:t>“</a:t>
            </a:r>
            <a:r>
              <a:rPr lang="zh-CN" altLang="en-US" sz="2000" b="0">
                <a:solidFill>
                  <a:srgbClr val="080912"/>
                </a:solidFill>
                <a:latin typeface="楷体_GB2312" pitchFamily="49" charset="-122"/>
              </a:rPr>
              <a:t>材料成本差异</a:t>
            </a:r>
            <a:r>
              <a:rPr lang="zh-CN" altLang="en-US" sz="2000" b="0">
                <a:solidFill>
                  <a:srgbClr val="080912"/>
                </a:solidFill>
                <a:latin typeface="Arial"/>
              </a:rPr>
              <a:t>”</a:t>
            </a:r>
            <a:r>
              <a:rPr lang="zh-CN" altLang="en-US" sz="2000" b="0">
                <a:solidFill>
                  <a:srgbClr val="080912"/>
                </a:solidFill>
                <a:latin typeface="楷体_GB2312" pitchFamily="49" charset="-122"/>
              </a:rPr>
              <a:t>账户。</a:t>
            </a:r>
          </a:p>
          <a:p>
            <a:r>
              <a:rPr lang="zh-CN" altLang="en-US" sz="2000">
                <a:solidFill>
                  <a:schemeClr val="accent2"/>
                </a:solidFill>
                <a:latin typeface="楷体_GB2312" pitchFamily="49" charset="-122"/>
              </a:rPr>
              <a:t>◎原材料</a:t>
            </a:r>
          </a:p>
          <a:p>
            <a:r>
              <a:rPr lang="zh-CN" altLang="en-US" sz="2000" b="0">
                <a:latin typeface="楷体_GB2312" pitchFamily="49" charset="-122"/>
              </a:rPr>
              <a:t>账户的特点是借方、贷方和余额都  反映原材料的计划成本，</a:t>
            </a:r>
            <a:r>
              <a:rPr lang="zh-CN" altLang="en-US" sz="2000" b="0">
                <a:solidFill>
                  <a:srgbClr val="080912"/>
                </a:solidFill>
                <a:latin typeface="楷体_GB2312" pitchFamily="49" charset="-122"/>
              </a:rPr>
              <a:t>其余的用法与实际成本核算时相同。</a:t>
            </a:r>
          </a:p>
          <a:p>
            <a:r>
              <a:rPr lang="zh-CN" altLang="en-US" sz="2000">
                <a:solidFill>
                  <a:schemeClr val="accent2"/>
                </a:solidFill>
                <a:latin typeface="楷体_GB2312" pitchFamily="49" charset="-122"/>
              </a:rPr>
              <a:t>◎材料成本差异：</a:t>
            </a:r>
          </a:p>
          <a:p>
            <a:r>
              <a:rPr lang="zh-CN" altLang="en-US" sz="2000" b="0">
                <a:solidFill>
                  <a:srgbClr val="080912"/>
                </a:solidFill>
                <a:latin typeface="楷体_GB2312" pitchFamily="49" charset="-122"/>
              </a:rPr>
              <a:t>该账户反映的是材料成本差异在入库时形成；而在材料发出（减少）时分配。（材在差在，材不在差不在）</a:t>
            </a:r>
          </a:p>
          <a:p>
            <a:r>
              <a:rPr lang="zh-CN" altLang="en-US" sz="2000">
                <a:solidFill>
                  <a:srgbClr val="CC0000"/>
                </a:solidFill>
                <a:latin typeface="楷体_GB2312" pitchFamily="49" charset="-122"/>
              </a:rPr>
              <a:t>入库时形成材料的成本差异：</a:t>
            </a:r>
          </a:p>
          <a:p>
            <a:r>
              <a:rPr lang="zh-CN" altLang="en-US" sz="2000" b="0">
                <a:solidFill>
                  <a:srgbClr val="080912"/>
                </a:solidFill>
                <a:latin typeface="楷体_GB2312" pitchFamily="49" charset="-122"/>
              </a:rPr>
              <a:t>当实际成本大于计划成本的超支额记入该账户的借方；</a:t>
            </a:r>
          </a:p>
          <a:p>
            <a:r>
              <a:rPr lang="zh-CN" altLang="en-US" sz="2000" b="0">
                <a:solidFill>
                  <a:srgbClr val="080912"/>
                </a:solidFill>
                <a:latin typeface="楷体_GB2312" pitchFamily="49" charset="-122"/>
              </a:rPr>
              <a:t>当实际成本小于计划成本的节约额记入该账户的贷方。</a:t>
            </a:r>
          </a:p>
          <a:p>
            <a:r>
              <a:rPr lang="zh-CN" altLang="en-US" sz="2000">
                <a:solidFill>
                  <a:srgbClr val="CC0000"/>
                </a:solidFill>
                <a:latin typeface="楷体_GB2312" pitchFamily="49" charset="-122"/>
              </a:rPr>
              <a:t>分配发出材料应负担的成本差异：</a:t>
            </a:r>
          </a:p>
          <a:p>
            <a:r>
              <a:rPr lang="zh-CN" altLang="en-US" sz="2000" b="0">
                <a:solidFill>
                  <a:srgbClr val="080912"/>
                </a:solidFill>
                <a:latin typeface="楷体_GB2312" pitchFamily="49" charset="-122"/>
              </a:rPr>
              <a:t>超支额从该账户的贷方结转，节约额均从该账户的借方结转。</a:t>
            </a:r>
          </a:p>
        </p:txBody>
      </p:sp>
      <p:sp>
        <p:nvSpPr>
          <p:cNvPr id="4" name="日期占位符 3"/>
          <p:cNvSpPr>
            <a:spLocks noGrp="1"/>
          </p:cNvSpPr>
          <p:nvPr>
            <p:ph type="dt" sz="half" idx="10"/>
          </p:nvPr>
        </p:nvSpPr>
        <p:spPr/>
        <p:txBody>
          <a:bodyPr/>
          <a:lstStyle/>
          <a:p>
            <a:fld id="{FC0589E2-8B1A-4578-92AB-BF52F3EBCAB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A12272A-999C-4C2B-B401-9A9859CA9122}" type="slidenum">
              <a:rPr lang="en-US" altLang="ko-KR"/>
              <a:pPr/>
              <a:t>151</a:t>
            </a:fld>
            <a:endParaRPr lang="en-US" altLang="ko-K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zh-CN" altLang="en-US" sz="3200">
                <a:solidFill>
                  <a:schemeClr val="bg1"/>
                </a:solidFill>
                <a:ea typeface="楷体_GB2312" pitchFamily="49" charset="-122"/>
              </a:rPr>
              <a:t>1.材料收入的总分类核算</a:t>
            </a:r>
          </a:p>
        </p:txBody>
      </p:sp>
      <p:sp>
        <p:nvSpPr>
          <p:cNvPr id="222211" name="Rectangle 3"/>
          <p:cNvSpPr>
            <a:spLocks noGrp="1" noChangeArrowheads="1"/>
          </p:cNvSpPr>
          <p:nvPr>
            <p:ph idx="1"/>
          </p:nvPr>
        </p:nvSpPr>
        <p:spPr>
          <a:xfrm>
            <a:off x="539750" y="1052513"/>
            <a:ext cx="8135938" cy="936625"/>
          </a:xfrm>
        </p:spPr>
        <p:txBody>
          <a:bodyPr>
            <a:normAutofit fontScale="70000" lnSpcReduction="20000"/>
          </a:bodyPr>
          <a:lstStyle/>
          <a:p>
            <a:pPr>
              <a:lnSpc>
                <a:spcPct val="110000"/>
              </a:lnSpc>
            </a:pPr>
            <a:r>
              <a:rPr lang="zh-CN" altLang="en-US" b="0">
                <a:solidFill>
                  <a:srgbClr val="080912"/>
                </a:solidFill>
                <a:latin typeface="楷体_GB2312" pitchFamily="49" charset="-122"/>
              </a:rPr>
              <a:t>    原材料采用计划成本计价核算时，无论材料购买时属于三种中的哪一种情况，都要通过</a:t>
            </a:r>
            <a:r>
              <a:rPr lang="zh-CN" altLang="en-US" b="0">
                <a:solidFill>
                  <a:srgbClr val="080912"/>
                </a:solidFill>
                <a:latin typeface="Arial"/>
              </a:rPr>
              <a:t>“</a:t>
            </a:r>
            <a:r>
              <a:rPr lang="zh-CN" altLang="en-US" b="0">
                <a:solidFill>
                  <a:srgbClr val="080912"/>
                </a:solidFill>
                <a:latin typeface="楷体_GB2312" pitchFamily="49" charset="-122"/>
              </a:rPr>
              <a:t>材料采购</a:t>
            </a:r>
            <a:r>
              <a:rPr lang="zh-CN" altLang="en-US" b="0">
                <a:solidFill>
                  <a:srgbClr val="080912"/>
                </a:solidFill>
                <a:latin typeface="Arial"/>
              </a:rPr>
              <a:t>”</a:t>
            </a:r>
            <a:r>
              <a:rPr lang="zh-CN" altLang="en-US" b="0">
                <a:solidFill>
                  <a:srgbClr val="080912"/>
                </a:solidFill>
                <a:latin typeface="楷体_GB2312" pitchFamily="49" charset="-122"/>
              </a:rPr>
              <a:t>账户进行核算。</a:t>
            </a:r>
          </a:p>
        </p:txBody>
      </p:sp>
      <p:sp>
        <p:nvSpPr>
          <p:cNvPr id="10" name="日期占位符 3"/>
          <p:cNvSpPr>
            <a:spLocks noGrp="1"/>
          </p:cNvSpPr>
          <p:nvPr>
            <p:ph type="dt" sz="half" idx="10"/>
          </p:nvPr>
        </p:nvSpPr>
        <p:spPr/>
        <p:txBody>
          <a:bodyPr/>
          <a:lstStyle/>
          <a:p>
            <a:fld id="{393E6700-EE0D-4EC3-9E38-6FB085B09194}"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6AA5F1FD-590C-4AE1-8F73-54F63D12860C}" type="slidenum">
              <a:rPr lang="en-US" altLang="ko-KR"/>
              <a:pPr/>
              <a:t>152</a:t>
            </a:fld>
            <a:endParaRPr lang="en-US" altLang="ko-KR"/>
          </a:p>
        </p:txBody>
      </p:sp>
      <p:sp>
        <p:nvSpPr>
          <p:cNvPr id="222212" name="Rectangle 4"/>
          <p:cNvSpPr>
            <a:spLocks noChangeArrowheads="1"/>
          </p:cNvSpPr>
          <p:nvPr/>
        </p:nvSpPr>
        <p:spPr bwMode="auto">
          <a:xfrm>
            <a:off x="611188" y="2008188"/>
            <a:ext cx="4337050" cy="457200"/>
          </a:xfrm>
          <a:prstGeom prst="rect">
            <a:avLst/>
          </a:prstGeom>
          <a:noFill/>
          <a:ln w="7938">
            <a:noFill/>
            <a:miter lim="800000"/>
            <a:headEnd/>
            <a:tailEnd/>
          </a:ln>
          <a:effectLst/>
        </p:spPr>
        <p:txBody>
          <a:bodyPr wrap="none">
            <a:spAutoFit/>
          </a:bodyPr>
          <a:lstStyle/>
          <a:p>
            <a:r>
              <a:rPr lang="zh-CN" altLang="en-US" b="1">
                <a:solidFill>
                  <a:srgbClr val="0707D7"/>
                </a:solidFill>
                <a:latin typeface="Arial" charset="0"/>
                <a:ea typeface="楷体_GB2312" pitchFamily="49" charset="-122"/>
              </a:rPr>
              <a:t>（1）材料与结算单证同时达到</a:t>
            </a:r>
          </a:p>
        </p:txBody>
      </p:sp>
      <p:sp>
        <p:nvSpPr>
          <p:cNvPr id="222213" name="Rectangle 5"/>
          <p:cNvSpPr>
            <a:spLocks noChangeArrowheads="1"/>
          </p:cNvSpPr>
          <p:nvPr/>
        </p:nvSpPr>
        <p:spPr bwMode="auto">
          <a:xfrm>
            <a:off x="539750" y="2565400"/>
            <a:ext cx="4572000" cy="1127125"/>
          </a:xfrm>
          <a:prstGeom prst="rect">
            <a:avLst/>
          </a:prstGeom>
          <a:noFill/>
          <a:ln w="7938">
            <a:noFill/>
            <a:miter lim="800000"/>
            <a:headEnd/>
            <a:tailEnd/>
          </a:ln>
          <a:effectLst/>
        </p:spPr>
        <p:txBody>
          <a:bodyPr>
            <a:spAutoFit/>
          </a:bodyPr>
          <a:lstStyle/>
          <a:p>
            <a:pPr>
              <a:spcBef>
                <a:spcPct val="20000"/>
              </a:spcBef>
            </a:pPr>
            <a:r>
              <a:rPr lang="zh-CN" altLang="en-US" sz="2000">
                <a:solidFill>
                  <a:srgbClr val="080912"/>
                </a:solidFill>
                <a:latin typeface="楷体_GB2312" pitchFamily="49" charset="-122"/>
                <a:ea typeface="楷体_GB2312" pitchFamily="49" charset="-122"/>
              </a:rPr>
              <a:t>①借：材料采购（实际支付的采购成本）</a:t>
            </a:r>
          </a:p>
          <a:p>
            <a:pPr>
              <a:spcBef>
                <a:spcPct val="20000"/>
              </a:spcBef>
            </a:pPr>
            <a:r>
              <a:rPr lang="zh-CN" altLang="en-US" sz="2000">
                <a:solidFill>
                  <a:srgbClr val="080912"/>
                </a:solidFill>
                <a:latin typeface="楷体_GB2312" pitchFamily="49" charset="-122"/>
                <a:ea typeface="楷体_GB2312" pitchFamily="49" charset="-122"/>
              </a:rPr>
              <a:t>      贷：银行存款</a:t>
            </a:r>
          </a:p>
          <a:p>
            <a:pPr>
              <a:spcBef>
                <a:spcPct val="20000"/>
              </a:spcBef>
            </a:pPr>
            <a:r>
              <a:rPr lang="zh-CN" altLang="en-US" sz="2000">
                <a:solidFill>
                  <a:srgbClr val="080912"/>
                </a:solidFill>
                <a:latin typeface="楷体_GB2312" pitchFamily="49" charset="-122"/>
                <a:ea typeface="楷体_GB2312" pitchFamily="49" charset="-122"/>
              </a:rPr>
              <a:t>          应付账款、应付票据等账户</a:t>
            </a:r>
          </a:p>
        </p:txBody>
      </p:sp>
      <p:sp>
        <p:nvSpPr>
          <p:cNvPr id="222214" name="Rectangle 6"/>
          <p:cNvSpPr>
            <a:spLocks noChangeArrowheads="1"/>
          </p:cNvSpPr>
          <p:nvPr/>
        </p:nvSpPr>
        <p:spPr bwMode="auto">
          <a:xfrm>
            <a:off x="539750" y="3860800"/>
            <a:ext cx="4572000" cy="762000"/>
          </a:xfrm>
          <a:prstGeom prst="rect">
            <a:avLst/>
          </a:prstGeom>
          <a:noFill/>
          <a:ln w="7938">
            <a:noFill/>
            <a:miter lim="800000"/>
            <a:headEnd/>
            <a:tailEnd/>
          </a:ln>
          <a:effectLst/>
        </p:spPr>
        <p:txBody>
          <a:bodyPr>
            <a:spAutoFit/>
          </a:bodyPr>
          <a:lstStyle/>
          <a:p>
            <a:pPr>
              <a:spcBef>
                <a:spcPct val="20000"/>
              </a:spcBef>
            </a:pPr>
            <a:r>
              <a:rPr lang="zh-CN" altLang="en-US" sz="2000">
                <a:solidFill>
                  <a:srgbClr val="080912"/>
                </a:solidFill>
                <a:latin typeface="楷体_GB2312" pitchFamily="49" charset="-122"/>
                <a:ea typeface="楷体_GB2312" pitchFamily="49" charset="-122"/>
              </a:rPr>
              <a:t>②借：原材料（计划成本）</a:t>
            </a:r>
          </a:p>
          <a:p>
            <a:pPr>
              <a:spcBef>
                <a:spcPct val="20000"/>
              </a:spcBef>
            </a:pPr>
            <a:r>
              <a:rPr lang="zh-CN" altLang="en-US" sz="2000">
                <a:solidFill>
                  <a:srgbClr val="080912"/>
                </a:solidFill>
                <a:latin typeface="楷体_GB2312" pitchFamily="49" charset="-122"/>
                <a:ea typeface="楷体_GB2312" pitchFamily="49" charset="-122"/>
              </a:rPr>
              <a:t>      贷：材料采购（计划成本）</a:t>
            </a:r>
          </a:p>
        </p:txBody>
      </p:sp>
      <p:sp>
        <p:nvSpPr>
          <p:cNvPr id="222215" name="Rectangle 7"/>
          <p:cNvSpPr>
            <a:spLocks noChangeArrowheads="1"/>
          </p:cNvSpPr>
          <p:nvPr/>
        </p:nvSpPr>
        <p:spPr bwMode="auto">
          <a:xfrm>
            <a:off x="5580063" y="2565400"/>
            <a:ext cx="2881312" cy="1127125"/>
          </a:xfrm>
          <a:prstGeom prst="rect">
            <a:avLst/>
          </a:prstGeom>
          <a:noFill/>
          <a:ln w="7938">
            <a:noFill/>
            <a:miter lim="800000"/>
            <a:headEnd/>
            <a:tailEnd/>
          </a:ln>
          <a:effectLst/>
        </p:spPr>
        <p:txBody>
          <a:bodyPr>
            <a:spAutoFit/>
          </a:bodyPr>
          <a:lstStyle/>
          <a:p>
            <a:pPr>
              <a:spcBef>
                <a:spcPct val="20000"/>
              </a:spcBef>
            </a:pPr>
            <a:r>
              <a:rPr lang="zh-CN" altLang="en-US" sz="2000">
                <a:latin typeface="楷体_GB2312" pitchFamily="49" charset="-122"/>
                <a:ea typeface="楷体_GB2312" pitchFamily="49" charset="-122"/>
              </a:rPr>
              <a:t>③结转超支额：</a:t>
            </a:r>
          </a:p>
          <a:p>
            <a:pPr>
              <a:spcBef>
                <a:spcPct val="20000"/>
              </a:spcBef>
            </a:pPr>
            <a:r>
              <a:rPr lang="zh-CN" altLang="en-US" sz="2000">
                <a:solidFill>
                  <a:srgbClr val="080912"/>
                </a:solidFill>
                <a:latin typeface="楷体_GB2312" pitchFamily="49" charset="-122"/>
                <a:ea typeface="楷体_GB2312" pitchFamily="49" charset="-122"/>
              </a:rPr>
              <a:t>  借：材料成本差异</a:t>
            </a:r>
          </a:p>
          <a:p>
            <a:pPr>
              <a:spcBef>
                <a:spcPct val="20000"/>
              </a:spcBef>
            </a:pPr>
            <a:r>
              <a:rPr lang="zh-CN" altLang="en-US" sz="2000">
                <a:solidFill>
                  <a:srgbClr val="080912"/>
                </a:solidFill>
                <a:latin typeface="楷体_GB2312" pitchFamily="49" charset="-122"/>
                <a:ea typeface="楷体_GB2312" pitchFamily="49" charset="-122"/>
              </a:rPr>
              <a:t>      贷：材料采购</a:t>
            </a:r>
          </a:p>
        </p:txBody>
      </p:sp>
      <p:sp>
        <p:nvSpPr>
          <p:cNvPr id="222216" name="Rectangle 8"/>
          <p:cNvSpPr>
            <a:spLocks noChangeArrowheads="1"/>
          </p:cNvSpPr>
          <p:nvPr/>
        </p:nvSpPr>
        <p:spPr bwMode="auto">
          <a:xfrm>
            <a:off x="5868988" y="3716338"/>
            <a:ext cx="2736850" cy="1127125"/>
          </a:xfrm>
          <a:prstGeom prst="rect">
            <a:avLst/>
          </a:prstGeom>
          <a:noFill/>
          <a:ln w="7938">
            <a:noFill/>
            <a:miter lim="800000"/>
            <a:headEnd/>
            <a:tailEnd/>
          </a:ln>
          <a:effectLst/>
        </p:spPr>
        <p:txBody>
          <a:bodyPr>
            <a:spAutoFit/>
          </a:bodyPr>
          <a:lstStyle/>
          <a:p>
            <a:pPr>
              <a:spcBef>
                <a:spcPct val="20000"/>
              </a:spcBef>
            </a:pPr>
            <a:r>
              <a:rPr lang="zh-CN" altLang="en-US" sz="2000">
                <a:latin typeface="楷体_GB2312" pitchFamily="49" charset="-122"/>
                <a:ea typeface="楷体_GB2312" pitchFamily="49" charset="-122"/>
              </a:rPr>
              <a:t>结转节约额：</a:t>
            </a:r>
          </a:p>
          <a:p>
            <a:pPr>
              <a:spcBef>
                <a:spcPct val="20000"/>
              </a:spcBef>
            </a:pPr>
            <a:r>
              <a:rPr lang="zh-CN" altLang="en-US" sz="2000">
                <a:latin typeface="楷体_GB2312" pitchFamily="49" charset="-122"/>
                <a:ea typeface="楷体_GB2312" pitchFamily="49" charset="-122"/>
              </a:rPr>
              <a:t>借：材料采购</a:t>
            </a:r>
          </a:p>
          <a:p>
            <a:pPr>
              <a:spcBef>
                <a:spcPct val="20000"/>
              </a:spcBef>
            </a:pPr>
            <a:r>
              <a:rPr lang="zh-CN" altLang="en-US" sz="2000">
                <a:latin typeface="楷体_GB2312" pitchFamily="49" charset="-122"/>
                <a:ea typeface="楷体_GB2312" pitchFamily="49" charset="-122"/>
              </a:rPr>
              <a:t>    贷：材料成本差异</a:t>
            </a:r>
          </a:p>
        </p:txBody>
      </p:sp>
      <p:sp>
        <p:nvSpPr>
          <p:cNvPr id="222217" name="Rectangle 9"/>
          <p:cNvSpPr>
            <a:spLocks noChangeArrowheads="1"/>
          </p:cNvSpPr>
          <p:nvPr/>
        </p:nvSpPr>
        <p:spPr bwMode="auto">
          <a:xfrm>
            <a:off x="684213" y="4941888"/>
            <a:ext cx="6911975" cy="1492250"/>
          </a:xfrm>
          <a:prstGeom prst="rect">
            <a:avLst/>
          </a:prstGeom>
          <a:noFill/>
          <a:ln w="7938">
            <a:noFill/>
            <a:miter lim="800000"/>
            <a:headEnd/>
            <a:tailEnd/>
          </a:ln>
          <a:effectLst/>
        </p:spPr>
        <p:txBody>
          <a:bodyPr>
            <a:spAutoFit/>
          </a:bodyPr>
          <a:lstStyle/>
          <a:p>
            <a:pPr>
              <a:spcBef>
                <a:spcPct val="20000"/>
              </a:spcBef>
            </a:pPr>
            <a:r>
              <a:rPr lang="zh-CN" altLang="en-US" sz="2000">
                <a:solidFill>
                  <a:srgbClr val="080912"/>
                </a:solidFill>
                <a:latin typeface="楷体_GB2312" pitchFamily="49" charset="-122"/>
                <a:ea typeface="楷体_GB2312" pitchFamily="49" charset="-122"/>
              </a:rPr>
              <a:t>也可以将分录做成下面这样：</a:t>
            </a:r>
          </a:p>
          <a:p>
            <a:pPr>
              <a:spcBef>
                <a:spcPct val="20000"/>
              </a:spcBef>
            </a:pPr>
            <a:r>
              <a:rPr lang="zh-CN" altLang="en-US" sz="2000">
                <a:solidFill>
                  <a:srgbClr val="080912"/>
                </a:solidFill>
                <a:latin typeface="楷体_GB2312" pitchFamily="49" charset="-122"/>
                <a:ea typeface="楷体_GB2312" pitchFamily="49" charset="-122"/>
              </a:rPr>
              <a:t>借：原材料               借：原材料</a:t>
            </a:r>
          </a:p>
          <a:p>
            <a:pPr>
              <a:spcBef>
                <a:spcPct val="20000"/>
              </a:spcBef>
            </a:pPr>
            <a:r>
              <a:rPr lang="zh-CN" altLang="en-US" sz="2000">
                <a:solidFill>
                  <a:srgbClr val="080912"/>
                </a:solidFill>
                <a:latin typeface="楷体_GB2312" pitchFamily="49" charset="-122"/>
                <a:ea typeface="楷体_GB2312" pitchFamily="49" charset="-122"/>
              </a:rPr>
              <a:t>    材料成本差异             贷：材料成本差异</a:t>
            </a:r>
          </a:p>
          <a:p>
            <a:pPr>
              <a:spcBef>
                <a:spcPct val="20000"/>
              </a:spcBef>
            </a:pPr>
            <a:r>
              <a:rPr lang="zh-CN" altLang="en-US" sz="2000">
                <a:solidFill>
                  <a:srgbClr val="080912"/>
                </a:solidFill>
                <a:latin typeface="楷体_GB2312" pitchFamily="49" charset="-122"/>
                <a:ea typeface="楷体_GB2312" pitchFamily="49" charset="-122"/>
              </a:rPr>
              <a:t>    贷：材料采购                 材料采购</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fld id="{14515618-B6C4-44DE-B84D-35D926A2DF58}"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18F463A1-A28F-4381-ACEB-A6A9BFAC6A79}" type="slidenum">
              <a:rPr lang="en-US" altLang="ko-KR"/>
              <a:pPr/>
              <a:t>153</a:t>
            </a:fld>
            <a:endParaRPr lang="en-US" altLang="ko-KR"/>
          </a:p>
        </p:txBody>
      </p:sp>
      <p:sp>
        <p:nvSpPr>
          <p:cNvPr id="223236" name="Rectangle 4"/>
          <p:cNvSpPr>
            <a:spLocks noChangeArrowheads="1"/>
          </p:cNvSpPr>
          <p:nvPr/>
        </p:nvSpPr>
        <p:spPr bwMode="auto">
          <a:xfrm>
            <a:off x="755650" y="1144588"/>
            <a:ext cx="5256213" cy="457200"/>
          </a:xfrm>
          <a:prstGeom prst="rect">
            <a:avLst/>
          </a:prstGeom>
          <a:noFill/>
          <a:ln w="7938">
            <a:noFill/>
            <a:miter lim="800000"/>
            <a:headEnd/>
            <a:tailEnd/>
          </a:ln>
          <a:effectLst/>
        </p:spPr>
        <p:txBody>
          <a:bodyPr wrap="none">
            <a:spAutoFit/>
          </a:bodyPr>
          <a:lstStyle/>
          <a:p>
            <a:r>
              <a:rPr lang="zh-CN" altLang="en-US" b="1">
                <a:solidFill>
                  <a:srgbClr val="0707D7"/>
                </a:solidFill>
                <a:latin typeface="Arial" charset="0"/>
                <a:ea typeface="楷体_GB2312" pitchFamily="49" charset="-122"/>
              </a:rPr>
              <a:t>（2）结算单证已到，材料尚未收到：</a:t>
            </a:r>
          </a:p>
        </p:txBody>
      </p:sp>
      <p:sp>
        <p:nvSpPr>
          <p:cNvPr id="223237" name="Rectangle 5"/>
          <p:cNvSpPr>
            <a:spLocks noChangeArrowheads="1"/>
          </p:cNvSpPr>
          <p:nvPr/>
        </p:nvSpPr>
        <p:spPr bwMode="auto">
          <a:xfrm>
            <a:off x="1547813" y="1628775"/>
            <a:ext cx="6264275" cy="1771650"/>
          </a:xfrm>
          <a:prstGeom prst="rect">
            <a:avLst/>
          </a:prstGeom>
          <a:noFill/>
          <a:ln w="7938">
            <a:noFill/>
            <a:miter lim="800000"/>
            <a:headEnd/>
            <a:tailEnd/>
          </a:ln>
          <a:effectLst/>
        </p:spPr>
        <p:txBody>
          <a:bodyPr>
            <a:spAutoFit/>
          </a:bodyPr>
          <a:lstStyle/>
          <a:p>
            <a:pPr>
              <a:spcBef>
                <a:spcPct val="20000"/>
              </a:spcBef>
            </a:pPr>
            <a:r>
              <a:rPr lang="zh-CN" altLang="en-US">
                <a:solidFill>
                  <a:srgbClr val="080912"/>
                </a:solidFill>
                <a:latin typeface="Arial" charset="0"/>
                <a:ea typeface="楷体_GB2312" pitchFamily="49" charset="-122"/>
              </a:rPr>
              <a:t>借：材料采购</a:t>
            </a:r>
          </a:p>
          <a:p>
            <a:pPr>
              <a:spcBef>
                <a:spcPct val="20000"/>
              </a:spcBef>
            </a:pPr>
            <a:r>
              <a:rPr lang="zh-CN" altLang="en-US">
                <a:solidFill>
                  <a:srgbClr val="080912"/>
                </a:solidFill>
                <a:latin typeface="Arial" charset="0"/>
                <a:ea typeface="楷体_GB2312" pitchFamily="49" charset="-122"/>
              </a:rPr>
              <a:t>       贷：银行存款</a:t>
            </a:r>
          </a:p>
          <a:p>
            <a:pPr>
              <a:spcBef>
                <a:spcPct val="20000"/>
              </a:spcBef>
            </a:pPr>
            <a:r>
              <a:rPr lang="zh-CN" altLang="en-US">
                <a:solidFill>
                  <a:srgbClr val="080912"/>
                </a:solidFill>
                <a:latin typeface="Arial" charset="0"/>
                <a:ea typeface="楷体_GB2312" pitchFamily="49" charset="-122"/>
              </a:rPr>
              <a:t>              应付票据、应付账款等账户</a:t>
            </a:r>
          </a:p>
          <a:p>
            <a:pPr>
              <a:spcBef>
                <a:spcPct val="20000"/>
              </a:spcBef>
            </a:pPr>
            <a:r>
              <a:rPr lang="zh-CN" altLang="en-US">
                <a:solidFill>
                  <a:srgbClr val="080912"/>
                </a:solidFill>
                <a:latin typeface="Arial" charset="0"/>
                <a:ea typeface="楷体_GB2312" pitchFamily="49" charset="-122"/>
              </a:rPr>
              <a:t>其他的分录必须等材料验收入库后再做。</a:t>
            </a:r>
          </a:p>
        </p:txBody>
      </p:sp>
      <p:sp>
        <p:nvSpPr>
          <p:cNvPr id="223238" name="Rectangle 6"/>
          <p:cNvSpPr>
            <a:spLocks noChangeArrowheads="1"/>
          </p:cNvSpPr>
          <p:nvPr/>
        </p:nvSpPr>
        <p:spPr bwMode="auto">
          <a:xfrm>
            <a:off x="755650" y="3644900"/>
            <a:ext cx="5868988" cy="457200"/>
          </a:xfrm>
          <a:prstGeom prst="rect">
            <a:avLst/>
          </a:prstGeom>
          <a:noFill/>
          <a:ln w="7938">
            <a:noFill/>
            <a:miter lim="800000"/>
            <a:headEnd/>
            <a:tailEnd/>
          </a:ln>
          <a:effectLst/>
        </p:spPr>
        <p:txBody>
          <a:bodyPr wrap="none">
            <a:spAutoFit/>
          </a:bodyPr>
          <a:lstStyle/>
          <a:p>
            <a:r>
              <a:rPr lang="zh-CN" altLang="en-US" b="1">
                <a:solidFill>
                  <a:srgbClr val="0707D7"/>
                </a:solidFill>
                <a:latin typeface="Arial" charset="0"/>
                <a:ea typeface="楷体_GB2312" pitchFamily="49" charset="-122"/>
              </a:rPr>
              <a:t>（3）材料已经收到，结算单证没有收到：</a:t>
            </a:r>
          </a:p>
        </p:txBody>
      </p:sp>
      <p:sp>
        <p:nvSpPr>
          <p:cNvPr id="223239" name="Rectangle 7"/>
          <p:cNvSpPr>
            <a:spLocks noChangeArrowheads="1"/>
          </p:cNvSpPr>
          <p:nvPr/>
        </p:nvSpPr>
        <p:spPr bwMode="auto">
          <a:xfrm>
            <a:off x="1547813" y="4221163"/>
            <a:ext cx="6769100" cy="1406525"/>
          </a:xfrm>
          <a:prstGeom prst="rect">
            <a:avLst/>
          </a:prstGeom>
          <a:noFill/>
          <a:ln w="7938">
            <a:noFill/>
            <a:miter lim="800000"/>
            <a:headEnd/>
            <a:tailEnd/>
          </a:ln>
          <a:effectLst/>
        </p:spPr>
        <p:txBody>
          <a:bodyPr>
            <a:spAutoFit/>
          </a:bodyPr>
          <a:lstStyle/>
          <a:p>
            <a:pPr algn="just">
              <a:lnSpc>
                <a:spcPct val="120000"/>
              </a:lnSpc>
              <a:spcBef>
                <a:spcPct val="20000"/>
              </a:spcBef>
            </a:pPr>
            <a:r>
              <a:rPr lang="zh-CN" altLang="en-US">
                <a:solidFill>
                  <a:srgbClr val="080912"/>
                </a:solidFill>
                <a:latin typeface="楷体_GB2312" pitchFamily="49" charset="-122"/>
                <a:ea typeface="楷体_GB2312" pitchFamily="49" charset="-122"/>
              </a:rPr>
              <a:t>    这类业务平时不做账务处理，</a:t>
            </a:r>
            <a:r>
              <a:rPr lang="zh-CN" altLang="en-US" b="1">
                <a:solidFill>
                  <a:srgbClr val="CC0000"/>
                </a:solidFill>
                <a:latin typeface="楷体_GB2312" pitchFamily="49" charset="-122"/>
                <a:ea typeface="楷体_GB2312" pitchFamily="49" charset="-122"/>
              </a:rPr>
              <a:t>跨月时，</a:t>
            </a:r>
            <a:r>
              <a:rPr lang="zh-CN" altLang="en-US">
                <a:solidFill>
                  <a:srgbClr val="080912"/>
                </a:solidFill>
                <a:latin typeface="楷体_GB2312" pitchFamily="49" charset="-122"/>
                <a:ea typeface="楷体_GB2312" pitchFamily="49" charset="-122"/>
              </a:rPr>
              <a:t>先暂估入账，</a:t>
            </a:r>
            <a:r>
              <a:rPr lang="zh-CN" altLang="en-US" b="1">
                <a:solidFill>
                  <a:srgbClr val="CC0000"/>
                </a:solidFill>
                <a:latin typeface="楷体_GB2312" pitchFamily="49" charset="-122"/>
                <a:ea typeface="楷体_GB2312" pitchFamily="49" charset="-122"/>
              </a:rPr>
              <a:t>下月初</a:t>
            </a:r>
            <a:r>
              <a:rPr lang="zh-CN" altLang="en-US">
                <a:solidFill>
                  <a:srgbClr val="080912"/>
                </a:solidFill>
                <a:latin typeface="楷体_GB2312" pitchFamily="49" charset="-122"/>
                <a:ea typeface="楷体_GB2312" pitchFamily="49" charset="-122"/>
              </a:rPr>
              <a:t>做相反分录。待收到结算凭证时再按照正常的程序做会计分录。</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zh-CN" altLang="en-US" sz="3200">
                <a:solidFill>
                  <a:schemeClr val="bg1"/>
                </a:solidFill>
                <a:ea typeface="楷体_GB2312" pitchFamily="49" charset="-122"/>
              </a:rPr>
              <a:t>2.材料发出的总分类核算</a:t>
            </a:r>
          </a:p>
        </p:txBody>
      </p:sp>
      <p:sp>
        <p:nvSpPr>
          <p:cNvPr id="224259" name="Rectangle 3"/>
          <p:cNvSpPr>
            <a:spLocks noGrp="1" noChangeArrowheads="1"/>
          </p:cNvSpPr>
          <p:nvPr>
            <p:ph idx="1"/>
          </p:nvPr>
        </p:nvSpPr>
        <p:spPr/>
        <p:txBody>
          <a:bodyPr>
            <a:normAutofit fontScale="70000" lnSpcReduction="20000"/>
          </a:bodyPr>
          <a:lstStyle/>
          <a:p>
            <a:pPr>
              <a:lnSpc>
                <a:spcPct val="110000"/>
              </a:lnSpc>
              <a:spcBef>
                <a:spcPct val="30000"/>
              </a:spcBef>
            </a:pPr>
            <a:r>
              <a:rPr lang="zh-CN" altLang="en-US" b="0">
                <a:solidFill>
                  <a:srgbClr val="080912"/>
                </a:solidFill>
                <a:latin typeface="楷体_GB2312" pitchFamily="49" charset="-122"/>
              </a:rPr>
              <a:t>    计算材料成本差异率；根据发出材料的相关凭据做出发出材料的会计分录。</a:t>
            </a:r>
          </a:p>
          <a:p>
            <a:pPr>
              <a:lnSpc>
                <a:spcPct val="110000"/>
              </a:lnSpc>
              <a:spcBef>
                <a:spcPct val="30000"/>
              </a:spcBef>
            </a:pPr>
            <a:r>
              <a:rPr lang="zh-CN" altLang="en-US" b="0">
                <a:solidFill>
                  <a:srgbClr val="080912"/>
                </a:solidFill>
                <a:latin typeface="楷体_GB2312" pitchFamily="49" charset="-122"/>
              </a:rPr>
              <a:t>    借：生产成本             借：生产成本</a:t>
            </a:r>
          </a:p>
          <a:p>
            <a:pPr>
              <a:lnSpc>
                <a:spcPct val="110000"/>
              </a:lnSpc>
              <a:spcBef>
                <a:spcPct val="30000"/>
              </a:spcBef>
            </a:pPr>
            <a:r>
              <a:rPr lang="zh-CN" altLang="en-US" b="0">
                <a:solidFill>
                  <a:srgbClr val="080912"/>
                </a:solidFill>
                <a:latin typeface="楷体_GB2312" pitchFamily="49" charset="-122"/>
              </a:rPr>
              <a:t>        制造费用                 制造费用</a:t>
            </a:r>
          </a:p>
          <a:p>
            <a:pPr>
              <a:lnSpc>
                <a:spcPct val="110000"/>
              </a:lnSpc>
              <a:spcBef>
                <a:spcPct val="30000"/>
              </a:spcBef>
            </a:pPr>
            <a:r>
              <a:rPr lang="zh-CN" altLang="en-US" b="0">
                <a:solidFill>
                  <a:srgbClr val="080912"/>
                </a:solidFill>
                <a:latin typeface="楷体_GB2312" pitchFamily="49" charset="-122"/>
              </a:rPr>
              <a:t>        管理费用                 管理费用</a:t>
            </a:r>
          </a:p>
          <a:p>
            <a:pPr>
              <a:lnSpc>
                <a:spcPct val="110000"/>
              </a:lnSpc>
              <a:spcBef>
                <a:spcPct val="30000"/>
              </a:spcBef>
            </a:pPr>
            <a:r>
              <a:rPr lang="zh-CN" altLang="en-US" b="0">
                <a:solidFill>
                  <a:srgbClr val="080912"/>
                </a:solidFill>
                <a:latin typeface="楷体_GB2312" pitchFamily="49" charset="-122"/>
              </a:rPr>
              <a:t>        在建工程                 在建工程</a:t>
            </a:r>
          </a:p>
          <a:p>
            <a:pPr>
              <a:lnSpc>
                <a:spcPct val="110000"/>
              </a:lnSpc>
              <a:spcBef>
                <a:spcPct val="30000"/>
              </a:spcBef>
            </a:pPr>
            <a:r>
              <a:rPr lang="zh-CN" altLang="en-US" b="0">
                <a:solidFill>
                  <a:srgbClr val="080912"/>
                </a:solidFill>
                <a:latin typeface="楷体_GB2312" pitchFamily="49" charset="-122"/>
              </a:rPr>
              <a:t>        销售费用                 销售费用</a:t>
            </a:r>
          </a:p>
          <a:p>
            <a:pPr>
              <a:lnSpc>
                <a:spcPct val="110000"/>
              </a:lnSpc>
              <a:spcBef>
                <a:spcPct val="30000"/>
              </a:spcBef>
            </a:pPr>
            <a:r>
              <a:rPr lang="zh-CN" altLang="en-US" b="0">
                <a:solidFill>
                  <a:srgbClr val="080912"/>
                </a:solidFill>
                <a:latin typeface="楷体_GB2312" pitchFamily="49" charset="-122"/>
              </a:rPr>
              <a:t>        贷：原材料（计划成本）   贷：材料成本差异</a:t>
            </a:r>
          </a:p>
          <a:p>
            <a:pPr>
              <a:lnSpc>
                <a:spcPct val="110000"/>
              </a:lnSpc>
              <a:spcBef>
                <a:spcPct val="30000"/>
              </a:spcBef>
            </a:pPr>
            <a:r>
              <a:rPr lang="zh-CN" altLang="en-US" b="0">
                <a:solidFill>
                  <a:srgbClr val="080912"/>
                </a:solidFill>
                <a:latin typeface="楷体_GB2312" pitchFamily="49" charset="-122"/>
              </a:rPr>
              <a:t>    材料成本差异的结转：</a:t>
            </a:r>
          </a:p>
          <a:p>
            <a:pPr>
              <a:lnSpc>
                <a:spcPct val="110000"/>
              </a:lnSpc>
              <a:spcBef>
                <a:spcPct val="30000"/>
              </a:spcBef>
            </a:pPr>
            <a:r>
              <a:rPr lang="zh-CN" altLang="en-US" b="0">
                <a:solidFill>
                  <a:srgbClr val="080912"/>
                </a:solidFill>
                <a:latin typeface="楷体_GB2312" pitchFamily="49" charset="-122"/>
              </a:rPr>
              <a:t>    超支差异做与以上差异结转相反的分录。</a:t>
            </a:r>
          </a:p>
        </p:txBody>
      </p:sp>
      <p:sp>
        <p:nvSpPr>
          <p:cNvPr id="4" name="日期占位符 3"/>
          <p:cNvSpPr>
            <a:spLocks noGrp="1"/>
          </p:cNvSpPr>
          <p:nvPr>
            <p:ph type="dt" sz="half" idx="10"/>
          </p:nvPr>
        </p:nvSpPr>
        <p:spPr/>
        <p:txBody>
          <a:bodyPr/>
          <a:lstStyle/>
          <a:p>
            <a:fld id="{2DD4D370-6CC6-42FA-AF25-49F514D9DA1E}"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0FBD4A6-5013-48F8-9B73-088C0C7287B4}" type="slidenum">
              <a:rPr lang="en-US" altLang="ko-KR"/>
              <a:pPr/>
              <a:t>154</a:t>
            </a:fld>
            <a:endParaRPr lang="en-US" altLang="ko-K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zh-CN" altLang="en-US" sz="3600">
                <a:solidFill>
                  <a:schemeClr val="bg1"/>
                </a:solidFill>
                <a:latin typeface="黑体" pitchFamily="2" charset="-122"/>
              </a:rPr>
              <a:t>五、库存商品的核算</a:t>
            </a:r>
            <a:r>
              <a:rPr lang="zh-CN" altLang="en-US" sz="2400">
                <a:solidFill>
                  <a:schemeClr val="bg1"/>
                </a:solidFill>
                <a:latin typeface="黑体" pitchFamily="2" charset="-122"/>
              </a:rPr>
              <a:t>（</a:t>
            </a:r>
            <a:r>
              <a:rPr lang="en-US" altLang="zh-CN" sz="2400">
                <a:solidFill>
                  <a:schemeClr val="bg1"/>
                </a:solidFill>
                <a:latin typeface="黑体" pitchFamily="2" charset="-122"/>
              </a:rPr>
              <a:t>P.105</a:t>
            </a:r>
            <a:r>
              <a:rPr lang="zh-CN" altLang="en-US" sz="2400">
                <a:solidFill>
                  <a:schemeClr val="bg1"/>
                </a:solidFill>
                <a:latin typeface="黑体" pitchFamily="2" charset="-122"/>
              </a:rPr>
              <a:t>）</a:t>
            </a:r>
          </a:p>
        </p:txBody>
      </p:sp>
      <p:sp>
        <p:nvSpPr>
          <p:cNvPr id="225283" name="Rectangle 3"/>
          <p:cNvSpPr>
            <a:spLocks noGrp="1" noChangeArrowheads="1"/>
          </p:cNvSpPr>
          <p:nvPr>
            <p:ph idx="1"/>
          </p:nvPr>
        </p:nvSpPr>
        <p:spPr>
          <a:xfrm>
            <a:off x="539750" y="1196975"/>
            <a:ext cx="8135938" cy="5256213"/>
          </a:xfrm>
        </p:spPr>
        <p:txBody>
          <a:bodyPr/>
          <a:lstStyle/>
          <a:p>
            <a:pPr>
              <a:lnSpc>
                <a:spcPct val="120000"/>
              </a:lnSpc>
              <a:spcBef>
                <a:spcPct val="50000"/>
              </a:spcBef>
            </a:pPr>
            <a:r>
              <a:rPr lang="zh-CN" altLang="en-US" sz="3200" b="0">
                <a:solidFill>
                  <a:srgbClr val="080912"/>
                </a:solidFill>
                <a:latin typeface="Times New Roman" pitchFamily="18" charset="0"/>
              </a:rPr>
              <a:t>（一）库存商品按进价法核算</a:t>
            </a:r>
            <a:endParaRPr lang="zh-CN" altLang="en-US" sz="3200" b="0">
              <a:solidFill>
                <a:srgbClr val="080912"/>
              </a:solidFill>
              <a:latin typeface="华文新魏" pitchFamily="2" charset="-122"/>
            </a:endParaRPr>
          </a:p>
          <a:p>
            <a:pPr>
              <a:lnSpc>
                <a:spcPct val="120000"/>
              </a:lnSpc>
              <a:spcBef>
                <a:spcPct val="50000"/>
              </a:spcBef>
            </a:pPr>
            <a:r>
              <a:rPr lang="zh-CN" altLang="en-US" sz="3200" b="0">
                <a:solidFill>
                  <a:srgbClr val="080912"/>
                </a:solidFill>
                <a:latin typeface="Times New Roman" pitchFamily="18" charset="0"/>
              </a:rPr>
              <a:t>（二）库存商品按售价法核算</a:t>
            </a:r>
          </a:p>
        </p:txBody>
      </p:sp>
      <p:sp>
        <p:nvSpPr>
          <p:cNvPr id="4" name="日期占位符 3"/>
          <p:cNvSpPr>
            <a:spLocks noGrp="1"/>
          </p:cNvSpPr>
          <p:nvPr>
            <p:ph type="dt" sz="half" idx="10"/>
          </p:nvPr>
        </p:nvSpPr>
        <p:spPr/>
        <p:txBody>
          <a:bodyPr/>
          <a:lstStyle/>
          <a:p>
            <a:fld id="{F6DA363E-8FEE-4A4F-BA53-ABED96C6310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5D1BFEFB-BB90-4E08-9D25-DD24B927119F}" type="slidenum">
              <a:rPr lang="en-US" altLang="ko-KR"/>
              <a:pPr/>
              <a:t>155</a:t>
            </a:fld>
            <a:endParaRPr lang="en-US" altLang="ko-K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zh-CN" altLang="en-US" sz="3600">
                <a:solidFill>
                  <a:schemeClr val="bg1"/>
                </a:solidFill>
                <a:latin typeface="黑体" pitchFamily="2" charset="-122"/>
              </a:rPr>
              <a:t>六、周转材料的核算</a:t>
            </a:r>
          </a:p>
        </p:txBody>
      </p:sp>
      <p:sp>
        <p:nvSpPr>
          <p:cNvPr id="226307" name="Rectangle 3"/>
          <p:cNvSpPr>
            <a:spLocks noGrp="1" noChangeArrowheads="1"/>
          </p:cNvSpPr>
          <p:nvPr>
            <p:ph idx="1"/>
          </p:nvPr>
        </p:nvSpPr>
        <p:spPr/>
        <p:txBody>
          <a:bodyPr/>
          <a:lstStyle/>
          <a:p>
            <a:pPr>
              <a:lnSpc>
                <a:spcPct val="120000"/>
              </a:lnSpc>
              <a:spcBef>
                <a:spcPct val="50000"/>
              </a:spcBef>
            </a:pPr>
            <a:r>
              <a:rPr lang="zh-CN" altLang="en-US" sz="3200" b="0">
                <a:solidFill>
                  <a:srgbClr val="080912"/>
                </a:solidFill>
                <a:latin typeface="Times New Roman" pitchFamily="18" charset="0"/>
              </a:rPr>
              <a:t>周转材料包括：包装物、低值易耗品等。</a:t>
            </a:r>
          </a:p>
          <a:p>
            <a:pPr>
              <a:lnSpc>
                <a:spcPct val="120000"/>
              </a:lnSpc>
              <a:spcBef>
                <a:spcPct val="50000"/>
              </a:spcBef>
            </a:pPr>
            <a:r>
              <a:rPr lang="zh-CN" altLang="en-US" sz="3200" b="0">
                <a:solidFill>
                  <a:srgbClr val="080912"/>
                </a:solidFill>
                <a:latin typeface="Times New Roman" pitchFamily="18" charset="0"/>
              </a:rPr>
              <a:t>（一）周转材料的特点</a:t>
            </a:r>
          </a:p>
          <a:p>
            <a:pPr>
              <a:lnSpc>
                <a:spcPct val="120000"/>
              </a:lnSpc>
              <a:spcBef>
                <a:spcPct val="50000"/>
              </a:spcBef>
            </a:pPr>
            <a:r>
              <a:rPr lang="zh-CN" altLang="en-US" sz="3200" b="0">
                <a:solidFill>
                  <a:srgbClr val="080912"/>
                </a:solidFill>
                <a:latin typeface="Times New Roman" pitchFamily="18" charset="0"/>
              </a:rPr>
              <a:t>（二）周转材料摊销的核算</a:t>
            </a:r>
          </a:p>
        </p:txBody>
      </p:sp>
      <p:sp>
        <p:nvSpPr>
          <p:cNvPr id="4" name="日期占位符 3"/>
          <p:cNvSpPr>
            <a:spLocks noGrp="1"/>
          </p:cNvSpPr>
          <p:nvPr>
            <p:ph type="dt" sz="half" idx="10"/>
          </p:nvPr>
        </p:nvSpPr>
        <p:spPr/>
        <p:txBody>
          <a:bodyPr/>
          <a:lstStyle/>
          <a:p>
            <a:fld id="{2795EF2F-0D47-4954-93B9-3F2E0291C7C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6A855DE-D023-4D8F-80A7-1214E8E99E2F}" type="slidenum">
              <a:rPr lang="en-US" altLang="ko-KR"/>
              <a:pPr/>
              <a:t>156</a:t>
            </a:fld>
            <a:endParaRPr lang="en-US" altLang="ko-K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zh-CN" altLang="en-US" sz="3600">
                <a:solidFill>
                  <a:schemeClr val="bg1"/>
                </a:solidFill>
                <a:latin typeface="黑体" pitchFamily="2" charset="-122"/>
              </a:rPr>
              <a:t>七、存货清查的核算</a:t>
            </a:r>
            <a:r>
              <a:rPr lang="zh-CN" altLang="en-US" sz="2400">
                <a:solidFill>
                  <a:schemeClr val="bg1"/>
                </a:solidFill>
                <a:latin typeface="黑体" pitchFamily="2" charset="-122"/>
              </a:rPr>
              <a:t>（</a:t>
            </a:r>
            <a:r>
              <a:rPr lang="en-US" altLang="zh-CN" sz="2400">
                <a:solidFill>
                  <a:schemeClr val="bg1"/>
                </a:solidFill>
                <a:latin typeface="黑体" pitchFamily="2" charset="-122"/>
              </a:rPr>
              <a:t>P.107</a:t>
            </a:r>
            <a:r>
              <a:rPr lang="zh-CN" altLang="en-US" sz="2400">
                <a:solidFill>
                  <a:schemeClr val="bg1"/>
                </a:solidFill>
                <a:latin typeface="黑体" pitchFamily="2" charset="-122"/>
              </a:rPr>
              <a:t>）</a:t>
            </a:r>
          </a:p>
        </p:txBody>
      </p:sp>
      <p:sp>
        <p:nvSpPr>
          <p:cNvPr id="227331" name="Rectangle 3"/>
          <p:cNvSpPr>
            <a:spLocks noGrp="1" noChangeArrowheads="1"/>
          </p:cNvSpPr>
          <p:nvPr>
            <p:ph idx="1"/>
          </p:nvPr>
        </p:nvSpPr>
        <p:spPr/>
        <p:txBody>
          <a:bodyPr>
            <a:normAutofit fontScale="70000" lnSpcReduction="20000"/>
          </a:bodyPr>
          <a:lstStyle/>
          <a:p>
            <a:pPr>
              <a:lnSpc>
                <a:spcPct val="110000"/>
              </a:lnSpc>
              <a:spcBef>
                <a:spcPct val="30000"/>
              </a:spcBef>
            </a:pPr>
            <a:r>
              <a:rPr lang="zh-CN" altLang="en-US" b="0">
                <a:solidFill>
                  <a:srgbClr val="080912"/>
                </a:solidFill>
              </a:rPr>
              <a:t>       为了客观、真实、准确地反映期末存货的实际价值，做到账实相符，企业必须定期或不定期的对存货进行清查。</a:t>
            </a:r>
          </a:p>
          <a:p>
            <a:pPr>
              <a:lnSpc>
                <a:spcPct val="110000"/>
              </a:lnSpc>
              <a:spcBef>
                <a:spcPct val="30000"/>
              </a:spcBef>
            </a:pPr>
            <a:r>
              <a:rPr lang="zh-CN" altLang="en-US" b="0">
                <a:solidFill>
                  <a:srgbClr val="080912"/>
                </a:solidFill>
              </a:rPr>
              <a:t>       核算专用账户：</a:t>
            </a:r>
            <a:r>
              <a:rPr lang="zh-CN" altLang="en-US">
                <a:solidFill>
                  <a:schemeClr val="accent2"/>
                </a:solidFill>
              </a:rPr>
              <a:t>待处理财产损溢——待处理流动资产损溢</a:t>
            </a:r>
            <a:r>
              <a:rPr lang="zh-CN" altLang="en-US" b="0">
                <a:solidFill>
                  <a:srgbClr val="080912"/>
                </a:solidFill>
              </a:rPr>
              <a:t>（该账户为</a:t>
            </a:r>
            <a:r>
              <a:rPr lang="zh-CN" altLang="en-US">
                <a:solidFill>
                  <a:srgbClr val="CC0000"/>
                </a:solidFill>
              </a:rPr>
              <a:t>资产性质</a:t>
            </a:r>
            <a:r>
              <a:rPr lang="zh-CN" altLang="en-US" b="0">
                <a:solidFill>
                  <a:srgbClr val="080912"/>
                </a:solidFill>
              </a:rPr>
              <a:t>的账户）</a:t>
            </a:r>
          </a:p>
          <a:p>
            <a:pPr>
              <a:lnSpc>
                <a:spcPct val="110000"/>
              </a:lnSpc>
              <a:spcBef>
                <a:spcPct val="30000"/>
              </a:spcBef>
            </a:pPr>
            <a:r>
              <a:rPr lang="zh-CN" altLang="en-US" b="0">
                <a:solidFill>
                  <a:srgbClr val="080912"/>
                </a:solidFill>
              </a:rPr>
              <a:t>       该账户的贷方登记：（1）材料盘盈的金额；（2）经批准结转盘亏材料的金额。</a:t>
            </a:r>
          </a:p>
          <a:p>
            <a:pPr>
              <a:lnSpc>
                <a:spcPct val="110000"/>
              </a:lnSpc>
              <a:spcBef>
                <a:spcPct val="30000"/>
              </a:spcBef>
            </a:pPr>
            <a:r>
              <a:rPr lang="zh-CN" altLang="en-US" b="0">
                <a:solidFill>
                  <a:srgbClr val="080912"/>
                </a:solidFill>
              </a:rPr>
              <a:t>       该账户的借方登记：（1）盘亏材料的金额；（2）经批准结转盘亏材料的金额。</a:t>
            </a:r>
          </a:p>
          <a:p>
            <a:pPr>
              <a:lnSpc>
                <a:spcPct val="110000"/>
              </a:lnSpc>
              <a:spcBef>
                <a:spcPct val="30000"/>
              </a:spcBef>
            </a:pPr>
            <a:r>
              <a:rPr lang="zh-CN" altLang="en-US" b="0">
                <a:solidFill>
                  <a:srgbClr val="080912"/>
                </a:solidFill>
              </a:rPr>
              <a:t>       期末余额如果在贷方：为未转销的盘盈材料的金额。</a:t>
            </a:r>
          </a:p>
          <a:p>
            <a:pPr>
              <a:lnSpc>
                <a:spcPct val="110000"/>
              </a:lnSpc>
              <a:spcBef>
                <a:spcPct val="30000"/>
              </a:spcBef>
            </a:pPr>
            <a:r>
              <a:rPr lang="zh-CN" altLang="en-US" b="0">
                <a:solidFill>
                  <a:srgbClr val="080912"/>
                </a:solidFill>
              </a:rPr>
              <a:t>       期末余额如果在借方：为未转销的盘亏材料的金额。</a:t>
            </a:r>
          </a:p>
          <a:p>
            <a:pPr>
              <a:lnSpc>
                <a:spcPct val="110000"/>
              </a:lnSpc>
              <a:spcBef>
                <a:spcPct val="30000"/>
              </a:spcBef>
            </a:pPr>
            <a:r>
              <a:rPr lang="zh-CN" altLang="en-US" b="0">
                <a:solidFill>
                  <a:srgbClr val="080912"/>
                </a:solidFill>
              </a:rPr>
              <a:t>       本科目应按盘盈、盘亏的资产种类和项目进行明细核算。</a:t>
            </a:r>
          </a:p>
        </p:txBody>
      </p:sp>
      <p:sp>
        <p:nvSpPr>
          <p:cNvPr id="4" name="日期占位符 3"/>
          <p:cNvSpPr>
            <a:spLocks noGrp="1"/>
          </p:cNvSpPr>
          <p:nvPr>
            <p:ph type="dt" sz="half" idx="10"/>
          </p:nvPr>
        </p:nvSpPr>
        <p:spPr/>
        <p:txBody>
          <a:bodyPr/>
          <a:lstStyle/>
          <a:p>
            <a:fld id="{626BDC02-62C2-43D3-91A6-5DC2AED77CF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FCE3415B-1AF3-440B-983C-6FF5929BAD5A}" type="slidenum">
              <a:rPr lang="en-US" altLang="ko-KR"/>
              <a:pPr/>
              <a:t>157</a:t>
            </a:fld>
            <a:endParaRPr lang="en-US" altLang="ko-K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zh-CN" altLang="en-US" sz="3200">
                <a:solidFill>
                  <a:schemeClr val="bg1"/>
                </a:solidFill>
                <a:ea typeface="楷体_GB2312" pitchFamily="49" charset="-122"/>
              </a:rPr>
              <a:t>（一）存货盘盈的核算</a:t>
            </a:r>
          </a:p>
        </p:txBody>
      </p:sp>
      <p:sp>
        <p:nvSpPr>
          <p:cNvPr id="228355" name="Rectangle 3"/>
          <p:cNvSpPr>
            <a:spLocks noGrp="1" noChangeArrowheads="1"/>
          </p:cNvSpPr>
          <p:nvPr>
            <p:ph idx="1"/>
          </p:nvPr>
        </p:nvSpPr>
        <p:spPr>
          <a:xfrm>
            <a:off x="539750" y="1052513"/>
            <a:ext cx="8135938" cy="1439862"/>
          </a:xfrm>
        </p:spPr>
        <p:txBody>
          <a:bodyPr>
            <a:normAutofit fontScale="85000" lnSpcReduction="20000"/>
          </a:bodyPr>
          <a:lstStyle/>
          <a:p>
            <a:pPr>
              <a:lnSpc>
                <a:spcPct val="110000"/>
              </a:lnSpc>
              <a:spcBef>
                <a:spcPct val="30000"/>
              </a:spcBef>
            </a:pPr>
            <a:r>
              <a:rPr lang="zh-CN" altLang="en-US" b="0">
                <a:solidFill>
                  <a:srgbClr val="080912"/>
                </a:solidFill>
                <a:latin typeface="楷体_GB2312" pitchFamily="49" charset="-122"/>
              </a:rPr>
              <a:t>    发生盘盈的存货，经查明是由于收发计量或核算上的误差等原因造成的，应做如下账务处理。</a:t>
            </a:r>
          </a:p>
          <a:p>
            <a:pPr>
              <a:lnSpc>
                <a:spcPct val="110000"/>
              </a:lnSpc>
              <a:spcBef>
                <a:spcPct val="30000"/>
              </a:spcBef>
            </a:pPr>
            <a:r>
              <a:rPr lang="zh-CN" altLang="en-US" b="0">
                <a:solidFill>
                  <a:srgbClr val="080912"/>
                </a:solidFill>
                <a:latin typeface="楷体_GB2312" pitchFamily="49" charset="-122"/>
              </a:rPr>
              <a:t>    账务处理分报经批准前，报经批准后。</a:t>
            </a:r>
          </a:p>
        </p:txBody>
      </p:sp>
      <p:sp>
        <p:nvSpPr>
          <p:cNvPr id="6" name="日期占位符 3"/>
          <p:cNvSpPr>
            <a:spLocks noGrp="1"/>
          </p:cNvSpPr>
          <p:nvPr>
            <p:ph type="dt" sz="half" idx="10"/>
          </p:nvPr>
        </p:nvSpPr>
        <p:spPr/>
        <p:txBody>
          <a:bodyPr/>
          <a:lstStyle/>
          <a:p>
            <a:fld id="{E504273B-911B-4139-8A18-377DD8319E7D}"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9FEC3934-2210-468B-BA8E-7B46AC579B05}" type="slidenum">
              <a:rPr lang="en-US" altLang="ko-KR"/>
              <a:pPr/>
              <a:t>158</a:t>
            </a:fld>
            <a:endParaRPr lang="en-US" altLang="ko-KR"/>
          </a:p>
        </p:txBody>
      </p:sp>
      <p:sp>
        <p:nvSpPr>
          <p:cNvPr id="228356" name="Rectangle 4"/>
          <p:cNvSpPr>
            <a:spLocks noChangeArrowheads="1"/>
          </p:cNvSpPr>
          <p:nvPr/>
        </p:nvSpPr>
        <p:spPr bwMode="auto">
          <a:xfrm>
            <a:off x="1116013" y="2636838"/>
            <a:ext cx="7272337" cy="1516062"/>
          </a:xfrm>
          <a:prstGeom prst="rect">
            <a:avLst/>
          </a:prstGeom>
          <a:noFill/>
          <a:ln w="7938">
            <a:noFill/>
            <a:miter lim="800000"/>
            <a:headEnd/>
            <a:tailEnd/>
          </a:ln>
          <a:effectLst/>
        </p:spPr>
        <p:txBody>
          <a:bodyPr>
            <a:spAutoFit/>
          </a:bodyPr>
          <a:lstStyle/>
          <a:p>
            <a:pPr>
              <a:lnSpc>
                <a:spcPct val="110000"/>
              </a:lnSpc>
              <a:spcBef>
                <a:spcPct val="30000"/>
              </a:spcBef>
            </a:pPr>
            <a:r>
              <a:rPr lang="zh-CN" altLang="en-US" b="1">
                <a:solidFill>
                  <a:srgbClr val="0707D7"/>
                </a:solidFill>
                <a:latin typeface="楷体_GB2312" pitchFamily="49" charset="-122"/>
                <a:ea typeface="楷体_GB2312" pitchFamily="49" charset="-122"/>
              </a:rPr>
              <a:t>批准前：</a:t>
            </a:r>
          </a:p>
          <a:p>
            <a:pPr>
              <a:lnSpc>
                <a:spcPct val="110000"/>
              </a:lnSpc>
              <a:spcBef>
                <a:spcPct val="30000"/>
              </a:spcBef>
            </a:pPr>
            <a:r>
              <a:rPr lang="zh-CN" altLang="en-US">
                <a:solidFill>
                  <a:srgbClr val="080912"/>
                </a:solidFill>
                <a:latin typeface="楷体_GB2312" pitchFamily="49" charset="-122"/>
                <a:ea typeface="楷体_GB2312" pitchFamily="49" charset="-122"/>
              </a:rPr>
              <a:t>借：原材料</a:t>
            </a:r>
          </a:p>
          <a:p>
            <a:pPr>
              <a:lnSpc>
                <a:spcPct val="110000"/>
              </a:lnSpc>
              <a:spcBef>
                <a:spcPct val="30000"/>
              </a:spcBef>
            </a:pPr>
            <a:r>
              <a:rPr lang="zh-CN" altLang="en-US">
                <a:solidFill>
                  <a:srgbClr val="080912"/>
                </a:solidFill>
                <a:latin typeface="楷体_GB2312" pitchFamily="49" charset="-122"/>
                <a:ea typeface="楷体_GB2312" pitchFamily="49" charset="-122"/>
              </a:rPr>
              <a:t>    贷：待处理财产损溢</a:t>
            </a:r>
            <a:r>
              <a:rPr lang="zh-CN" altLang="en-US">
                <a:solidFill>
                  <a:srgbClr val="080912"/>
                </a:solidFill>
                <a:latin typeface="Times New Roman"/>
                <a:ea typeface="楷体_GB2312" pitchFamily="49" charset="-122"/>
              </a:rPr>
              <a:t>——</a:t>
            </a:r>
            <a:r>
              <a:rPr lang="zh-CN" altLang="en-US">
                <a:solidFill>
                  <a:srgbClr val="080912"/>
                </a:solidFill>
                <a:latin typeface="楷体_GB2312" pitchFamily="49" charset="-122"/>
                <a:ea typeface="楷体_GB2312" pitchFamily="49" charset="-122"/>
              </a:rPr>
              <a:t>待处理流动资产损溢</a:t>
            </a:r>
          </a:p>
        </p:txBody>
      </p:sp>
      <p:sp>
        <p:nvSpPr>
          <p:cNvPr id="228357" name="Rectangle 5"/>
          <p:cNvSpPr>
            <a:spLocks noChangeArrowheads="1"/>
          </p:cNvSpPr>
          <p:nvPr/>
        </p:nvSpPr>
        <p:spPr bwMode="auto">
          <a:xfrm>
            <a:off x="1116013" y="4437063"/>
            <a:ext cx="6624637" cy="1516062"/>
          </a:xfrm>
          <a:prstGeom prst="rect">
            <a:avLst/>
          </a:prstGeom>
          <a:noFill/>
          <a:ln w="7938">
            <a:noFill/>
            <a:miter lim="800000"/>
            <a:headEnd/>
            <a:tailEnd/>
          </a:ln>
          <a:effectLst/>
        </p:spPr>
        <p:txBody>
          <a:bodyPr>
            <a:spAutoFit/>
          </a:bodyPr>
          <a:lstStyle/>
          <a:p>
            <a:pPr>
              <a:lnSpc>
                <a:spcPct val="110000"/>
              </a:lnSpc>
              <a:spcBef>
                <a:spcPct val="30000"/>
              </a:spcBef>
            </a:pPr>
            <a:r>
              <a:rPr lang="zh-CN" altLang="en-US" b="1">
                <a:solidFill>
                  <a:srgbClr val="0707D7"/>
                </a:solidFill>
                <a:latin typeface="楷体_GB2312" pitchFamily="49" charset="-122"/>
                <a:ea typeface="楷体_GB2312" pitchFamily="49" charset="-122"/>
              </a:rPr>
              <a:t>批准后：</a:t>
            </a:r>
          </a:p>
          <a:p>
            <a:pPr>
              <a:lnSpc>
                <a:spcPct val="110000"/>
              </a:lnSpc>
              <a:spcBef>
                <a:spcPct val="30000"/>
              </a:spcBef>
            </a:pPr>
            <a:r>
              <a:rPr lang="zh-CN" altLang="en-US">
                <a:solidFill>
                  <a:srgbClr val="080912"/>
                </a:solidFill>
                <a:latin typeface="楷体_GB2312" pitchFamily="49" charset="-122"/>
                <a:ea typeface="楷体_GB2312" pitchFamily="49" charset="-122"/>
              </a:rPr>
              <a:t>借：待处理财产损溢</a:t>
            </a:r>
            <a:r>
              <a:rPr lang="zh-CN" altLang="en-US">
                <a:solidFill>
                  <a:srgbClr val="080912"/>
                </a:solidFill>
                <a:latin typeface="Times New Roman"/>
                <a:ea typeface="楷体_GB2312" pitchFamily="49" charset="-122"/>
              </a:rPr>
              <a:t>——</a:t>
            </a:r>
            <a:r>
              <a:rPr lang="zh-CN" altLang="en-US">
                <a:solidFill>
                  <a:srgbClr val="080912"/>
                </a:solidFill>
                <a:latin typeface="楷体_GB2312" pitchFamily="49" charset="-122"/>
                <a:ea typeface="楷体_GB2312" pitchFamily="49" charset="-122"/>
              </a:rPr>
              <a:t>待处理流动资产损溢</a:t>
            </a:r>
          </a:p>
          <a:p>
            <a:pPr>
              <a:lnSpc>
                <a:spcPct val="110000"/>
              </a:lnSpc>
              <a:spcBef>
                <a:spcPct val="30000"/>
              </a:spcBef>
            </a:pPr>
            <a:r>
              <a:rPr lang="zh-CN" altLang="en-US">
                <a:solidFill>
                  <a:srgbClr val="080912"/>
                </a:solidFill>
                <a:latin typeface="楷体_GB2312" pitchFamily="49" charset="-122"/>
                <a:ea typeface="楷体_GB2312" pitchFamily="49" charset="-122"/>
              </a:rPr>
              <a:t>    贷：管理费用</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zh-CN" altLang="en-US" sz="3200">
                <a:solidFill>
                  <a:schemeClr val="bg1"/>
                </a:solidFill>
                <a:ea typeface="楷体_GB2312" pitchFamily="49" charset="-122"/>
              </a:rPr>
              <a:t>（二）存货盘亏的核算</a:t>
            </a:r>
          </a:p>
        </p:txBody>
      </p:sp>
      <p:sp>
        <p:nvSpPr>
          <p:cNvPr id="6" name="日期占位符 3"/>
          <p:cNvSpPr>
            <a:spLocks noGrp="1"/>
          </p:cNvSpPr>
          <p:nvPr>
            <p:ph type="dt" sz="half" idx="10"/>
          </p:nvPr>
        </p:nvSpPr>
        <p:spPr/>
        <p:txBody>
          <a:bodyPr/>
          <a:lstStyle/>
          <a:p>
            <a:fld id="{1A53E50C-3B74-4D00-BA05-2F273847E2EE}"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2C23FD72-6955-4A83-ACB5-6A8AA8718EDE}" type="slidenum">
              <a:rPr lang="en-US" altLang="ko-KR"/>
              <a:pPr/>
              <a:t>159</a:t>
            </a:fld>
            <a:endParaRPr lang="en-US" altLang="ko-KR"/>
          </a:p>
        </p:txBody>
      </p:sp>
      <p:sp>
        <p:nvSpPr>
          <p:cNvPr id="229380" name="Rectangle 4"/>
          <p:cNvSpPr>
            <a:spLocks noChangeArrowheads="1"/>
          </p:cNvSpPr>
          <p:nvPr/>
        </p:nvSpPr>
        <p:spPr bwMode="auto">
          <a:xfrm>
            <a:off x="684213" y="1052513"/>
            <a:ext cx="7416800" cy="1516062"/>
          </a:xfrm>
          <a:prstGeom prst="rect">
            <a:avLst/>
          </a:prstGeom>
          <a:noFill/>
          <a:ln w="7938">
            <a:noFill/>
            <a:miter lim="800000"/>
            <a:headEnd/>
            <a:tailEnd/>
          </a:ln>
          <a:effectLst/>
        </p:spPr>
        <p:txBody>
          <a:bodyPr>
            <a:spAutoFit/>
          </a:bodyPr>
          <a:lstStyle/>
          <a:p>
            <a:pPr>
              <a:lnSpc>
                <a:spcPct val="110000"/>
              </a:lnSpc>
              <a:spcBef>
                <a:spcPct val="30000"/>
              </a:spcBef>
            </a:pPr>
            <a:r>
              <a:rPr lang="zh-CN" altLang="en-US" b="1">
                <a:solidFill>
                  <a:srgbClr val="0707D7"/>
                </a:solidFill>
                <a:latin typeface="楷体_GB2312" pitchFamily="49" charset="-122"/>
                <a:ea typeface="楷体_GB2312" pitchFamily="49" charset="-122"/>
              </a:rPr>
              <a:t>批准前：</a:t>
            </a:r>
          </a:p>
          <a:p>
            <a:pPr>
              <a:lnSpc>
                <a:spcPct val="110000"/>
              </a:lnSpc>
              <a:spcBef>
                <a:spcPct val="30000"/>
              </a:spcBef>
            </a:pPr>
            <a:r>
              <a:rPr lang="zh-CN" altLang="en-US">
                <a:solidFill>
                  <a:srgbClr val="080912"/>
                </a:solidFill>
                <a:latin typeface="楷体_GB2312" pitchFamily="49" charset="-122"/>
                <a:ea typeface="楷体_GB2312" pitchFamily="49" charset="-122"/>
              </a:rPr>
              <a:t>借：待处理财产损溢</a:t>
            </a:r>
            <a:r>
              <a:rPr lang="zh-CN" altLang="en-US">
                <a:solidFill>
                  <a:srgbClr val="080912"/>
                </a:solidFill>
                <a:latin typeface="Times New Roman"/>
                <a:ea typeface="楷体_GB2312" pitchFamily="49" charset="-122"/>
              </a:rPr>
              <a:t>——</a:t>
            </a:r>
            <a:r>
              <a:rPr lang="zh-CN" altLang="en-US">
                <a:solidFill>
                  <a:srgbClr val="080912"/>
                </a:solidFill>
                <a:latin typeface="楷体_GB2312" pitchFamily="49" charset="-122"/>
                <a:ea typeface="楷体_GB2312" pitchFamily="49" charset="-122"/>
              </a:rPr>
              <a:t>待处理财产损溢</a:t>
            </a:r>
          </a:p>
          <a:p>
            <a:pPr>
              <a:lnSpc>
                <a:spcPct val="110000"/>
              </a:lnSpc>
              <a:spcBef>
                <a:spcPct val="30000"/>
              </a:spcBef>
            </a:pPr>
            <a:r>
              <a:rPr lang="zh-CN" altLang="en-US">
                <a:solidFill>
                  <a:srgbClr val="080912"/>
                </a:solidFill>
                <a:latin typeface="楷体_GB2312" pitchFamily="49" charset="-122"/>
                <a:ea typeface="楷体_GB2312" pitchFamily="49" charset="-122"/>
              </a:rPr>
              <a:t>    贷：原材料</a:t>
            </a:r>
          </a:p>
        </p:txBody>
      </p:sp>
      <p:sp>
        <p:nvSpPr>
          <p:cNvPr id="229381" name="Rectangle 5"/>
          <p:cNvSpPr>
            <a:spLocks noChangeArrowheads="1"/>
          </p:cNvSpPr>
          <p:nvPr/>
        </p:nvSpPr>
        <p:spPr bwMode="auto">
          <a:xfrm>
            <a:off x="684213" y="2636838"/>
            <a:ext cx="7920037" cy="968375"/>
          </a:xfrm>
          <a:prstGeom prst="rect">
            <a:avLst/>
          </a:prstGeom>
          <a:noFill/>
          <a:ln w="7938">
            <a:noFill/>
            <a:miter lim="800000"/>
            <a:headEnd/>
            <a:tailEnd/>
          </a:ln>
          <a:effectLst/>
        </p:spPr>
        <p:txBody>
          <a:bodyPr>
            <a:spAutoFit/>
          </a:bodyPr>
          <a:lstStyle/>
          <a:p>
            <a:pPr algn="just">
              <a:lnSpc>
                <a:spcPct val="120000"/>
              </a:lnSpc>
            </a:pPr>
            <a:r>
              <a:rPr lang="zh-CN" altLang="en-US" b="1">
                <a:solidFill>
                  <a:srgbClr val="0707D7"/>
                </a:solidFill>
                <a:ea typeface="楷体_GB2312" pitchFamily="49" charset="-122"/>
              </a:rPr>
              <a:t>报经批准后，</a:t>
            </a:r>
            <a:r>
              <a:rPr lang="zh-CN" altLang="en-US">
                <a:solidFill>
                  <a:srgbClr val="080912"/>
                </a:solidFill>
                <a:ea typeface="楷体_GB2312" pitchFamily="49" charset="-122"/>
              </a:rPr>
              <a:t>应根据造成盘亏和毁损的原因，分别以下情况进行处理：</a:t>
            </a:r>
          </a:p>
        </p:txBody>
      </p:sp>
      <p:sp>
        <p:nvSpPr>
          <p:cNvPr id="229383" name="Rectangle 7"/>
          <p:cNvSpPr>
            <a:spLocks noChangeArrowheads="1"/>
          </p:cNvSpPr>
          <p:nvPr/>
        </p:nvSpPr>
        <p:spPr bwMode="auto">
          <a:xfrm>
            <a:off x="755650" y="3644900"/>
            <a:ext cx="7777163" cy="1917700"/>
          </a:xfrm>
          <a:prstGeom prst="rect">
            <a:avLst/>
          </a:prstGeom>
          <a:noFill/>
          <a:ln w="7938">
            <a:noFill/>
            <a:miter lim="800000"/>
            <a:headEnd/>
            <a:tailEnd/>
          </a:ln>
          <a:effectLst/>
        </p:spPr>
        <p:txBody>
          <a:bodyPr>
            <a:spAutoFit/>
          </a:bodyPr>
          <a:lstStyle/>
          <a:p>
            <a:pPr marL="457200" indent="-457200">
              <a:lnSpc>
                <a:spcPct val="110000"/>
              </a:lnSpc>
              <a:spcBef>
                <a:spcPct val="30000"/>
              </a:spcBef>
              <a:buClr>
                <a:schemeClr val="accent2"/>
              </a:buClr>
              <a:buFontTx/>
              <a:buAutoNum type="arabicPeriod"/>
            </a:pPr>
            <a:r>
              <a:rPr lang="zh-CN" altLang="en-US">
                <a:solidFill>
                  <a:srgbClr val="080912"/>
                </a:solidFill>
                <a:latin typeface="Arial" charset="0"/>
                <a:ea typeface="楷体_GB2312" pitchFamily="49" charset="-122"/>
              </a:rPr>
              <a:t>属于</a:t>
            </a:r>
            <a:r>
              <a:rPr lang="zh-CN" altLang="en-US" b="1">
                <a:solidFill>
                  <a:srgbClr val="CC0000"/>
                </a:solidFill>
                <a:latin typeface="Arial" charset="0"/>
                <a:ea typeface="楷体_GB2312" pitchFamily="49" charset="-122"/>
              </a:rPr>
              <a:t>自然损耗</a:t>
            </a:r>
            <a:r>
              <a:rPr lang="zh-CN" altLang="en-US">
                <a:solidFill>
                  <a:srgbClr val="080912"/>
                </a:solidFill>
                <a:latin typeface="Arial" charset="0"/>
                <a:ea typeface="楷体_GB2312" pitchFamily="49" charset="-122"/>
              </a:rPr>
              <a:t>产生的</a:t>
            </a:r>
            <a:r>
              <a:rPr lang="zh-CN" altLang="en-US" b="1">
                <a:solidFill>
                  <a:srgbClr val="CC0000"/>
                </a:solidFill>
                <a:latin typeface="Arial" charset="0"/>
                <a:ea typeface="楷体_GB2312" pitchFamily="49" charset="-122"/>
              </a:rPr>
              <a:t>定额内损耗</a:t>
            </a:r>
            <a:r>
              <a:rPr lang="zh-CN" altLang="en-US">
                <a:solidFill>
                  <a:srgbClr val="080912"/>
                </a:solidFill>
                <a:latin typeface="Arial" charset="0"/>
                <a:ea typeface="楷体_GB2312" pitchFamily="49" charset="-122"/>
              </a:rPr>
              <a:t>以及收发计量差错造成的损耗。</a:t>
            </a:r>
          </a:p>
          <a:p>
            <a:pPr marL="457200" indent="-457200">
              <a:lnSpc>
                <a:spcPct val="110000"/>
              </a:lnSpc>
              <a:spcBef>
                <a:spcPct val="30000"/>
              </a:spcBef>
            </a:pPr>
            <a:r>
              <a:rPr lang="zh-CN" altLang="en-US">
                <a:solidFill>
                  <a:srgbClr val="080912"/>
                </a:solidFill>
                <a:latin typeface="Arial" charset="0"/>
                <a:ea typeface="楷体_GB2312" pitchFamily="49" charset="-122"/>
              </a:rPr>
              <a:t>      借：管理费用</a:t>
            </a:r>
          </a:p>
          <a:p>
            <a:pPr marL="457200" indent="-457200">
              <a:lnSpc>
                <a:spcPct val="110000"/>
              </a:lnSpc>
              <a:spcBef>
                <a:spcPct val="30000"/>
              </a:spcBef>
            </a:pPr>
            <a:r>
              <a:rPr lang="zh-CN" altLang="en-US">
                <a:solidFill>
                  <a:srgbClr val="080912"/>
                </a:solidFill>
                <a:latin typeface="Arial" charset="0"/>
                <a:ea typeface="楷体_GB2312" pitchFamily="49" charset="-122"/>
              </a:rPr>
              <a:t>             贷：待处理财产损溢——待处理流动资产损溢</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1066800"/>
            <a:ext cx="8153400" cy="5257800"/>
          </a:xfrm>
        </p:spPr>
        <p:txBody>
          <a:bodyPr>
            <a:normAutofit fontScale="85000" lnSpcReduction="20000"/>
          </a:bodyPr>
          <a:lstStyle/>
          <a:p>
            <a:pPr>
              <a:lnSpc>
                <a:spcPct val="120000"/>
              </a:lnSpc>
              <a:spcBef>
                <a:spcPct val="50000"/>
              </a:spcBef>
            </a:pPr>
            <a:r>
              <a:rPr lang="zh-CN" altLang="en-US" sz="3200" b="0">
                <a:solidFill>
                  <a:srgbClr val="CC0000"/>
                </a:solidFill>
                <a:latin typeface="华文新魏" pitchFamily="2" charset="-122"/>
                <a:ea typeface="华文新魏" pitchFamily="2" charset="-122"/>
              </a:rPr>
              <a:t>（二）相关性</a:t>
            </a:r>
          </a:p>
          <a:p>
            <a:pPr>
              <a:lnSpc>
                <a:spcPct val="120000"/>
              </a:lnSpc>
              <a:spcBef>
                <a:spcPct val="50000"/>
              </a:spcBef>
            </a:pPr>
            <a:r>
              <a:rPr lang="zh-CN" altLang="en-US" b="0">
                <a:latin typeface="楷体_GB2312" pitchFamily="49" charset="-122"/>
              </a:rPr>
              <a:t>    相关性要求企业提供的会计信息应当与投资者等财务报告使用者的</a:t>
            </a:r>
            <a:r>
              <a:rPr lang="zh-CN" altLang="en-US" b="0">
                <a:solidFill>
                  <a:srgbClr val="0000CC"/>
                </a:solidFill>
                <a:latin typeface="华文新魏" pitchFamily="2" charset="-122"/>
                <a:ea typeface="华文新魏" pitchFamily="2" charset="-122"/>
              </a:rPr>
              <a:t>经济决策需要相关</a:t>
            </a:r>
            <a:r>
              <a:rPr lang="zh-CN" altLang="en-US" b="0">
                <a:solidFill>
                  <a:srgbClr val="0000CC"/>
                </a:solidFill>
                <a:latin typeface="楷体_GB2312" pitchFamily="49" charset="-122"/>
              </a:rPr>
              <a:t>，</a:t>
            </a:r>
            <a:r>
              <a:rPr lang="zh-CN" altLang="en-US" b="0">
                <a:latin typeface="楷体_GB2312" pitchFamily="49" charset="-122"/>
              </a:rPr>
              <a:t>有助于投资者等财务报告使用者对企业过去、现在或未来的情况作出评价和预测。</a:t>
            </a:r>
          </a:p>
          <a:p>
            <a:pPr>
              <a:lnSpc>
                <a:spcPct val="120000"/>
              </a:lnSpc>
              <a:spcBef>
                <a:spcPct val="50000"/>
              </a:spcBef>
            </a:pPr>
            <a:r>
              <a:rPr lang="zh-CN" altLang="en-US" b="0">
                <a:latin typeface="楷体_GB2312" pitchFamily="49" charset="-122"/>
              </a:rPr>
              <a:t>   （1）要求会计信息要</a:t>
            </a:r>
            <a:r>
              <a:rPr lang="zh-CN" altLang="en-US" b="0">
                <a:solidFill>
                  <a:srgbClr val="0000CC"/>
                </a:solidFill>
                <a:latin typeface="华文新魏" pitchFamily="2" charset="-122"/>
                <a:ea typeface="华文新魏" pitchFamily="2" charset="-122"/>
              </a:rPr>
              <a:t>满足</a:t>
            </a:r>
            <a:r>
              <a:rPr lang="zh-CN" altLang="en-US" b="0">
                <a:latin typeface="楷体_GB2312" pitchFamily="49" charset="-122"/>
              </a:rPr>
              <a:t>会计信息使用者的需要 </a:t>
            </a:r>
          </a:p>
          <a:p>
            <a:pPr>
              <a:lnSpc>
                <a:spcPct val="120000"/>
              </a:lnSpc>
              <a:spcBef>
                <a:spcPct val="50000"/>
              </a:spcBef>
            </a:pPr>
            <a:r>
              <a:rPr lang="zh-CN" altLang="en-US" b="0">
                <a:latin typeface="楷体_GB2312" pitchFamily="49" charset="-122"/>
              </a:rPr>
              <a:t>   （2）要求会计信息具有:</a:t>
            </a:r>
          </a:p>
          <a:p>
            <a:pPr>
              <a:lnSpc>
                <a:spcPct val="120000"/>
              </a:lnSpc>
              <a:spcBef>
                <a:spcPct val="50000"/>
              </a:spcBef>
            </a:pPr>
            <a:r>
              <a:rPr lang="zh-CN" altLang="en-US" b="0">
                <a:solidFill>
                  <a:srgbClr val="660066"/>
                </a:solidFill>
                <a:latin typeface="宋体" charset="-122"/>
                <a:ea typeface="华文新魏" pitchFamily="2" charset="-122"/>
              </a:rPr>
              <a:t>     ① </a:t>
            </a:r>
            <a:r>
              <a:rPr lang="zh-CN" altLang="en-US" b="0">
                <a:solidFill>
                  <a:srgbClr val="660066"/>
                </a:solidFill>
                <a:latin typeface="楷体_GB2312" pitchFamily="49" charset="-122"/>
                <a:ea typeface="华文新魏" pitchFamily="2" charset="-122"/>
              </a:rPr>
              <a:t>反馈价值</a:t>
            </a:r>
          </a:p>
          <a:p>
            <a:pPr>
              <a:lnSpc>
                <a:spcPct val="120000"/>
              </a:lnSpc>
              <a:spcBef>
                <a:spcPct val="50000"/>
              </a:spcBef>
            </a:pPr>
            <a:r>
              <a:rPr lang="zh-CN" altLang="en-US" b="0">
                <a:solidFill>
                  <a:srgbClr val="660066"/>
                </a:solidFill>
                <a:latin typeface="宋体" charset="-122"/>
                <a:ea typeface="华文新魏" pitchFamily="2" charset="-122"/>
              </a:rPr>
              <a:t>     ② </a:t>
            </a:r>
            <a:r>
              <a:rPr lang="zh-CN" altLang="en-US" b="0">
                <a:solidFill>
                  <a:srgbClr val="660066"/>
                </a:solidFill>
                <a:latin typeface="楷体_GB2312" pitchFamily="49" charset="-122"/>
                <a:ea typeface="华文新魏" pitchFamily="2" charset="-122"/>
              </a:rPr>
              <a:t>预测价值</a:t>
            </a:r>
            <a:endParaRPr lang="zh-CN" altLang="en-US">
              <a:solidFill>
                <a:srgbClr val="660066"/>
              </a:solidFill>
              <a:ea typeface="宋体" charset="-122"/>
            </a:endParaRPr>
          </a:p>
        </p:txBody>
      </p:sp>
      <p:sp>
        <p:nvSpPr>
          <p:cNvPr id="3" name="日期占位符 3"/>
          <p:cNvSpPr>
            <a:spLocks noGrp="1"/>
          </p:cNvSpPr>
          <p:nvPr>
            <p:ph type="dt" sz="half" idx="10"/>
          </p:nvPr>
        </p:nvSpPr>
        <p:spPr/>
        <p:txBody>
          <a:bodyPr/>
          <a:lstStyle/>
          <a:p>
            <a:fld id="{8CF7D045-7A53-4205-B637-F3355ECADECF}"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B0133350-24D2-4760-A48B-9C6097A92F51}" type="slidenum">
              <a:rPr lang="en-US" altLang="ko-KR"/>
              <a:pPr/>
              <a:t>16</a:t>
            </a:fld>
            <a:endParaRPr lang="en-US" altLang="ko-K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a:xfrm>
            <a:off x="468313" y="1052513"/>
            <a:ext cx="8135937" cy="5400675"/>
          </a:xfrm>
        </p:spPr>
        <p:txBody>
          <a:bodyPr>
            <a:normAutofit fontScale="77500" lnSpcReduction="20000"/>
          </a:bodyPr>
          <a:lstStyle/>
          <a:p>
            <a:pPr marL="457200" indent="-457200">
              <a:lnSpc>
                <a:spcPct val="120000"/>
              </a:lnSpc>
              <a:spcBef>
                <a:spcPct val="40000"/>
              </a:spcBef>
              <a:buClr>
                <a:schemeClr val="accent2"/>
              </a:buClr>
              <a:buFontTx/>
              <a:buAutoNum type="arabicPeriod" startAt="2"/>
            </a:pPr>
            <a:r>
              <a:rPr lang="zh-CN" altLang="en-US" b="0">
                <a:solidFill>
                  <a:srgbClr val="080912"/>
                </a:solidFill>
              </a:rPr>
              <a:t>属于管理不善等原因造成的盘亏和毁损，应先扣除残料价值、可收回的保险赔偿和过失人的赔偿，然后将净损失记入管理费用。</a:t>
            </a:r>
          </a:p>
          <a:p>
            <a:pPr marL="457200" indent="-457200">
              <a:lnSpc>
                <a:spcPct val="120000"/>
              </a:lnSpc>
              <a:spcBef>
                <a:spcPct val="40000"/>
              </a:spcBef>
            </a:pPr>
            <a:r>
              <a:rPr lang="zh-CN" altLang="en-US" b="0">
                <a:solidFill>
                  <a:srgbClr val="080912"/>
                </a:solidFill>
              </a:rPr>
              <a:t>      借：原材料（残料价值）</a:t>
            </a:r>
          </a:p>
          <a:p>
            <a:pPr marL="457200" indent="-457200">
              <a:lnSpc>
                <a:spcPct val="120000"/>
              </a:lnSpc>
              <a:spcBef>
                <a:spcPct val="40000"/>
              </a:spcBef>
            </a:pPr>
            <a:r>
              <a:rPr lang="zh-CN" altLang="en-US" b="0">
                <a:solidFill>
                  <a:srgbClr val="080912"/>
                </a:solidFill>
              </a:rPr>
              <a:t>             其他应收款——保险赔款（应由保险公司赔偿部分）</a:t>
            </a:r>
          </a:p>
          <a:p>
            <a:pPr marL="457200" indent="-457200">
              <a:lnSpc>
                <a:spcPct val="120000"/>
              </a:lnSpc>
              <a:spcBef>
                <a:spcPct val="40000"/>
              </a:spcBef>
            </a:pPr>
            <a:r>
              <a:rPr lang="zh-CN" altLang="en-US" b="0">
                <a:solidFill>
                  <a:srgbClr val="080912"/>
                </a:solidFill>
              </a:rPr>
              <a:t>             其他应收款——ｘｘｘ（应由过失人赔款的部分）</a:t>
            </a:r>
          </a:p>
          <a:p>
            <a:pPr marL="457200" indent="-457200">
              <a:lnSpc>
                <a:spcPct val="120000"/>
              </a:lnSpc>
              <a:spcBef>
                <a:spcPct val="40000"/>
              </a:spcBef>
            </a:pPr>
            <a:r>
              <a:rPr lang="zh-CN" altLang="en-US" b="0">
                <a:solidFill>
                  <a:srgbClr val="080912"/>
                </a:solidFill>
              </a:rPr>
              <a:t>             管理费用（存货净损失）</a:t>
            </a:r>
          </a:p>
          <a:p>
            <a:pPr marL="457200" indent="-457200">
              <a:lnSpc>
                <a:spcPct val="120000"/>
              </a:lnSpc>
              <a:spcBef>
                <a:spcPct val="40000"/>
              </a:spcBef>
            </a:pPr>
            <a:r>
              <a:rPr lang="zh-CN" altLang="en-US" b="0">
                <a:solidFill>
                  <a:srgbClr val="080912"/>
                </a:solidFill>
              </a:rPr>
              <a:t>             贷：待处理财产损溢——待处理流动资产损溢</a:t>
            </a:r>
          </a:p>
        </p:txBody>
      </p:sp>
      <p:sp>
        <p:nvSpPr>
          <p:cNvPr id="3" name="日期占位符 3"/>
          <p:cNvSpPr>
            <a:spLocks noGrp="1"/>
          </p:cNvSpPr>
          <p:nvPr>
            <p:ph type="dt" sz="half" idx="10"/>
          </p:nvPr>
        </p:nvSpPr>
        <p:spPr/>
        <p:txBody>
          <a:bodyPr/>
          <a:lstStyle/>
          <a:p>
            <a:fld id="{6CEEA8E0-6B7C-4459-8D01-41EE6AD0060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2742BE22-D997-4BD3-B570-FB064CDE5E60}" type="slidenum">
              <a:rPr lang="en-US" altLang="ko-KR"/>
              <a:pPr/>
              <a:t>160</a:t>
            </a:fld>
            <a:endParaRPr lang="en-US" altLang="ko-K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a:xfrm>
            <a:off x="539750" y="1125538"/>
            <a:ext cx="8135938" cy="5327650"/>
          </a:xfrm>
        </p:spPr>
        <p:txBody>
          <a:bodyPr>
            <a:normAutofit fontScale="92500" lnSpcReduction="20000"/>
          </a:bodyPr>
          <a:lstStyle/>
          <a:p>
            <a:pPr marL="457200" indent="-457200">
              <a:lnSpc>
                <a:spcPct val="120000"/>
              </a:lnSpc>
              <a:spcBef>
                <a:spcPct val="40000"/>
              </a:spcBef>
              <a:buClr>
                <a:schemeClr val="accent2"/>
              </a:buClr>
              <a:buFontTx/>
              <a:buAutoNum type="arabicPeriod" startAt="3"/>
            </a:pPr>
            <a:r>
              <a:rPr lang="zh-CN" altLang="en-US" b="0"/>
              <a:t>属于自然灾害或意外事故造成的存货毁损，应先扣除残料价值和可以收回的保险赔款，然后将净损失转作营业外支出。</a:t>
            </a:r>
          </a:p>
          <a:p>
            <a:pPr marL="457200" indent="-457200">
              <a:lnSpc>
                <a:spcPct val="120000"/>
              </a:lnSpc>
              <a:spcBef>
                <a:spcPct val="40000"/>
              </a:spcBef>
            </a:pPr>
            <a:r>
              <a:rPr lang="zh-CN" altLang="en-US" b="0"/>
              <a:t>      借：原材料（残料价值）</a:t>
            </a:r>
          </a:p>
          <a:p>
            <a:pPr marL="457200" indent="-457200">
              <a:lnSpc>
                <a:spcPct val="120000"/>
              </a:lnSpc>
              <a:spcBef>
                <a:spcPct val="40000"/>
              </a:spcBef>
            </a:pPr>
            <a:r>
              <a:rPr lang="zh-CN" altLang="en-US" b="0"/>
              <a:t>             其他应收款——保险赔款（应由保险公司赔偿部分）</a:t>
            </a:r>
          </a:p>
          <a:p>
            <a:pPr marL="457200" indent="-457200">
              <a:lnSpc>
                <a:spcPct val="120000"/>
              </a:lnSpc>
              <a:spcBef>
                <a:spcPct val="40000"/>
              </a:spcBef>
            </a:pPr>
            <a:r>
              <a:rPr lang="zh-CN" altLang="en-US" b="0"/>
              <a:t>             营业外支出（存货的净损失）</a:t>
            </a:r>
          </a:p>
          <a:p>
            <a:pPr marL="457200" indent="-457200">
              <a:lnSpc>
                <a:spcPct val="120000"/>
              </a:lnSpc>
              <a:spcBef>
                <a:spcPct val="40000"/>
              </a:spcBef>
            </a:pPr>
            <a:r>
              <a:rPr lang="zh-CN" altLang="en-US" b="0"/>
              <a:t>             贷：待处理财产损溢——待处理流动资产损溢</a:t>
            </a:r>
          </a:p>
        </p:txBody>
      </p:sp>
      <p:sp>
        <p:nvSpPr>
          <p:cNvPr id="3" name="日期占位符 3"/>
          <p:cNvSpPr>
            <a:spLocks noGrp="1"/>
          </p:cNvSpPr>
          <p:nvPr>
            <p:ph type="dt" sz="half" idx="10"/>
          </p:nvPr>
        </p:nvSpPr>
        <p:spPr/>
        <p:txBody>
          <a:bodyPr/>
          <a:lstStyle/>
          <a:p>
            <a:fld id="{A24BADE8-DFE4-459E-AD5D-7A5C24C0BE0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3639744F-51F0-4D93-88B4-A87D140433CE}" type="slidenum">
              <a:rPr lang="en-US" altLang="ko-KR"/>
              <a:pPr/>
              <a:t>161</a:t>
            </a:fld>
            <a:endParaRPr lang="en-US" altLang="ko-K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gn="ctr"/>
            <a:r>
              <a:rPr lang="zh-CN" altLang="en-US" sz="2800">
                <a:solidFill>
                  <a:schemeClr val="bg1"/>
                </a:solidFill>
                <a:ea typeface="楷体_GB2312" pitchFamily="49" charset="-122"/>
              </a:rPr>
              <a:t>坏账准备的会计处理与税法处理差异的分析</a:t>
            </a:r>
          </a:p>
        </p:txBody>
      </p:sp>
      <p:sp>
        <p:nvSpPr>
          <p:cNvPr id="232451" name="Rectangle 3"/>
          <p:cNvSpPr>
            <a:spLocks noGrp="1" noChangeArrowheads="1"/>
          </p:cNvSpPr>
          <p:nvPr>
            <p:ph idx="1"/>
          </p:nvPr>
        </p:nvSpPr>
        <p:spPr/>
        <p:txBody>
          <a:bodyPr/>
          <a:lstStyle/>
          <a:p>
            <a:pPr>
              <a:lnSpc>
                <a:spcPct val="120000"/>
              </a:lnSpc>
              <a:spcBef>
                <a:spcPct val="50000"/>
              </a:spcBef>
            </a:pPr>
            <a:r>
              <a:rPr lang="zh-CN" altLang="en-US" sz="2800">
                <a:solidFill>
                  <a:srgbClr val="0707D7"/>
                </a:solidFill>
              </a:rPr>
              <a:t>（一）坏账准备计提的差异</a:t>
            </a:r>
            <a:r>
              <a:rPr lang="zh-CN" altLang="en-US" sz="2800" b="0">
                <a:solidFill>
                  <a:srgbClr val="0707D7"/>
                </a:solidFill>
              </a:rPr>
              <a:t> </a:t>
            </a:r>
          </a:p>
          <a:p>
            <a:pPr>
              <a:lnSpc>
                <a:spcPct val="120000"/>
              </a:lnSpc>
              <a:spcBef>
                <a:spcPct val="50000"/>
              </a:spcBef>
            </a:pPr>
            <a:r>
              <a:rPr lang="en-US" altLang="zh-CN" sz="2800" b="0">
                <a:solidFill>
                  <a:srgbClr val="080912"/>
                </a:solidFill>
              </a:rPr>
              <a:t>       1. </a:t>
            </a:r>
            <a:r>
              <a:rPr lang="zh-CN" altLang="en-US" sz="2800" b="0">
                <a:solidFill>
                  <a:srgbClr val="080912"/>
                </a:solidFill>
              </a:rPr>
              <a:t>坏账准备计提基数的差异 </a:t>
            </a:r>
          </a:p>
          <a:p>
            <a:pPr>
              <a:lnSpc>
                <a:spcPct val="120000"/>
              </a:lnSpc>
              <a:spcBef>
                <a:spcPct val="50000"/>
              </a:spcBef>
            </a:pPr>
            <a:r>
              <a:rPr lang="en-US" altLang="zh-CN" sz="2800" b="0">
                <a:solidFill>
                  <a:srgbClr val="080912"/>
                </a:solidFill>
              </a:rPr>
              <a:t>       2. </a:t>
            </a:r>
            <a:r>
              <a:rPr lang="zh-CN" altLang="en-US" sz="2800" b="0">
                <a:solidFill>
                  <a:srgbClr val="080912"/>
                </a:solidFill>
              </a:rPr>
              <a:t>坏账准备计提方法的差异 </a:t>
            </a:r>
          </a:p>
          <a:p>
            <a:pPr>
              <a:lnSpc>
                <a:spcPct val="120000"/>
              </a:lnSpc>
              <a:spcBef>
                <a:spcPct val="50000"/>
              </a:spcBef>
            </a:pPr>
            <a:r>
              <a:rPr lang="en-US" altLang="zh-CN" sz="2800" b="0">
                <a:solidFill>
                  <a:srgbClr val="080912"/>
                </a:solidFill>
              </a:rPr>
              <a:t>       3. </a:t>
            </a:r>
            <a:r>
              <a:rPr lang="zh-CN" altLang="en-US" sz="2800" b="0">
                <a:solidFill>
                  <a:srgbClr val="080912"/>
                </a:solidFill>
              </a:rPr>
              <a:t>坏账准备计提比例的差异 </a:t>
            </a:r>
          </a:p>
          <a:p>
            <a:pPr>
              <a:lnSpc>
                <a:spcPct val="120000"/>
              </a:lnSpc>
              <a:spcBef>
                <a:spcPct val="50000"/>
              </a:spcBef>
            </a:pPr>
            <a:r>
              <a:rPr lang="zh-CN" altLang="en-US" sz="2800">
                <a:solidFill>
                  <a:srgbClr val="0707D7"/>
                </a:solidFill>
              </a:rPr>
              <a:t>（二）坏账损失核销的差异</a:t>
            </a:r>
          </a:p>
        </p:txBody>
      </p:sp>
      <p:sp>
        <p:nvSpPr>
          <p:cNvPr id="4" name="日期占位符 3"/>
          <p:cNvSpPr>
            <a:spLocks noGrp="1"/>
          </p:cNvSpPr>
          <p:nvPr>
            <p:ph type="dt" sz="half" idx="10"/>
          </p:nvPr>
        </p:nvSpPr>
        <p:spPr/>
        <p:txBody>
          <a:bodyPr/>
          <a:lstStyle/>
          <a:p>
            <a:fld id="{83F124B7-AF47-438B-9EF8-46F273B4971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4C22925-0529-4888-AC3D-4552992039A3}" type="slidenum">
              <a:rPr lang="en-US" altLang="ko-KR"/>
              <a:pPr/>
              <a:t>162</a:t>
            </a:fld>
            <a:endParaRPr lang="en-US" altLang="ko-K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zh-CN" altLang="en-US" sz="4000">
                <a:solidFill>
                  <a:schemeClr val="bg1"/>
                </a:solidFill>
              </a:rPr>
              <a:t>八、存货</a:t>
            </a:r>
            <a:r>
              <a:rPr lang="zh-CN" altLang="en-US" sz="4000">
                <a:solidFill>
                  <a:schemeClr val="bg1"/>
                </a:solidFill>
                <a:latin typeface="楷体_GB2312" pitchFamily="49" charset="-122"/>
              </a:rPr>
              <a:t>减值</a:t>
            </a:r>
          </a:p>
        </p:txBody>
      </p:sp>
      <p:sp>
        <p:nvSpPr>
          <p:cNvPr id="233475" name="Rectangle 3"/>
          <p:cNvSpPr>
            <a:spLocks noGrp="1" noChangeArrowheads="1"/>
          </p:cNvSpPr>
          <p:nvPr>
            <p:ph idx="1"/>
          </p:nvPr>
        </p:nvSpPr>
        <p:spPr>
          <a:xfrm>
            <a:off x="468313" y="1052513"/>
            <a:ext cx="8351837" cy="5472112"/>
          </a:xfrm>
        </p:spPr>
        <p:txBody>
          <a:bodyPr/>
          <a:lstStyle/>
          <a:p>
            <a:pPr>
              <a:lnSpc>
                <a:spcPct val="110000"/>
              </a:lnSpc>
            </a:pPr>
            <a:r>
              <a:rPr lang="zh-CN" altLang="en-US" sz="2200" b="0">
                <a:solidFill>
                  <a:srgbClr val="080912"/>
                </a:solidFill>
                <a:latin typeface="楷体_GB2312" pitchFamily="49" charset="-122"/>
              </a:rPr>
              <a:t>    在</a:t>
            </a:r>
            <a:r>
              <a:rPr lang="zh-CN" altLang="en-US" sz="2200">
                <a:solidFill>
                  <a:srgbClr val="0707D7"/>
                </a:solidFill>
                <a:latin typeface="楷体_GB2312" pitchFamily="49" charset="-122"/>
              </a:rPr>
              <a:t>资产负债表日</a:t>
            </a:r>
            <a:r>
              <a:rPr lang="zh-CN" altLang="en-US" sz="2200" b="0">
                <a:solidFill>
                  <a:srgbClr val="080912"/>
                </a:solidFill>
                <a:latin typeface="楷体_GB2312" pitchFamily="49" charset="-122"/>
              </a:rPr>
              <a:t>，存货应当按照成本与可变现净值孰低计量。</a:t>
            </a:r>
          </a:p>
          <a:p>
            <a:pPr>
              <a:lnSpc>
                <a:spcPct val="110000"/>
              </a:lnSpc>
            </a:pPr>
            <a:r>
              <a:rPr lang="zh-CN" altLang="en-US" sz="2200" b="0">
                <a:solidFill>
                  <a:srgbClr val="080912"/>
                </a:solidFill>
                <a:latin typeface="楷体_GB2312" pitchFamily="49" charset="-122"/>
              </a:rPr>
              <a:t>    存货的</a:t>
            </a:r>
            <a:r>
              <a:rPr lang="zh-CN" altLang="en-US" sz="2200">
                <a:solidFill>
                  <a:srgbClr val="0707D7"/>
                </a:solidFill>
                <a:latin typeface="楷体_GB2312" pitchFamily="49" charset="-122"/>
              </a:rPr>
              <a:t>成本高于其可变现净值</a:t>
            </a:r>
            <a:r>
              <a:rPr lang="zh-CN" altLang="en-US" sz="2200" b="0">
                <a:solidFill>
                  <a:srgbClr val="080912"/>
                </a:solidFill>
                <a:latin typeface="楷体_GB2312" pitchFamily="49" charset="-122"/>
              </a:rPr>
              <a:t>时，按其差额</a:t>
            </a:r>
            <a:r>
              <a:rPr lang="zh-CN" altLang="en-US" sz="2200">
                <a:solidFill>
                  <a:srgbClr val="0707D7"/>
                </a:solidFill>
                <a:latin typeface="楷体_GB2312" pitchFamily="49" charset="-122"/>
              </a:rPr>
              <a:t>计提</a:t>
            </a:r>
            <a:r>
              <a:rPr lang="zh-CN" altLang="en-US" sz="2200" b="0">
                <a:solidFill>
                  <a:srgbClr val="080912"/>
                </a:solidFill>
                <a:latin typeface="楷体_GB2312" pitchFamily="49" charset="-122"/>
              </a:rPr>
              <a:t>存货跌价准备；存货的</a:t>
            </a:r>
            <a:r>
              <a:rPr lang="zh-CN" altLang="en-US" sz="2200">
                <a:solidFill>
                  <a:srgbClr val="0707D7"/>
                </a:solidFill>
                <a:latin typeface="楷体_GB2312" pitchFamily="49" charset="-122"/>
              </a:rPr>
              <a:t>成本低于其可变现净值</a:t>
            </a:r>
            <a:r>
              <a:rPr lang="zh-CN" altLang="en-US" sz="2200" b="0">
                <a:solidFill>
                  <a:srgbClr val="080912"/>
                </a:solidFill>
                <a:latin typeface="楷体_GB2312" pitchFamily="49" charset="-122"/>
              </a:rPr>
              <a:t>时，按其成本计量，不计提存货跌价准备，但原已计提存货跌价准备的，应按已计提存货跌价准备金额的范围内转回。</a:t>
            </a:r>
          </a:p>
          <a:p>
            <a:pPr>
              <a:lnSpc>
                <a:spcPct val="110000"/>
              </a:lnSpc>
            </a:pPr>
            <a:r>
              <a:rPr lang="zh-CN" altLang="en-US" sz="2200" b="0">
                <a:solidFill>
                  <a:srgbClr val="080912"/>
                </a:solidFill>
                <a:latin typeface="楷体_GB2312" pitchFamily="49" charset="-122"/>
              </a:rPr>
              <a:t>    这里所讲的</a:t>
            </a:r>
            <a:r>
              <a:rPr lang="zh-CN" altLang="en-US" sz="2200">
                <a:solidFill>
                  <a:srgbClr val="CC0000"/>
                </a:solidFill>
                <a:latin typeface="Arial"/>
              </a:rPr>
              <a:t>“</a:t>
            </a:r>
            <a:r>
              <a:rPr lang="zh-CN" altLang="en-US" sz="2200">
                <a:solidFill>
                  <a:srgbClr val="CC0000"/>
                </a:solidFill>
                <a:latin typeface="楷体_GB2312" pitchFamily="49" charset="-122"/>
              </a:rPr>
              <a:t>成本</a:t>
            </a:r>
            <a:r>
              <a:rPr lang="zh-CN" altLang="en-US" sz="2200">
                <a:solidFill>
                  <a:srgbClr val="CC0000"/>
                </a:solidFill>
                <a:latin typeface="Arial"/>
              </a:rPr>
              <a:t>”</a:t>
            </a:r>
            <a:r>
              <a:rPr lang="zh-CN" altLang="en-US" sz="2200" b="0">
                <a:solidFill>
                  <a:srgbClr val="080912"/>
                </a:solidFill>
                <a:latin typeface="楷体_GB2312" pitchFamily="49" charset="-122"/>
              </a:rPr>
              <a:t>是指存货的历史成本；</a:t>
            </a:r>
            <a:r>
              <a:rPr lang="zh-CN" altLang="en-US" sz="2200">
                <a:solidFill>
                  <a:srgbClr val="CC0000"/>
                </a:solidFill>
                <a:latin typeface="Arial"/>
              </a:rPr>
              <a:t>“</a:t>
            </a:r>
            <a:r>
              <a:rPr lang="zh-CN" altLang="en-US" sz="2200">
                <a:solidFill>
                  <a:srgbClr val="CC0000"/>
                </a:solidFill>
                <a:latin typeface="楷体_GB2312" pitchFamily="49" charset="-122"/>
              </a:rPr>
              <a:t>可变现净值</a:t>
            </a:r>
            <a:r>
              <a:rPr lang="zh-CN" altLang="en-US" sz="2200">
                <a:solidFill>
                  <a:srgbClr val="CC0000"/>
                </a:solidFill>
                <a:latin typeface="Arial"/>
              </a:rPr>
              <a:t>”</a:t>
            </a:r>
            <a:r>
              <a:rPr lang="zh-CN" altLang="en-US" sz="2200" b="0">
                <a:solidFill>
                  <a:srgbClr val="080912"/>
                </a:solidFill>
                <a:latin typeface="楷体_GB2312" pitchFamily="49" charset="-122"/>
              </a:rPr>
              <a:t>是指在正常生产经营过程中，以存货的估计售价减去至完工将要发生的成本、估计的销售费用以及相关税金后的金额。</a:t>
            </a:r>
          </a:p>
          <a:p>
            <a:pPr>
              <a:lnSpc>
                <a:spcPct val="110000"/>
              </a:lnSpc>
            </a:pPr>
            <a:r>
              <a:rPr lang="zh-CN" altLang="en-US" sz="2200">
                <a:solidFill>
                  <a:srgbClr val="CC0000"/>
                </a:solidFill>
                <a:latin typeface="楷体_GB2312" pitchFamily="49" charset="-122"/>
              </a:rPr>
              <a:t>    存货跌价准备的会计处理：</a:t>
            </a:r>
          </a:p>
          <a:p>
            <a:pPr>
              <a:lnSpc>
                <a:spcPct val="110000"/>
              </a:lnSpc>
            </a:pPr>
            <a:r>
              <a:rPr lang="zh-CN" altLang="en-US" sz="2200">
                <a:solidFill>
                  <a:srgbClr val="0707D7"/>
                </a:solidFill>
                <a:latin typeface="楷体_GB2312" pitchFamily="49" charset="-122"/>
              </a:rPr>
              <a:t>    账户设置：</a:t>
            </a:r>
            <a:r>
              <a:rPr lang="zh-CN" altLang="en-US" sz="2200" b="0">
                <a:solidFill>
                  <a:srgbClr val="080912"/>
                </a:solidFill>
                <a:latin typeface="楷体_GB2312" pitchFamily="49" charset="-122"/>
              </a:rPr>
              <a:t>存货跌价准备、资产减值损失（前已述及）</a:t>
            </a:r>
          </a:p>
          <a:p>
            <a:pPr>
              <a:lnSpc>
                <a:spcPct val="110000"/>
              </a:lnSpc>
            </a:pPr>
            <a:r>
              <a:rPr lang="zh-CN" altLang="en-US" sz="2200">
                <a:solidFill>
                  <a:srgbClr val="0707D7"/>
                </a:solidFill>
                <a:latin typeface="楷体_GB2312" pitchFamily="49" charset="-122"/>
              </a:rPr>
              <a:t>    存货跌价准备：</a:t>
            </a:r>
            <a:r>
              <a:rPr lang="zh-CN" altLang="en-US" sz="2200" b="0">
                <a:solidFill>
                  <a:srgbClr val="080912"/>
                </a:solidFill>
                <a:latin typeface="楷体_GB2312" pitchFamily="49" charset="-122"/>
              </a:rPr>
              <a:t>资产性质，负债结构</a:t>
            </a:r>
          </a:p>
          <a:p>
            <a:pPr>
              <a:lnSpc>
                <a:spcPct val="110000"/>
              </a:lnSpc>
            </a:pPr>
            <a:r>
              <a:rPr lang="zh-CN" altLang="en-US" sz="2200" b="0">
                <a:solidFill>
                  <a:srgbClr val="080912"/>
                </a:solidFill>
                <a:latin typeface="楷体_GB2312" pitchFamily="49" charset="-122"/>
              </a:rPr>
              <a:t>    核算包括：存货成本高于可变现净值时；存货价值恢复，转回已计提的存货跌价准备。</a:t>
            </a:r>
          </a:p>
        </p:txBody>
      </p:sp>
      <p:sp>
        <p:nvSpPr>
          <p:cNvPr id="4" name="日期占位符 3"/>
          <p:cNvSpPr>
            <a:spLocks noGrp="1"/>
          </p:cNvSpPr>
          <p:nvPr>
            <p:ph type="dt" sz="half" idx="10"/>
          </p:nvPr>
        </p:nvSpPr>
        <p:spPr/>
        <p:txBody>
          <a:bodyPr/>
          <a:lstStyle/>
          <a:p>
            <a:fld id="{33A86BF8-00AD-46B2-A10B-F86047EA469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FFC1DC8E-2482-4A09-A4B5-E19A02F9AC07}" type="slidenum">
              <a:rPr lang="en-US" altLang="ko-KR"/>
              <a:pPr/>
              <a:t>163</a:t>
            </a:fld>
            <a:endParaRPr lang="en-US" altLang="ko-K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050"/>
          <p:cNvSpPr>
            <a:spLocks noGrp="1" noChangeArrowheads="1"/>
          </p:cNvSpPr>
          <p:nvPr>
            <p:ph idx="1"/>
          </p:nvPr>
        </p:nvSpPr>
        <p:spPr>
          <a:xfrm>
            <a:off x="381000" y="1125538"/>
            <a:ext cx="8458200" cy="5327650"/>
          </a:xfrm>
        </p:spPr>
        <p:txBody>
          <a:bodyPr/>
          <a:lstStyle/>
          <a:p>
            <a:pPr>
              <a:lnSpc>
                <a:spcPct val="120000"/>
              </a:lnSpc>
            </a:pPr>
            <a:r>
              <a:rPr lang="zh-CN" altLang="en-US" sz="3200" b="0" dirty="0">
                <a:ea typeface="黑体" pitchFamily="2" charset="-122"/>
              </a:rPr>
              <a:t>一、</a:t>
            </a:r>
            <a:r>
              <a:rPr lang="zh-CN" altLang="en-US" sz="3200" b="0" dirty="0">
                <a:latin typeface="宋体" charset="-122"/>
                <a:ea typeface="黑体" pitchFamily="2" charset="-122"/>
              </a:rPr>
              <a:t>持有至到期投资（</a:t>
            </a:r>
            <a:r>
              <a:rPr lang="zh-CN" altLang="en-US" sz="3200" b="0" dirty="0">
                <a:latin typeface="仿宋_GB2312" pitchFamily="49" charset="-122"/>
                <a:ea typeface="黑体" pitchFamily="2" charset="-122"/>
              </a:rPr>
              <a:t>长期债权投资）</a:t>
            </a:r>
            <a:endParaRPr lang="zh-CN" altLang="en-US" sz="3200" b="0" dirty="0">
              <a:ea typeface="黑体" pitchFamily="2" charset="-122"/>
            </a:endParaRPr>
          </a:p>
          <a:p>
            <a:pPr>
              <a:lnSpc>
                <a:spcPct val="120000"/>
              </a:lnSpc>
            </a:pPr>
            <a:r>
              <a:rPr lang="zh-CN" altLang="en-US" b="0" dirty="0"/>
              <a:t>（一）概念</a:t>
            </a:r>
          </a:p>
          <a:p>
            <a:pPr>
              <a:lnSpc>
                <a:spcPct val="150000"/>
              </a:lnSpc>
            </a:pPr>
            <a:r>
              <a:rPr lang="zh-CN" altLang="en-US" b="0" dirty="0">
                <a:latin typeface="宋体" charset="-122"/>
              </a:rPr>
              <a:t>    </a:t>
            </a:r>
            <a:r>
              <a:rPr lang="zh-CN" altLang="en-US" dirty="0">
                <a:solidFill>
                  <a:srgbClr val="3333FF"/>
                </a:solidFill>
                <a:latin typeface="宋体" charset="-122"/>
              </a:rPr>
              <a:t>持有至到期投资：</a:t>
            </a:r>
            <a:r>
              <a:rPr lang="zh-CN" altLang="en-US" b="0" dirty="0">
                <a:latin typeface="宋体" charset="-122"/>
              </a:rPr>
              <a:t>是指到期日固定，回收金额固定或可确定，有明确意图和能力持有至到期的金融资产。</a:t>
            </a:r>
            <a:endParaRPr lang="zh-CN" altLang="en-US" b="0" dirty="0">
              <a:solidFill>
                <a:srgbClr val="800080"/>
              </a:solidFill>
              <a:latin typeface="仿宋_GB2312" pitchFamily="49" charset="-122"/>
              <a:ea typeface="仿宋_GB2312" pitchFamily="49" charset="-122"/>
            </a:endParaRPr>
          </a:p>
          <a:p>
            <a:pPr>
              <a:lnSpc>
                <a:spcPct val="150000"/>
              </a:lnSpc>
            </a:pPr>
            <a:r>
              <a:rPr lang="zh-CN" altLang="en-US" b="0" dirty="0"/>
              <a:t>       一般指企业</a:t>
            </a:r>
            <a:r>
              <a:rPr lang="zh-CN" altLang="en-US" b="0" dirty="0">
                <a:latin typeface="宋体" charset="-122"/>
              </a:rPr>
              <a:t>持有的、在活跃市场上有公开报价的国家债券、企业债券、金融债券等</a:t>
            </a:r>
            <a:r>
              <a:rPr lang="zh-CN" altLang="en-US" b="0" dirty="0"/>
              <a:t>。</a:t>
            </a:r>
          </a:p>
        </p:txBody>
      </p:sp>
      <p:sp>
        <p:nvSpPr>
          <p:cNvPr id="4" name="日期占位符 3"/>
          <p:cNvSpPr>
            <a:spLocks noGrp="1"/>
          </p:cNvSpPr>
          <p:nvPr>
            <p:ph type="dt" sz="half" idx="10"/>
          </p:nvPr>
        </p:nvSpPr>
        <p:spPr/>
        <p:txBody>
          <a:bodyPr/>
          <a:lstStyle/>
          <a:p>
            <a:fld id="{1D518A63-59C8-45D7-9D77-3E69A8CE70A5}"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1E8DF94E-B8F3-4C2C-BD47-08BE978379E2}" type="slidenum">
              <a:rPr lang="ko-KR" altLang="en-US">
                <a:solidFill>
                  <a:srgbClr val="000000"/>
                </a:solidFill>
              </a:rPr>
              <a:pPr/>
              <a:t>164</a:t>
            </a:fld>
            <a:endParaRPr lang="en-US" altLang="ko-KR">
              <a:solidFill>
                <a:srgbClr val="000000"/>
              </a:solidFill>
            </a:endParaRPr>
          </a:p>
        </p:txBody>
      </p:sp>
      <p:sp>
        <p:nvSpPr>
          <p:cNvPr id="182275" name="Rectangle 2051"/>
          <p:cNvSpPr>
            <a:spLocks noChangeArrowheads="1"/>
          </p:cNvSpPr>
          <p:nvPr/>
        </p:nvSpPr>
        <p:spPr bwMode="auto">
          <a:xfrm>
            <a:off x="395288" y="188913"/>
            <a:ext cx="8594019" cy="1077218"/>
          </a:xfrm>
          <a:prstGeom prst="rect">
            <a:avLst/>
          </a:prstGeom>
          <a:noFill/>
          <a:ln w="7938">
            <a:noFill/>
            <a:miter lim="800000"/>
            <a:headEnd/>
            <a:tailEnd/>
          </a:ln>
          <a:effectLst/>
        </p:spPr>
        <p:txBody>
          <a:bodyPr wrap="none">
            <a:spAutoFit/>
          </a:bodyPr>
          <a:lstStyle/>
          <a:p>
            <a:pPr fontAlgn="base" latinLnBrk="1">
              <a:spcBef>
                <a:spcPct val="0"/>
              </a:spcBef>
              <a:spcAft>
                <a:spcPct val="0"/>
              </a:spcAft>
            </a:pPr>
            <a:r>
              <a:rPr lang="zh-CN" altLang="en-US" sz="3200" dirty="0" smtClean="0">
                <a:latin typeface="华文新魏" pitchFamily="2" charset="-122"/>
                <a:ea typeface="华文新魏" pitchFamily="2" charset="-122"/>
              </a:rPr>
              <a:t>第四章    长期资产</a:t>
            </a:r>
            <a:endParaRPr lang="en-US" altLang="zh-CN" sz="3200" dirty="0" smtClean="0">
              <a:latin typeface="华文新魏" pitchFamily="2" charset="-122"/>
              <a:ea typeface="华文新魏" pitchFamily="2" charset="-122"/>
            </a:endParaRPr>
          </a:p>
          <a:p>
            <a:pPr fontAlgn="base" latinLnBrk="1">
              <a:spcBef>
                <a:spcPct val="0"/>
              </a:spcBef>
              <a:spcAft>
                <a:spcPct val="0"/>
              </a:spcAft>
            </a:pPr>
            <a:r>
              <a:rPr kumimoji="1" lang="zh-CN" altLang="en-US" sz="3200" dirty="0" smtClean="0">
                <a:latin typeface="华文新魏" pitchFamily="2" charset="-122"/>
                <a:ea typeface="华文新魏" pitchFamily="2" charset="-122"/>
              </a:rPr>
              <a:t>第一节</a:t>
            </a:r>
            <a:r>
              <a:rPr kumimoji="1" lang="zh-CN" altLang="en-US" sz="3200" dirty="0" smtClean="0">
                <a:latin typeface="Times New Roman"/>
                <a:ea typeface="华文新魏" pitchFamily="2" charset="-122"/>
              </a:rPr>
              <a:t> </a:t>
            </a:r>
            <a:r>
              <a:rPr kumimoji="1" lang="zh-CN" altLang="en-US" sz="3200" dirty="0" smtClean="0">
                <a:latin typeface="华文新魏" pitchFamily="2" charset="-122"/>
                <a:ea typeface="华文新魏" pitchFamily="2" charset="-122"/>
              </a:rPr>
              <a:t> 持有至到期投资和可供出售</a:t>
            </a:r>
            <a:r>
              <a:rPr kumimoji="1" lang="zh-CN" altLang="en-US" sz="3200" dirty="0" smtClean="0">
                <a:solidFill>
                  <a:srgbClr val="FFFFFF"/>
                </a:solidFill>
                <a:latin typeface="华文新魏" pitchFamily="2" charset="-122"/>
                <a:ea typeface="华文新魏" pitchFamily="2" charset="-122"/>
              </a:rPr>
              <a:t>的金融资产</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050"/>
          <p:cNvSpPr>
            <a:spLocks noGrp="1" noChangeArrowheads="1"/>
          </p:cNvSpPr>
          <p:nvPr>
            <p:ph idx="1"/>
          </p:nvPr>
        </p:nvSpPr>
        <p:spPr>
          <a:xfrm>
            <a:off x="539750" y="1066800"/>
            <a:ext cx="7993063" cy="4810125"/>
          </a:xfrm>
          <a:noFill/>
          <a:ln/>
        </p:spPr>
        <p:txBody>
          <a:bodyPr>
            <a:normAutofit fontScale="92500" lnSpcReduction="10000"/>
          </a:bodyPr>
          <a:lstStyle/>
          <a:p>
            <a:pPr>
              <a:lnSpc>
                <a:spcPct val="90000"/>
              </a:lnSpc>
            </a:pPr>
            <a:r>
              <a:rPr lang="en-US" altLang="zh-CN" sz="2000" b="0"/>
              <a:t> </a:t>
            </a:r>
            <a:r>
              <a:rPr lang="zh-CN" altLang="en-US" sz="2000" b="0"/>
              <a:t>（</a:t>
            </a:r>
            <a:r>
              <a:rPr lang="zh-CN" altLang="en-US" b="0"/>
              <a:t>二）债券的主要种类</a:t>
            </a:r>
          </a:p>
          <a:p>
            <a:pPr>
              <a:lnSpc>
                <a:spcPct val="90000"/>
              </a:lnSpc>
            </a:pPr>
            <a:endParaRPr lang="zh-CN" altLang="en-US" b="0"/>
          </a:p>
          <a:p>
            <a:pPr>
              <a:lnSpc>
                <a:spcPct val="90000"/>
              </a:lnSpc>
            </a:pPr>
            <a:r>
              <a:rPr lang="zh-CN" altLang="en-US" b="0"/>
              <a:t>                                           国家债券                                                    </a:t>
            </a:r>
          </a:p>
          <a:p>
            <a:pPr>
              <a:lnSpc>
                <a:spcPct val="90000"/>
              </a:lnSpc>
            </a:pPr>
            <a:r>
              <a:rPr lang="zh-CN" altLang="en-US" b="0"/>
              <a:t>                       按债券          金融债券</a:t>
            </a:r>
          </a:p>
          <a:p>
            <a:pPr>
              <a:lnSpc>
                <a:spcPct val="90000"/>
              </a:lnSpc>
            </a:pPr>
            <a:r>
              <a:rPr lang="zh-CN" altLang="en-US" b="0"/>
              <a:t>                       发行者          企业（公司）债券</a:t>
            </a:r>
          </a:p>
          <a:p>
            <a:pPr>
              <a:lnSpc>
                <a:spcPct val="90000"/>
              </a:lnSpc>
            </a:pPr>
            <a:r>
              <a:rPr lang="zh-CN" altLang="en-US" b="0"/>
              <a:t>     债券</a:t>
            </a:r>
          </a:p>
          <a:p>
            <a:pPr>
              <a:lnSpc>
                <a:spcPct val="90000"/>
              </a:lnSpc>
            </a:pPr>
            <a:r>
              <a:rPr lang="zh-CN" altLang="en-US" b="0"/>
              <a:t>                       按债券还本      到期一次还本付息</a:t>
            </a:r>
          </a:p>
          <a:p>
            <a:pPr>
              <a:lnSpc>
                <a:spcPct val="90000"/>
              </a:lnSpc>
            </a:pPr>
            <a:r>
              <a:rPr lang="zh-CN" altLang="en-US" b="0"/>
              <a:t>                       付息方式         分期付息、到期还本</a:t>
            </a:r>
          </a:p>
          <a:p>
            <a:pPr>
              <a:lnSpc>
                <a:spcPct val="90000"/>
              </a:lnSpc>
            </a:pPr>
            <a:r>
              <a:rPr lang="zh-CN" altLang="en-US" b="0"/>
              <a:t>                                   </a:t>
            </a:r>
          </a:p>
          <a:p>
            <a:pPr>
              <a:lnSpc>
                <a:spcPct val="90000"/>
              </a:lnSpc>
            </a:pPr>
            <a:r>
              <a:rPr lang="zh-CN" altLang="en-US" sz="1800" b="0"/>
              <a:t>                                   </a:t>
            </a:r>
          </a:p>
        </p:txBody>
      </p:sp>
      <p:sp>
        <p:nvSpPr>
          <p:cNvPr id="6" name="日期占位符 3"/>
          <p:cNvSpPr>
            <a:spLocks noGrp="1"/>
          </p:cNvSpPr>
          <p:nvPr>
            <p:ph type="dt" sz="half" idx="10"/>
          </p:nvPr>
        </p:nvSpPr>
        <p:spPr/>
        <p:txBody>
          <a:bodyPr/>
          <a:lstStyle/>
          <a:p>
            <a:fld id="{4DCAE6DD-D653-4790-B32E-B717A0B8BCF0}" type="datetime1">
              <a:rPr lang="zh-CN" altLang="en-US">
                <a:solidFill>
                  <a:srgbClr val="000000"/>
                </a:solidFill>
              </a:rPr>
              <a:pPr/>
              <a:t>2012-07-13</a:t>
            </a:fld>
            <a:endParaRPr lang="en-US" altLang="ko-KR">
              <a:solidFill>
                <a:srgbClr val="000000"/>
              </a:solidFill>
            </a:endParaRPr>
          </a:p>
        </p:txBody>
      </p:sp>
      <p:sp>
        <p:nvSpPr>
          <p:cNvPr id="7"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8" name="灯片编号占位符 5"/>
          <p:cNvSpPr>
            <a:spLocks noGrp="1"/>
          </p:cNvSpPr>
          <p:nvPr>
            <p:ph type="sldNum" sz="quarter" idx="12"/>
          </p:nvPr>
        </p:nvSpPr>
        <p:spPr/>
        <p:txBody>
          <a:bodyPr/>
          <a:lstStyle/>
          <a:p>
            <a:fld id="{2750C9A9-475C-429D-B15F-20293B549DAC}" type="slidenum">
              <a:rPr lang="ko-KR" altLang="en-US">
                <a:solidFill>
                  <a:srgbClr val="000000"/>
                </a:solidFill>
              </a:rPr>
              <a:pPr/>
              <a:t>165</a:t>
            </a:fld>
            <a:endParaRPr lang="en-US" altLang="ko-KR">
              <a:solidFill>
                <a:srgbClr val="000000"/>
              </a:solidFill>
            </a:endParaRPr>
          </a:p>
        </p:txBody>
      </p:sp>
      <p:sp>
        <p:nvSpPr>
          <p:cNvPr id="183299" name="AutoShape 2051"/>
          <p:cNvSpPr>
            <a:spLocks/>
          </p:cNvSpPr>
          <p:nvPr/>
        </p:nvSpPr>
        <p:spPr bwMode="auto">
          <a:xfrm>
            <a:off x="1908175" y="2492375"/>
            <a:ext cx="360363" cy="1584325"/>
          </a:xfrm>
          <a:prstGeom prst="leftBrace">
            <a:avLst>
              <a:gd name="adj1" fmla="val 36637"/>
              <a:gd name="adj2" fmla="val 46736"/>
            </a:avLst>
          </a:prstGeom>
          <a:noFill/>
          <a:ln w="9525">
            <a:solidFill>
              <a:schemeClr val="tx1"/>
            </a:solidFill>
            <a:round/>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83300" name="AutoShape 2052"/>
          <p:cNvSpPr>
            <a:spLocks/>
          </p:cNvSpPr>
          <p:nvPr/>
        </p:nvSpPr>
        <p:spPr bwMode="auto">
          <a:xfrm>
            <a:off x="3851275" y="1989138"/>
            <a:ext cx="228600" cy="1066800"/>
          </a:xfrm>
          <a:prstGeom prst="leftBrace">
            <a:avLst>
              <a:gd name="adj1" fmla="val 38889"/>
              <a:gd name="adj2" fmla="val 50000"/>
            </a:avLst>
          </a:prstGeom>
          <a:noFill/>
          <a:ln w="9525">
            <a:solidFill>
              <a:schemeClr val="tx1"/>
            </a:solidFill>
            <a:round/>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83301" name="AutoShape 2053"/>
          <p:cNvSpPr>
            <a:spLocks/>
          </p:cNvSpPr>
          <p:nvPr/>
        </p:nvSpPr>
        <p:spPr bwMode="auto">
          <a:xfrm>
            <a:off x="4284663" y="3573463"/>
            <a:ext cx="76200" cy="685800"/>
          </a:xfrm>
          <a:prstGeom prst="leftBrace">
            <a:avLst>
              <a:gd name="adj1" fmla="val 75000"/>
              <a:gd name="adj2" fmla="val 50000"/>
            </a:avLst>
          </a:prstGeom>
          <a:noFill/>
          <a:ln w="9525">
            <a:solidFill>
              <a:schemeClr val="tx1"/>
            </a:solidFill>
            <a:round/>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3074"/>
          <p:cNvSpPr>
            <a:spLocks noGrp="1" noChangeArrowheads="1"/>
          </p:cNvSpPr>
          <p:nvPr>
            <p:ph idx="1"/>
          </p:nvPr>
        </p:nvSpPr>
        <p:spPr>
          <a:xfrm>
            <a:off x="468313" y="1052513"/>
            <a:ext cx="8207375" cy="5400675"/>
          </a:xfrm>
        </p:spPr>
        <p:txBody>
          <a:bodyPr/>
          <a:lstStyle/>
          <a:p>
            <a:pPr>
              <a:lnSpc>
                <a:spcPct val="120000"/>
              </a:lnSpc>
            </a:pPr>
            <a:r>
              <a:rPr lang="zh-CN" altLang="en-US" b="0">
                <a:latin typeface="楷体_GB2312" pitchFamily="49" charset="-122"/>
              </a:rPr>
              <a:t>（三）长期债券的购买方式</a:t>
            </a:r>
          </a:p>
          <a:p>
            <a:pPr>
              <a:lnSpc>
                <a:spcPct val="110000"/>
              </a:lnSpc>
            </a:pPr>
            <a:r>
              <a:rPr lang="zh-CN" altLang="en-US" b="0">
                <a:latin typeface="楷体_GB2312" pitchFamily="49" charset="-122"/>
              </a:rPr>
              <a:t>   </a:t>
            </a:r>
            <a:r>
              <a:rPr lang="zh-CN" altLang="en-US" sz="2000" b="0">
                <a:latin typeface="楷体_GB2312" pitchFamily="49" charset="-122"/>
              </a:rPr>
              <a:t>长期债券的购买方式有三种：平价购入、溢价购入和折价购入。</a:t>
            </a:r>
          </a:p>
          <a:p>
            <a:pPr>
              <a:lnSpc>
                <a:spcPct val="110000"/>
              </a:lnSpc>
            </a:pPr>
            <a:r>
              <a:rPr lang="zh-CN" altLang="en-US" sz="2000" b="0">
                <a:latin typeface="楷体_GB2312" pitchFamily="49" charset="-122"/>
              </a:rPr>
              <a:t>    三种方式的产生是由债券的票面利率和市场利率（实际利率）的关系所决定的。</a:t>
            </a:r>
          </a:p>
          <a:p>
            <a:pPr>
              <a:lnSpc>
                <a:spcPct val="120000"/>
              </a:lnSpc>
            </a:pPr>
            <a:r>
              <a:rPr lang="zh-CN" altLang="en-US" sz="2000">
                <a:solidFill>
                  <a:srgbClr val="CC00FF"/>
                </a:solidFill>
                <a:latin typeface="楷体_GB2312" pitchFamily="49" charset="-122"/>
              </a:rPr>
              <a:t>    当票面利率 </a:t>
            </a:r>
            <a:r>
              <a:rPr lang="en-US" altLang="zh-CN" sz="2000">
                <a:solidFill>
                  <a:srgbClr val="CC00FF"/>
                </a:solidFill>
                <a:latin typeface="楷体_GB2312" pitchFamily="49" charset="-122"/>
              </a:rPr>
              <a:t>= </a:t>
            </a:r>
            <a:r>
              <a:rPr lang="zh-CN" altLang="en-US" sz="2000">
                <a:solidFill>
                  <a:srgbClr val="CC00FF"/>
                </a:solidFill>
                <a:latin typeface="楷体_GB2312" pitchFamily="49" charset="-122"/>
              </a:rPr>
              <a:t>市场利率时，债券平价购入；</a:t>
            </a:r>
          </a:p>
          <a:p>
            <a:pPr>
              <a:lnSpc>
                <a:spcPct val="120000"/>
              </a:lnSpc>
            </a:pPr>
            <a:r>
              <a:rPr lang="zh-CN" altLang="en-US" sz="2000">
                <a:solidFill>
                  <a:srgbClr val="CC00FF"/>
                </a:solidFill>
                <a:latin typeface="楷体_GB2312" pitchFamily="49" charset="-122"/>
              </a:rPr>
              <a:t>    当票面利率 ＞市场利率时，债券溢价购入；</a:t>
            </a:r>
          </a:p>
          <a:p>
            <a:pPr>
              <a:lnSpc>
                <a:spcPct val="120000"/>
              </a:lnSpc>
            </a:pPr>
            <a:r>
              <a:rPr lang="zh-CN" altLang="en-US" sz="2000" b="0">
                <a:solidFill>
                  <a:schemeClr val="folHlink"/>
                </a:solidFill>
                <a:latin typeface="楷体_GB2312" pitchFamily="49" charset="-122"/>
              </a:rPr>
              <a:t>    </a:t>
            </a:r>
            <a:r>
              <a:rPr lang="zh-CN" altLang="en-US" sz="2000" b="0">
                <a:latin typeface="楷体_GB2312" pitchFamily="49" charset="-122"/>
              </a:rPr>
              <a:t>债券溢价的实质是：发债企业为以后多付利息而事先得到的补偿，投资企业为以后多得利息而预先付出的代价。</a:t>
            </a:r>
          </a:p>
          <a:p>
            <a:pPr>
              <a:lnSpc>
                <a:spcPct val="120000"/>
              </a:lnSpc>
            </a:pPr>
            <a:r>
              <a:rPr lang="zh-CN" altLang="en-US" sz="2000">
                <a:solidFill>
                  <a:srgbClr val="CC00FF"/>
                </a:solidFill>
                <a:latin typeface="楷体_GB2312" pitchFamily="49" charset="-122"/>
              </a:rPr>
              <a:t>    当票面利率 ＜市场利率时，债券折价购入。</a:t>
            </a:r>
          </a:p>
          <a:p>
            <a:pPr>
              <a:lnSpc>
                <a:spcPct val="120000"/>
              </a:lnSpc>
            </a:pPr>
            <a:r>
              <a:rPr lang="zh-CN" altLang="en-US" sz="2000" b="0">
                <a:latin typeface="楷体_GB2312" pitchFamily="49" charset="-122"/>
              </a:rPr>
              <a:t>    债券折价的实质是：发债企业为以后少付利息而预先付出的代价，投资企业为以后少得利息而提前得到的补偿。</a:t>
            </a:r>
            <a:endParaRPr lang="zh-CN" altLang="en-US" sz="2000" b="0">
              <a:solidFill>
                <a:schemeClr val="folHlink"/>
              </a:solidFill>
              <a:latin typeface="楷体_GB2312" pitchFamily="49" charset="-122"/>
            </a:endParaRPr>
          </a:p>
        </p:txBody>
      </p:sp>
      <p:sp>
        <p:nvSpPr>
          <p:cNvPr id="3" name="日期占位符 3"/>
          <p:cNvSpPr>
            <a:spLocks noGrp="1"/>
          </p:cNvSpPr>
          <p:nvPr>
            <p:ph type="dt" sz="half" idx="10"/>
          </p:nvPr>
        </p:nvSpPr>
        <p:spPr/>
        <p:txBody>
          <a:bodyPr/>
          <a:lstStyle/>
          <a:p>
            <a:fld id="{081D432B-C927-463D-84D7-00C0D09BE9E3}"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BBD6838B-D4B7-427D-ABB9-ABC07C906B77}" type="slidenum">
              <a:rPr lang="ko-KR" altLang="en-US">
                <a:solidFill>
                  <a:srgbClr val="000000"/>
                </a:solidFill>
              </a:rPr>
              <a:pPr/>
              <a:t>166</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539750" y="1125538"/>
            <a:ext cx="8135938" cy="5183187"/>
          </a:xfrm>
        </p:spPr>
        <p:txBody>
          <a:bodyPr>
            <a:normAutofit fontScale="92500"/>
          </a:bodyPr>
          <a:lstStyle/>
          <a:p>
            <a:pPr>
              <a:lnSpc>
                <a:spcPct val="120000"/>
              </a:lnSpc>
            </a:pPr>
            <a:r>
              <a:rPr lang="zh-CN" altLang="en-US" sz="2800" b="0">
                <a:latin typeface="楷体_GB2312" pitchFamily="49" charset="-122"/>
              </a:rPr>
              <a:t>（四）核算</a:t>
            </a:r>
          </a:p>
          <a:p>
            <a:pPr>
              <a:lnSpc>
                <a:spcPct val="120000"/>
              </a:lnSpc>
            </a:pPr>
            <a:r>
              <a:rPr lang="en-US" altLang="zh-CN" b="0">
                <a:solidFill>
                  <a:srgbClr val="800080"/>
                </a:solidFill>
                <a:latin typeface="楷体_GB2312" pitchFamily="49" charset="-122"/>
              </a:rPr>
              <a:t>1</a:t>
            </a:r>
            <a:r>
              <a:rPr lang="zh-CN" altLang="en-US" b="0">
                <a:solidFill>
                  <a:srgbClr val="800080"/>
                </a:solidFill>
                <a:latin typeface="楷体_GB2312" pitchFamily="49" charset="-122"/>
              </a:rPr>
              <a:t>、取得的核算</a:t>
            </a:r>
          </a:p>
          <a:p>
            <a:pPr>
              <a:lnSpc>
                <a:spcPct val="120000"/>
              </a:lnSpc>
            </a:pPr>
            <a:r>
              <a:rPr lang="zh-CN" altLang="en-US" b="0">
                <a:latin typeface="楷体_GB2312" pitchFamily="49" charset="-122"/>
              </a:rPr>
              <a:t>（</a:t>
            </a:r>
            <a:r>
              <a:rPr lang="en-US" altLang="zh-CN" b="0">
                <a:latin typeface="楷体_GB2312" pitchFamily="49" charset="-122"/>
              </a:rPr>
              <a:t>1</a:t>
            </a:r>
            <a:r>
              <a:rPr lang="zh-CN" altLang="en-US" b="0">
                <a:latin typeface="楷体_GB2312" pitchFamily="49" charset="-122"/>
              </a:rPr>
              <a:t>）入账价值的确定</a:t>
            </a:r>
          </a:p>
          <a:p>
            <a:pPr>
              <a:lnSpc>
                <a:spcPct val="120000"/>
              </a:lnSpc>
            </a:pPr>
            <a:r>
              <a:rPr lang="zh-CN" altLang="en-US" b="0">
                <a:solidFill>
                  <a:srgbClr val="CC00FF"/>
                </a:solidFill>
                <a:latin typeface="楷体_GB2312" pitchFamily="49" charset="-122"/>
              </a:rPr>
              <a:t>    </a:t>
            </a:r>
            <a:r>
              <a:rPr lang="zh-CN" altLang="en-US" b="0">
                <a:latin typeface="楷体_GB2312" pitchFamily="49" charset="-122"/>
              </a:rPr>
              <a:t>取得持有至到期投资时，应按取得该投资的公允价值与交易费用之和，作为其入帐价值。</a:t>
            </a:r>
          </a:p>
          <a:p>
            <a:pPr>
              <a:lnSpc>
                <a:spcPct val="140000"/>
              </a:lnSpc>
            </a:pPr>
            <a:r>
              <a:rPr lang="zh-CN" altLang="en-US" b="0">
                <a:latin typeface="楷体_GB2312" pitchFamily="49" charset="-122"/>
              </a:rPr>
              <a:t>    </a:t>
            </a:r>
            <a:r>
              <a:rPr lang="zh-CN" altLang="en-US" b="0">
                <a:solidFill>
                  <a:srgbClr val="800000"/>
                </a:solidFill>
                <a:latin typeface="楷体_GB2312" pitchFamily="49" charset="-122"/>
              </a:rPr>
              <a:t>如果支付的价款中包含已到付息期但尚未领取的债券利息，计入</a:t>
            </a:r>
            <a:r>
              <a:rPr lang="zh-CN" altLang="en-US" b="0">
                <a:solidFill>
                  <a:srgbClr val="800000"/>
                </a:solidFill>
                <a:latin typeface="Arial"/>
              </a:rPr>
              <a:t>“</a:t>
            </a:r>
            <a:r>
              <a:rPr lang="zh-CN" altLang="en-US" b="0">
                <a:solidFill>
                  <a:srgbClr val="800000"/>
                </a:solidFill>
                <a:latin typeface="楷体_GB2312" pitchFamily="49" charset="-122"/>
              </a:rPr>
              <a:t>应收利息</a:t>
            </a:r>
            <a:r>
              <a:rPr lang="zh-CN" altLang="en-US" b="0">
                <a:solidFill>
                  <a:srgbClr val="800000"/>
                </a:solidFill>
                <a:latin typeface="Arial"/>
              </a:rPr>
              <a:t>”</a:t>
            </a:r>
            <a:r>
              <a:rPr lang="zh-CN" altLang="en-US" b="0">
                <a:solidFill>
                  <a:srgbClr val="800000"/>
                </a:solidFill>
                <a:latin typeface="楷体_GB2312" pitchFamily="49" charset="-122"/>
              </a:rPr>
              <a:t>科目。</a:t>
            </a:r>
          </a:p>
        </p:txBody>
      </p:sp>
      <p:sp>
        <p:nvSpPr>
          <p:cNvPr id="3" name="日期占位符 3"/>
          <p:cNvSpPr>
            <a:spLocks noGrp="1"/>
          </p:cNvSpPr>
          <p:nvPr>
            <p:ph type="dt" sz="half" idx="10"/>
          </p:nvPr>
        </p:nvSpPr>
        <p:spPr/>
        <p:txBody>
          <a:bodyPr/>
          <a:lstStyle/>
          <a:p>
            <a:fld id="{4D280F58-5174-4CC4-8EEA-F9BB99C3C685}"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D0C0DACA-4247-4490-B0B5-4BDD91DC6E18}" type="slidenum">
              <a:rPr lang="ko-KR" altLang="en-US">
                <a:solidFill>
                  <a:srgbClr val="000000"/>
                </a:solidFill>
              </a:rPr>
              <a:pPr/>
              <a:t>167</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611188" y="1125538"/>
            <a:ext cx="7921625" cy="5275262"/>
          </a:xfrm>
          <a:noFill/>
        </p:spPr>
        <p:txBody>
          <a:bodyPr/>
          <a:lstStyle/>
          <a:p>
            <a:r>
              <a:rPr lang="zh-CN" altLang="en-US" sz="2000" b="0"/>
              <a:t>（</a:t>
            </a:r>
            <a:r>
              <a:rPr lang="en-US" altLang="zh-CN" sz="2000" b="0"/>
              <a:t>2</a:t>
            </a:r>
            <a:r>
              <a:rPr lang="zh-CN" altLang="en-US" sz="2000" b="0"/>
              <a:t>）设置账户</a:t>
            </a:r>
            <a:r>
              <a:rPr lang="en-US" altLang="zh-CN" sz="2000" b="0"/>
              <a:t>——</a:t>
            </a:r>
            <a:r>
              <a:rPr lang="en-US" altLang="zh-CN" sz="2000" b="0">
                <a:latin typeface="Arial"/>
              </a:rPr>
              <a:t>“</a:t>
            </a:r>
            <a:r>
              <a:rPr lang="zh-CN" altLang="en-US" sz="2000" b="0">
                <a:latin typeface="宋体" charset="-122"/>
              </a:rPr>
              <a:t>持有至到期投资</a:t>
            </a:r>
            <a:r>
              <a:rPr lang="zh-CN" altLang="en-US" sz="2000" b="0">
                <a:latin typeface="Arial"/>
              </a:rPr>
              <a:t>”</a:t>
            </a:r>
            <a:endParaRPr lang="zh-CN" altLang="en-US" sz="2000" b="0">
              <a:latin typeface="宋体" charset="-122"/>
            </a:endParaRPr>
          </a:p>
          <a:p>
            <a:endParaRPr lang="zh-CN" altLang="en-US" sz="2000" b="0"/>
          </a:p>
          <a:p>
            <a:r>
              <a:rPr lang="zh-CN" altLang="en-US" sz="2000" b="0">
                <a:solidFill>
                  <a:schemeClr val="tx2"/>
                </a:solidFill>
                <a:latin typeface="宋体" charset="-122"/>
              </a:rPr>
              <a:t>（总账）         （明细账）</a:t>
            </a:r>
          </a:p>
          <a:p>
            <a:r>
              <a:rPr lang="zh-CN" altLang="en-US" sz="2000" b="0">
                <a:latin typeface="宋体" charset="-122"/>
              </a:rPr>
              <a:t>                  成本</a:t>
            </a:r>
          </a:p>
          <a:p>
            <a:r>
              <a:rPr lang="zh-CN" altLang="en-US" sz="2000" b="0">
                <a:latin typeface="宋体" charset="-122"/>
              </a:rPr>
              <a:t>持有至到期投资    利息调整</a:t>
            </a:r>
            <a:endParaRPr lang="zh-CN" altLang="en-US" sz="2000" b="0"/>
          </a:p>
          <a:p>
            <a:r>
              <a:rPr lang="zh-CN" altLang="en-US" sz="2000" b="0">
                <a:latin typeface="宋体" charset="-122"/>
              </a:rPr>
              <a:t>                  应计利息</a:t>
            </a:r>
            <a:endParaRPr lang="zh-CN" altLang="en-US" b="0"/>
          </a:p>
          <a:p>
            <a:r>
              <a:rPr lang="zh-CN" altLang="en-US" b="0"/>
              <a:t> </a:t>
            </a:r>
            <a:r>
              <a:rPr lang="zh-CN" altLang="en-US" sz="2000" b="0"/>
              <a:t>（</a:t>
            </a:r>
            <a:r>
              <a:rPr lang="en-US" altLang="zh-CN" sz="2000" b="0"/>
              <a:t>3</a:t>
            </a:r>
            <a:r>
              <a:rPr lang="zh-CN" altLang="en-US" sz="2000" b="0"/>
              <a:t>）账务处理</a:t>
            </a:r>
          </a:p>
          <a:p>
            <a:pPr>
              <a:lnSpc>
                <a:spcPct val="120000"/>
              </a:lnSpc>
            </a:pPr>
            <a:r>
              <a:rPr lang="zh-CN" altLang="en-US" sz="2000" b="0"/>
              <a:t>①平价购入债券的核算</a:t>
            </a:r>
          </a:p>
          <a:p>
            <a:pPr>
              <a:lnSpc>
                <a:spcPct val="120000"/>
              </a:lnSpc>
            </a:pPr>
            <a:r>
              <a:rPr lang="zh-CN" altLang="en-US" sz="2000" b="0"/>
              <a:t>    借：</a:t>
            </a:r>
            <a:r>
              <a:rPr lang="zh-CN" altLang="en-US" sz="2000" b="0">
                <a:latin typeface="宋体" charset="-122"/>
              </a:rPr>
              <a:t>持有至到期投资</a:t>
            </a:r>
            <a:r>
              <a:rPr lang="en-US" altLang="zh-CN" sz="2000" b="0"/>
              <a:t>——</a:t>
            </a:r>
            <a:r>
              <a:rPr lang="zh-CN" altLang="en-US" sz="2000" b="0"/>
              <a:t>成本</a:t>
            </a:r>
            <a:r>
              <a:rPr lang="en-US" altLang="zh-CN" sz="2000" b="0"/>
              <a:t>…… </a:t>
            </a:r>
            <a:r>
              <a:rPr lang="zh-CN" altLang="en-US" sz="2000" b="0">
                <a:solidFill>
                  <a:srgbClr val="3333FF"/>
                </a:solidFill>
              </a:rPr>
              <a:t>面值</a:t>
            </a:r>
          </a:p>
          <a:p>
            <a:pPr>
              <a:lnSpc>
                <a:spcPct val="120000"/>
              </a:lnSpc>
            </a:pPr>
            <a:r>
              <a:rPr lang="zh-CN" altLang="en-US" sz="2000" b="0"/>
              <a:t>            应收利息</a:t>
            </a:r>
            <a:r>
              <a:rPr lang="en-US" altLang="zh-CN" sz="2000" b="0"/>
              <a:t>……</a:t>
            </a:r>
            <a:r>
              <a:rPr lang="zh-CN" altLang="en-US" sz="2000" b="0">
                <a:solidFill>
                  <a:srgbClr val="3333FF"/>
                </a:solidFill>
              </a:rPr>
              <a:t>已到付息期尚未领取的利息</a:t>
            </a:r>
          </a:p>
          <a:p>
            <a:pPr>
              <a:lnSpc>
                <a:spcPct val="120000"/>
              </a:lnSpc>
            </a:pPr>
            <a:r>
              <a:rPr lang="zh-CN" altLang="en-US" sz="2000" b="0"/>
              <a:t>         贷：银行存款</a:t>
            </a:r>
            <a:endParaRPr lang="zh-CN" altLang="en-US" b="0"/>
          </a:p>
        </p:txBody>
      </p:sp>
      <p:sp>
        <p:nvSpPr>
          <p:cNvPr id="4" name="日期占位符 3"/>
          <p:cNvSpPr>
            <a:spLocks noGrp="1"/>
          </p:cNvSpPr>
          <p:nvPr>
            <p:ph type="dt" sz="half" idx="10"/>
          </p:nvPr>
        </p:nvSpPr>
        <p:spPr/>
        <p:txBody>
          <a:bodyPr/>
          <a:lstStyle/>
          <a:p>
            <a:fld id="{2CC2A72D-C88C-4F5D-82D4-70F0475A1131}"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68B6E7C2-B99F-4D7C-B695-367ABA1FC4F1}" type="slidenum">
              <a:rPr lang="ko-KR" altLang="en-US">
                <a:solidFill>
                  <a:srgbClr val="000000"/>
                </a:solidFill>
              </a:rPr>
              <a:pPr/>
              <a:t>168</a:t>
            </a:fld>
            <a:endParaRPr lang="en-US" altLang="ko-KR">
              <a:solidFill>
                <a:srgbClr val="000000"/>
              </a:solidFill>
            </a:endParaRPr>
          </a:p>
        </p:txBody>
      </p:sp>
      <p:sp>
        <p:nvSpPr>
          <p:cNvPr id="83973" name="AutoShape 5"/>
          <p:cNvSpPr>
            <a:spLocks/>
          </p:cNvSpPr>
          <p:nvPr/>
        </p:nvSpPr>
        <p:spPr bwMode="auto">
          <a:xfrm>
            <a:off x="2627313" y="2366963"/>
            <a:ext cx="152400" cy="914400"/>
          </a:xfrm>
          <a:prstGeom prst="leftBrace">
            <a:avLst>
              <a:gd name="adj1" fmla="val 50000"/>
              <a:gd name="adj2" fmla="val 50000"/>
            </a:avLst>
          </a:prstGeom>
          <a:noFill/>
          <a:ln w="9525">
            <a:solidFill>
              <a:schemeClr val="tx1"/>
            </a:solidFill>
            <a:round/>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5" name="Rectangle 1027"/>
          <p:cNvSpPr>
            <a:spLocks noGrp="1" noChangeArrowheads="1"/>
          </p:cNvSpPr>
          <p:nvPr>
            <p:ph idx="1"/>
          </p:nvPr>
        </p:nvSpPr>
        <p:spPr>
          <a:xfrm>
            <a:off x="395288" y="1143000"/>
            <a:ext cx="8291512" cy="5310188"/>
          </a:xfrm>
        </p:spPr>
        <p:txBody>
          <a:bodyPr>
            <a:normAutofit fontScale="92500" lnSpcReduction="20000"/>
          </a:bodyPr>
          <a:lstStyle/>
          <a:p>
            <a:pPr>
              <a:lnSpc>
                <a:spcPct val="120000"/>
              </a:lnSpc>
            </a:pPr>
            <a:r>
              <a:rPr lang="zh-CN" altLang="en-US">
                <a:solidFill>
                  <a:srgbClr val="993300"/>
                </a:solidFill>
              </a:rPr>
              <a:t>例</a:t>
            </a:r>
            <a:r>
              <a:rPr lang="en-US" altLang="zh-CN">
                <a:solidFill>
                  <a:srgbClr val="993300"/>
                </a:solidFill>
              </a:rPr>
              <a:t>1</a:t>
            </a:r>
            <a:r>
              <a:rPr lang="zh-CN" altLang="en-US">
                <a:solidFill>
                  <a:srgbClr val="993300"/>
                </a:solidFill>
              </a:rPr>
              <a:t>：华丰工厂于</a:t>
            </a:r>
            <a:r>
              <a:rPr lang="en-US" altLang="zh-CN">
                <a:solidFill>
                  <a:srgbClr val="993300"/>
                </a:solidFill>
              </a:rPr>
              <a:t>2008</a:t>
            </a:r>
            <a:r>
              <a:rPr lang="zh-CN" altLang="en-US">
                <a:solidFill>
                  <a:srgbClr val="993300"/>
                </a:solidFill>
              </a:rPr>
              <a:t>年</a:t>
            </a:r>
            <a:r>
              <a:rPr lang="en-US" altLang="zh-CN">
                <a:solidFill>
                  <a:srgbClr val="993300"/>
                </a:solidFill>
              </a:rPr>
              <a:t>7</a:t>
            </a:r>
            <a:r>
              <a:rPr lang="zh-CN" altLang="en-US">
                <a:solidFill>
                  <a:srgbClr val="993300"/>
                </a:solidFill>
              </a:rPr>
              <a:t>月</a:t>
            </a:r>
            <a:r>
              <a:rPr lang="en-US" altLang="zh-CN">
                <a:solidFill>
                  <a:srgbClr val="993300"/>
                </a:solidFill>
              </a:rPr>
              <a:t>1</a:t>
            </a:r>
            <a:r>
              <a:rPr lang="zh-CN" altLang="en-US">
                <a:solidFill>
                  <a:srgbClr val="993300"/>
                </a:solidFill>
              </a:rPr>
              <a:t>日从证券市场购进</a:t>
            </a:r>
            <a:r>
              <a:rPr lang="en-US" altLang="zh-CN">
                <a:solidFill>
                  <a:srgbClr val="993300"/>
                </a:solidFill>
              </a:rPr>
              <a:t>A</a:t>
            </a:r>
            <a:r>
              <a:rPr lang="zh-CN" altLang="en-US">
                <a:solidFill>
                  <a:srgbClr val="993300"/>
                </a:solidFill>
              </a:rPr>
              <a:t>公司</a:t>
            </a:r>
            <a:r>
              <a:rPr lang="en-US" altLang="zh-CN">
                <a:solidFill>
                  <a:srgbClr val="993300"/>
                </a:solidFill>
              </a:rPr>
              <a:t>2008</a:t>
            </a:r>
            <a:r>
              <a:rPr lang="zh-CN" altLang="en-US">
                <a:solidFill>
                  <a:srgbClr val="993300"/>
                </a:solidFill>
              </a:rPr>
              <a:t>年</a:t>
            </a:r>
            <a:r>
              <a:rPr lang="en-US" altLang="zh-CN">
                <a:solidFill>
                  <a:srgbClr val="993300"/>
                </a:solidFill>
              </a:rPr>
              <a:t>1</a:t>
            </a:r>
            <a:r>
              <a:rPr lang="zh-CN" altLang="en-US">
                <a:solidFill>
                  <a:srgbClr val="993300"/>
                </a:solidFill>
              </a:rPr>
              <a:t>月</a:t>
            </a:r>
            <a:r>
              <a:rPr lang="en-US" altLang="zh-CN">
                <a:solidFill>
                  <a:srgbClr val="993300"/>
                </a:solidFill>
              </a:rPr>
              <a:t>1</a:t>
            </a:r>
            <a:r>
              <a:rPr lang="zh-CN" altLang="en-US">
                <a:solidFill>
                  <a:srgbClr val="993300"/>
                </a:solidFill>
              </a:rPr>
              <a:t>日发行的面值为</a:t>
            </a:r>
            <a:r>
              <a:rPr lang="en-US" altLang="zh-CN">
                <a:solidFill>
                  <a:srgbClr val="993300"/>
                </a:solidFill>
              </a:rPr>
              <a:t>100000</a:t>
            </a:r>
            <a:r>
              <a:rPr lang="zh-CN" altLang="en-US">
                <a:solidFill>
                  <a:srgbClr val="993300"/>
                </a:solidFill>
              </a:rPr>
              <a:t>元的两年期债券，该债券票面年利率为</a:t>
            </a:r>
            <a:r>
              <a:rPr lang="en-US" altLang="zh-CN">
                <a:solidFill>
                  <a:srgbClr val="993300"/>
                </a:solidFill>
              </a:rPr>
              <a:t>12</a:t>
            </a:r>
            <a:r>
              <a:rPr lang="zh-CN" altLang="en-US">
                <a:solidFill>
                  <a:srgbClr val="993300"/>
                </a:solidFill>
              </a:rPr>
              <a:t>％，每半年付息一次，到期还本。购入时共支付价款</a:t>
            </a:r>
            <a:r>
              <a:rPr lang="en-US" altLang="zh-CN">
                <a:solidFill>
                  <a:srgbClr val="993300"/>
                </a:solidFill>
              </a:rPr>
              <a:t>106000</a:t>
            </a:r>
            <a:r>
              <a:rPr lang="zh-CN" altLang="en-US">
                <a:solidFill>
                  <a:srgbClr val="993300"/>
                </a:solidFill>
              </a:rPr>
              <a:t>元。</a:t>
            </a:r>
          </a:p>
          <a:p>
            <a:pPr>
              <a:lnSpc>
                <a:spcPct val="130000"/>
              </a:lnSpc>
            </a:pPr>
            <a:r>
              <a:rPr lang="zh-CN" altLang="en-US" b="0"/>
              <a:t>     应收利息：</a:t>
            </a:r>
            <a:r>
              <a:rPr lang="en-US" altLang="zh-CN" b="0"/>
              <a:t>100000</a:t>
            </a:r>
            <a:r>
              <a:rPr lang="en-US" altLang="zh-CN" b="0">
                <a:cs typeface="Times New Roman" pitchFamily="18" charset="0"/>
              </a:rPr>
              <a:t>×</a:t>
            </a:r>
            <a:r>
              <a:rPr lang="en-US" altLang="zh-CN" b="0"/>
              <a:t>12</a:t>
            </a:r>
            <a:r>
              <a:rPr lang="zh-CN" altLang="en-US" b="0"/>
              <a:t>％</a:t>
            </a:r>
            <a:r>
              <a:rPr lang="en-US" altLang="zh-CN" b="0">
                <a:cs typeface="Times New Roman" pitchFamily="18" charset="0"/>
              </a:rPr>
              <a:t>×</a:t>
            </a:r>
            <a:r>
              <a:rPr lang="en-US" altLang="zh-CN" b="0"/>
              <a:t>6/12</a:t>
            </a:r>
            <a:r>
              <a:rPr lang="zh-CN" altLang="en-US" b="0"/>
              <a:t>＝</a:t>
            </a:r>
            <a:r>
              <a:rPr lang="en-US" altLang="zh-CN" b="0"/>
              <a:t>6000</a:t>
            </a:r>
          </a:p>
          <a:p>
            <a:pPr>
              <a:lnSpc>
                <a:spcPct val="130000"/>
              </a:lnSpc>
            </a:pPr>
            <a:r>
              <a:rPr lang="en-US" altLang="zh-CN" b="0"/>
              <a:t>     </a:t>
            </a:r>
            <a:r>
              <a:rPr lang="zh-CN" altLang="en-US" b="0"/>
              <a:t>借：持有至到期投资 </a:t>
            </a:r>
            <a:r>
              <a:rPr lang="en-US" altLang="zh-CN" b="0"/>
              <a:t>——</a:t>
            </a:r>
            <a:r>
              <a:rPr lang="zh-CN" altLang="en-US" b="0"/>
              <a:t>成本        </a:t>
            </a:r>
            <a:r>
              <a:rPr lang="en-US" altLang="zh-CN" b="0"/>
              <a:t>100000</a:t>
            </a:r>
          </a:p>
          <a:p>
            <a:pPr>
              <a:lnSpc>
                <a:spcPct val="130000"/>
              </a:lnSpc>
            </a:pPr>
            <a:r>
              <a:rPr lang="en-US" altLang="zh-CN" b="0"/>
              <a:t>             </a:t>
            </a:r>
            <a:r>
              <a:rPr lang="zh-CN" altLang="en-US" b="0"/>
              <a:t>应收利息                                      </a:t>
            </a:r>
            <a:r>
              <a:rPr lang="en-US" altLang="zh-CN" b="0"/>
              <a:t>6000</a:t>
            </a:r>
          </a:p>
          <a:p>
            <a:pPr>
              <a:lnSpc>
                <a:spcPct val="130000"/>
              </a:lnSpc>
            </a:pPr>
            <a:r>
              <a:rPr lang="en-US" altLang="zh-CN" b="0"/>
              <a:t>          </a:t>
            </a:r>
            <a:r>
              <a:rPr lang="zh-CN" altLang="en-US" b="0"/>
              <a:t>贷：银行存款                                            </a:t>
            </a:r>
            <a:r>
              <a:rPr lang="en-US" altLang="zh-CN" b="0"/>
              <a:t>106000</a:t>
            </a:r>
          </a:p>
          <a:p>
            <a:endParaRPr lang="en-US" altLang="zh-CN" b="0"/>
          </a:p>
          <a:p>
            <a:endParaRPr lang="en-US" altLang="zh-CN" sz="2000" b="0"/>
          </a:p>
        </p:txBody>
      </p:sp>
      <p:sp>
        <p:nvSpPr>
          <p:cNvPr id="3" name="日期占位符 3"/>
          <p:cNvSpPr>
            <a:spLocks noGrp="1"/>
          </p:cNvSpPr>
          <p:nvPr>
            <p:ph type="dt" sz="half" idx="10"/>
          </p:nvPr>
        </p:nvSpPr>
        <p:spPr/>
        <p:txBody>
          <a:bodyPr/>
          <a:lstStyle/>
          <a:p>
            <a:fld id="{31F9E1C8-2335-4B91-92CE-AE957A71A48B}"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E3716D79-84AE-49B0-8C77-28A52F918CAD}" type="slidenum">
              <a:rPr lang="ko-KR" altLang="en-US">
                <a:solidFill>
                  <a:srgbClr val="000000"/>
                </a:solidFill>
              </a:rPr>
              <a:pPr/>
              <a:t>169</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533400" y="1125538"/>
            <a:ext cx="8153400" cy="4970462"/>
          </a:xfrm>
        </p:spPr>
        <p:txBody>
          <a:bodyPr>
            <a:normAutofit lnSpcReduction="10000"/>
          </a:bodyPr>
          <a:lstStyle/>
          <a:p>
            <a:pPr>
              <a:lnSpc>
                <a:spcPct val="120000"/>
              </a:lnSpc>
              <a:spcBef>
                <a:spcPct val="50000"/>
              </a:spcBef>
            </a:pPr>
            <a:r>
              <a:rPr lang="zh-CN" altLang="en-US" sz="3200" b="0">
                <a:solidFill>
                  <a:srgbClr val="CC0000"/>
                </a:solidFill>
                <a:latin typeface="华文新魏" pitchFamily="2" charset="-122"/>
                <a:ea typeface="华文新魏" pitchFamily="2" charset="-122"/>
              </a:rPr>
              <a:t>（三）可理解性（明晰性）</a:t>
            </a:r>
          </a:p>
          <a:p>
            <a:pPr>
              <a:lnSpc>
                <a:spcPct val="120000"/>
              </a:lnSpc>
              <a:spcBef>
                <a:spcPct val="50000"/>
              </a:spcBef>
            </a:pPr>
            <a:r>
              <a:rPr lang="zh-CN" altLang="en-US" b="0">
                <a:latin typeface="楷体_GB2312" pitchFamily="49" charset="-122"/>
              </a:rPr>
              <a:t>    会计核算和会计报告应当清楚明了，便于投资者等财务报告使用者理解和使用。</a:t>
            </a:r>
          </a:p>
          <a:p>
            <a:pPr>
              <a:lnSpc>
                <a:spcPct val="120000"/>
              </a:lnSpc>
              <a:spcBef>
                <a:spcPct val="50000"/>
              </a:spcBef>
            </a:pPr>
            <a:r>
              <a:rPr lang="zh-CN" altLang="en-US" b="0">
                <a:latin typeface="楷体_GB2312" pitchFamily="49" charset="-122"/>
              </a:rPr>
              <a:t>    企业编制财务报告、提供会计信息的</a:t>
            </a:r>
            <a:r>
              <a:rPr lang="zh-CN" altLang="en-US" b="0">
                <a:solidFill>
                  <a:schemeClr val="accent2"/>
                </a:solidFill>
                <a:latin typeface="华文新魏" pitchFamily="2" charset="-122"/>
                <a:ea typeface="华文新魏" pitchFamily="2" charset="-122"/>
              </a:rPr>
              <a:t>目的</a:t>
            </a:r>
            <a:r>
              <a:rPr lang="zh-CN" altLang="en-US" b="0">
                <a:latin typeface="楷体_GB2312" pitchFamily="49" charset="-122"/>
              </a:rPr>
              <a:t>在于</a:t>
            </a:r>
            <a:r>
              <a:rPr lang="zh-CN" altLang="en-US" b="0">
                <a:solidFill>
                  <a:schemeClr val="accent2"/>
                </a:solidFill>
                <a:latin typeface="华文新魏" pitchFamily="2" charset="-122"/>
                <a:ea typeface="华文新魏" pitchFamily="2" charset="-122"/>
              </a:rPr>
              <a:t>使用</a:t>
            </a:r>
            <a:r>
              <a:rPr lang="zh-CN" altLang="en-US" b="0">
                <a:solidFill>
                  <a:srgbClr val="FF3300"/>
                </a:solidFill>
                <a:latin typeface="楷体_GB2312" pitchFamily="49" charset="-122"/>
              </a:rPr>
              <a:t>，</a:t>
            </a:r>
            <a:r>
              <a:rPr lang="zh-CN" altLang="en-US" b="0">
                <a:latin typeface="楷体_GB2312" pitchFamily="49" charset="-122"/>
              </a:rPr>
              <a:t>而要使使用者有效地使用会计信息，应当能让其了解会计信息的内容，这就要求财务报告所提供的会计信息</a:t>
            </a:r>
            <a:r>
              <a:rPr lang="zh-CN" altLang="en-US" b="0">
                <a:solidFill>
                  <a:schemeClr val="accent2"/>
                </a:solidFill>
                <a:latin typeface="华文新魏" pitchFamily="2" charset="-122"/>
                <a:ea typeface="华文新魏" pitchFamily="2" charset="-122"/>
              </a:rPr>
              <a:t>清晰明了，易于理解。</a:t>
            </a:r>
          </a:p>
          <a:p>
            <a:pPr>
              <a:lnSpc>
                <a:spcPct val="120000"/>
              </a:lnSpc>
              <a:spcBef>
                <a:spcPct val="50000"/>
              </a:spcBef>
            </a:pPr>
            <a:endParaRPr lang="zh-CN" altLang="en-US">
              <a:ea typeface="宋体" charset="-122"/>
            </a:endParaRPr>
          </a:p>
        </p:txBody>
      </p:sp>
      <p:sp>
        <p:nvSpPr>
          <p:cNvPr id="3" name="日期占位符 3"/>
          <p:cNvSpPr>
            <a:spLocks noGrp="1"/>
          </p:cNvSpPr>
          <p:nvPr>
            <p:ph type="dt" sz="half" idx="10"/>
          </p:nvPr>
        </p:nvSpPr>
        <p:spPr/>
        <p:txBody>
          <a:bodyPr/>
          <a:lstStyle/>
          <a:p>
            <a:fld id="{83D27459-A6B6-493C-8A88-696B1BB1C6D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AA4C4425-9F6E-4C4A-ACCD-306C437826F2}" type="slidenum">
              <a:rPr lang="en-US" altLang="ko-KR"/>
              <a:pPr/>
              <a:t>17</a:t>
            </a:fld>
            <a:endParaRPr lang="en-US" altLang="ko-K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1026"/>
          <p:cNvSpPr>
            <a:spLocks noGrp="1" noChangeArrowheads="1"/>
          </p:cNvSpPr>
          <p:nvPr>
            <p:ph idx="1"/>
          </p:nvPr>
        </p:nvSpPr>
        <p:spPr>
          <a:xfrm>
            <a:off x="468313" y="1125538"/>
            <a:ext cx="8207375" cy="5427662"/>
          </a:xfrm>
        </p:spPr>
        <p:txBody>
          <a:bodyPr>
            <a:normAutofit fontScale="92500" lnSpcReduction="20000"/>
          </a:bodyPr>
          <a:lstStyle/>
          <a:p>
            <a:r>
              <a:rPr lang="en-US" altLang="zh-CN" b="0"/>
              <a:t>②</a:t>
            </a:r>
            <a:r>
              <a:rPr lang="zh-CN" altLang="en-US" b="0"/>
              <a:t>溢价购入债券的核算</a:t>
            </a:r>
          </a:p>
          <a:p>
            <a:r>
              <a:rPr lang="zh-CN" altLang="en-US" b="0"/>
              <a:t>  例</a:t>
            </a:r>
            <a:r>
              <a:rPr lang="en-US" altLang="zh-CN" b="0"/>
              <a:t>2</a:t>
            </a:r>
            <a:r>
              <a:rPr lang="zh-CN" altLang="en-US" b="0"/>
              <a:t>：甲企业</a:t>
            </a:r>
            <a:r>
              <a:rPr lang="en-US" altLang="zh-CN" b="0"/>
              <a:t>2008/1/1</a:t>
            </a:r>
            <a:r>
              <a:rPr lang="zh-CN" altLang="en-US" b="0"/>
              <a:t>购入乙企业当日发行的</a:t>
            </a:r>
            <a:r>
              <a:rPr lang="en-US" altLang="zh-CN" b="0"/>
              <a:t>3</a:t>
            </a:r>
            <a:r>
              <a:rPr lang="zh-CN" altLang="en-US" b="0"/>
              <a:t>年期、到期一次还本付息债券，票面利率</a:t>
            </a:r>
            <a:r>
              <a:rPr lang="en-US" altLang="zh-CN" b="0"/>
              <a:t>12%</a:t>
            </a:r>
            <a:r>
              <a:rPr lang="zh-CN" altLang="en-US" b="0"/>
              <a:t>，债券面值</a:t>
            </a:r>
            <a:r>
              <a:rPr lang="en-US" altLang="zh-CN" b="0"/>
              <a:t>100000</a:t>
            </a:r>
            <a:r>
              <a:rPr lang="zh-CN" altLang="en-US" b="0"/>
              <a:t>元，甲企业按</a:t>
            </a:r>
            <a:r>
              <a:rPr lang="en-US" altLang="zh-CN" b="0"/>
              <a:t>103000</a:t>
            </a:r>
            <a:r>
              <a:rPr lang="zh-CN" altLang="en-US" b="0">
                <a:latin typeface="宋体" charset="-122"/>
              </a:rPr>
              <a:t>溢价</a:t>
            </a:r>
            <a:r>
              <a:rPr lang="zh-CN" altLang="en-US" b="0"/>
              <a:t>购入。</a:t>
            </a:r>
          </a:p>
          <a:p>
            <a:endParaRPr lang="zh-CN" altLang="en-US" b="0"/>
          </a:p>
          <a:p>
            <a:r>
              <a:rPr lang="zh-CN" altLang="en-US" b="0"/>
              <a:t>   借：</a:t>
            </a:r>
            <a:r>
              <a:rPr lang="zh-CN" altLang="en-US" b="0">
                <a:latin typeface="宋体" charset="-122"/>
              </a:rPr>
              <a:t>持有至到期投资</a:t>
            </a:r>
            <a:r>
              <a:rPr lang="en-US" altLang="zh-CN" b="0"/>
              <a:t>—</a:t>
            </a:r>
            <a:r>
              <a:rPr lang="zh-CN" altLang="en-US" b="0"/>
              <a:t>成本                     </a:t>
            </a:r>
            <a:r>
              <a:rPr lang="en-US" altLang="zh-CN" b="0"/>
              <a:t>100000</a:t>
            </a:r>
          </a:p>
          <a:p>
            <a:r>
              <a:rPr lang="en-US" altLang="zh-CN" b="0"/>
              <a:t>                                    —</a:t>
            </a:r>
            <a:r>
              <a:rPr lang="zh-CN" altLang="en-US" b="0">
                <a:latin typeface="宋体" charset="-122"/>
              </a:rPr>
              <a:t>利息调整（溢价）  </a:t>
            </a:r>
            <a:r>
              <a:rPr lang="en-US" altLang="zh-CN" b="0"/>
              <a:t>3000</a:t>
            </a:r>
          </a:p>
          <a:p>
            <a:r>
              <a:rPr lang="en-US" altLang="zh-CN" b="0"/>
              <a:t>         </a:t>
            </a:r>
            <a:r>
              <a:rPr lang="zh-CN" altLang="en-US" b="0"/>
              <a:t>贷：银行存款                                                  </a:t>
            </a:r>
            <a:r>
              <a:rPr lang="en-US" altLang="zh-CN" b="0"/>
              <a:t>103000</a:t>
            </a:r>
          </a:p>
          <a:p>
            <a:r>
              <a:rPr lang="en-US" altLang="zh-CN" b="0"/>
              <a:t> </a:t>
            </a:r>
            <a:endParaRPr lang="en-US" altLang="zh-CN"/>
          </a:p>
          <a:p>
            <a:endParaRPr lang="en-US" altLang="zh-CN"/>
          </a:p>
        </p:txBody>
      </p:sp>
      <p:sp>
        <p:nvSpPr>
          <p:cNvPr id="3" name="日期占位符 3"/>
          <p:cNvSpPr>
            <a:spLocks noGrp="1"/>
          </p:cNvSpPr>
          <p:nvPr>
            <p:ph type="dt" sz="half" idx="10"/>
          </p:nvPr>
        </p:nvSpPr>
        <p:spPr/>
        <p:txBody>
          <a:bodyPr/>
          <a:lstStyle/>
          <a:p>
            <a:fld id="{0AE6007B-C333-4144-AAB4-3D031BB9D097}"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B0B04198-FA90-4FB8-9C98-7B415EC3B942}" type="slidenum">
              <a:rPr lang="ko-KR" altLang="en-US">
                <a:solidFill>
                  <a:srgbClr val="000000"/>
                </a:solidFill>
              </a:rPr>
              <a:pPr/>
              <a:t>170</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1026"/>
          <p:cNvSpPr>
            <a:spLocks noGrp="1" noChangeArrowheads="1"/>
          </p:cNvSpPr>
          <p:nvPr>
            <p:ph idx="1"/>
          </p:nvPr>
        </p:nvSpPr>
        <p:spPr>
          <a:xfrm>
            <a:off x="468313" y="1066800"/>
            <a:ext cx="8207375" cy="5562600"/>
          </a:xfrm>
        </p:spPr>
        <p:txBody>
          <a:bodyPr>
            <a:normAutofit fontScale="85000" lnSpcReduction="10000"/>
          </a:bodyPr>
          <a:lstStyle/>
          <a:p>
            <a:pPr>
              <a:lnSpc>
                <a:spcPct val="110000"/>
              </a:lnSpc>
            </a:pPr>
            <a:r>
              <a:rPr lang="en-US" altLang="zh-CN" b="0"/>
              <a:t>③</a:t>
            </a:r>
            <a:r>
              <a:rPr lang="zh-CN" altLang="en-US" b="0"/>
              <a:t>折价购入债券的核算</a:t>
            </a:r>
          </a:p>
          <a:p>
            <a:pPr>
              <a:lnSpc>
                <a:spcPct val="110000"/>
              </a:lnSpc>
            </a:pPr>
            <a:r>
              <a:rPr lang="zh-CN" altLang="en-US" b="0"/>
              <a:t>例</a:t>
            </a:r>
            <a:r>
              <a:rPr lang="en-US" altLang="zh-CN" b="0"/>
              <a:t>3</a:t>
            </a:r>
            <a:r>
              <a:rPr lang="zh-CN" altLang="en-US" b="0"/>
              <a:t>：甲企业</a:t>
            </a:r>
            <a:r>
              <a:rPr lang="en-US" altLang="zh-CN" b="0"/>
              <a:t>2008/1/1</a:t>
            </a:r>
            <a:r>
              <a:rPr lang="zh-CN" altLang="en-US" b="0"/>
              <a:t>购入乙企业当日发行的</a:t>
            </a:r>
            <a:r>
              <a:rPr lang="en-US" altLang="zh-CN" b="0"/>
              <a:t>3</a:t>
            </a:r>
            <a:r>
              <a:rPr lang="zh-CN" altLang="en-US" b="0"/>
              <a:t>年期到期一次还本付息债券，票面利率</a:t>
            </a:r>
            <a:r>
              <a:rPr lang="en-US" altLang="zh-CN" b="0"/>
              <a:t>12%</a:t>
            </a:r>
            <a:r>
              <a:rPr lang="zh-CN" altLang="en-US" b="0"/>
              <a:t>，债券面值</a:t>
            </a:r>
            <a:r>
              <a:rPr lang="en-US" altLang="zh-CN" b="0"/>
              <a:t>100000</a:t>
            </a:r>
            <a:r>
              <a:rPr lang="zh-CN" altLang="en-US" b="0"/>
              <a:t>元，甲企业按</a:t>
            </a:r>
            <a:r>
              <a:rPr lang="en-US" altLang="zh-CN" b="0"/>
              <a:t>97000</a:t>
            </a:r>
            <a:r>
              <a:rPr lang="zh-CN" altLang="en-US" b="0"/>
              <a:t>折价购入。</a:t>
            </a:r>
          </a:p>
          <a:p>
            <a:pPr>
              <a:lnSpc>
                <a:spcPct val="110000"/>
              </a:lnSpc>
            </a:pPr>
            <a:endParaRPr lang="zh-CN" altLang="en-US" b="0"/>
          </a:p>
          <a:p>
            <a:pPr>
              <a:lnSpc>
                <a:spcPct val="110000"/>
              </a:lnSpc>
            </a:pPr>
            <a:r>
              <a:rPr lang="zh-CN" altLang="en-US" b="0"/>
              <a:t>    借：持有至到期投资 </a:t>
            </a:r>
            <a:r>
              <a:rPr lang="en-US" altLang="zh-CN" b="0"/>
              <a:t>—</a:t>
            </a:r>
            <a:r>
              <a:rPr lang="zh-CN" altLang="en-US" b="0"/>
              <a:t>成本                   </a:t>
            </a:r>
            <a:r>
              <a:rPr lang="en-US" altLang="zh-CN" b="0"/>
              <a:t>100000</a:t>
            </a:r>
          </a:p>
          <a:p>
            <a:pPr>
              <a:lnSpc>
                <a:spcPct val="110000"/>
              </a:lnSpc>
            </a:pPr>
            <a:r>
              <a:rPr lang="en-US" altLang="zh-CN" b="0"/>
              <a:t>         </a:t>
            </a:r>
            <a:r>
              <a:rPr lang="zh-CN" altLang="en-US" b="0"/>
              <a:t>贷：持有至到期投资 </a:t>
            </a:r>
            <a:r>
              <a:rPr lang="en-US" altLang="zh-CN" b="0"/>
              <a:t>—</a:t>
            </a:r>
            <a:r>
              <a:rPr lang="zh-CN" altLang="en-US" b="0"/>
              <a:t>利息调整（折价）       </a:t>
            </a:r>
            <a:r>
              <a:rPr lang="en-US" altLang="zh-CN" b="0"/>
              <a:t>3000</a:t>
            </a:r>
          </a:p>
          <a:p>
            <a:pPr>
              <a:lnSpc>
                <a:spcPct val="110000"/>
              </a:lnSpc>
            </a:pPr>
            <a:r>
              <a:rPr lang="en-US" altLang="zh-CN" b="0"/>
              <a:t>                </a:t>
            </a:r>
            <a:r>
              <a:rPr lang="zh-CN" altLang="en-US" b="0"/>
              <a:t>银行存款</a:t>
            </a:r>
            <a:r>
              <a:rPr lang="zh-CN" altLang="en-US"/>
              <a:t>                                                  </a:t>
            </a:r>
            <a:r>
              <a:rPr lang="en-US" altLang="zh-CN" b="0"/>
              <a:t>97000</a:t>
            </a:r>
          </a:p>
          <a:p>
            <a:pPr>
              <a:lnSpc>
                <a:spcPct val="110000"/>
              </a:lnSpc>
            </a:pPr>
            <a:r>
              <a:rPr lang="en-US" altLang="zh-CN"/>
              <a:t>         </a:t>
            </a:r>
          </a:p>
        </p:txBody>
      </p:sp>
      <p:sp>
        <p:nvSpPr>
          <p:cNvPr id="3" name="日期占位符 3"/>
          <p:cNvSpPr>
            <a:spLocks noGrp="1"/>
          </p:cNvSpPr>
          <p:nvPr>
            <p:ph type="dt" sz="half" idx="10"/>
          </p:nvPr>
        </p:nvSpPr>
        <p:spPr/>
        <p:txBody>
          <a:bodyPr/>
          <a:lstStyle/>
          <a:p>
            <a:fld id="{12431A18-5869-4B73-8AF9-B64DB42A926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1D276EE1-D15C-49FF-9437-0794F8B5ECAA}" type="slidenum">
              <a:rPr lang="ko-KR" altLang="en-US">
                <a:solidFill>
                  <a:srgbClr val="000000"/>
                </a:solidFill>
              </a:rPr>
              <a:pPr/>
              <a:t>171</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1027"/>
          <p:cNvSpPr>
            <a:spLocks noGrp="1" noChangeArrowheads="1"/>
          </p:cNvSpPr>
          <p:nvPr>
            <p:ph idx="1"/>
          </p:nvPr>
        </p:nvSpPr>
        <p:spPr>
          <a:xfrm>
            <a:off x="684213" y="1052513"/>
            <a:ext cx="7920037" cy="5653087"/>
          </a:xfrm>
        </p:spPr>
        <p:txBody>
          <a:bodyPr/>
          <a:lstStyle/>
          <a:p>
            <a:r>
              <a:rPr lang="en-US" altLang="zh-CN" b="0">
                <a:solidFill>
                  <a:srgbClr val="800080"/>
                </a:solidFill>
              </a:rPr>
              <a:t>2</a:t>
            </a:r>
            <a:r>
              <a:rPr lang="zh-CN" altLang="en-US" b="0">
                <a:solidFill>
                  <a:srgbClr val="800080"/>
                </a:solidFill>
              </a:rPr>
              <a:t>、持有期间的核算</a:t>
            </a:r>
          </a:p>
          <a:p>
            <a:pPr>
              <a:lnSpc>
                <a:spcPct val="130000"/>
              </a:lnSpc>
            </a:pPr>
            <a:r>
              <a:rPr lang="zh-CN" altLang="en-US" b="0">
                <a:solidFill>
                  <a:srgbClr val="030305"/>
                </a:solidFill>
              </a:rPr>
              <a:t>    </a:t>
            </a:r>
            <a:r>
              <a:rPr lang="zh-CN" altLang="en-US" sz="2000" b="0">
                <a:solidFill>
                  <a:srgbClr val="0000FF"/>
                </a:solidFill>
              </a:rPr>
              <a:t>在持有期间，应根据权责发生制，按期确认投资收益。</a:t>
            </a:r>
          </a:p>
          <a:p>
            <a:pPr>
              <a:lnSpc>
                <a:spcPct val="130000"/>
              </a:lnSpc>
            </a:pPr>
            <a:r>
              <a:rPr lang="zh-CN" altLang="en-US" sz="2000" b="0"/>
              <a:t>①平价购入方式下</a:t>
            </a:r>
          </a:p>
          <a:p>
            <a:pPr>
              <a:lnSpc>
                <a:spcPct val="130000"/>
              </a:lnSpc>
            </a:pPr>
            <a:r>
              <a:rPr lang="zh-CN" altLang="en-US" sz="2000" b="0">
                <a:solidFill>
                  <a:srgbClr val="3366FF"/>
                </a:solidFill>
              </a:rPr>
              <a:t>    </a:t>
            </a:r>
            <a:r>
              <a:rPr lang="zh-CN" altLang="en-US" sz="2000" b="0">
                <a:solidFill>
                  <a:srgbClr val="0000FF"/>
                </a:solidFill>
              </a:rPr>
              <a:t>期末计算出当期债券投资的利息收入，直接将其作为投资收益。</a:t>
            </a:r>
          </a:p>
          <a:p>
            <a:pPr>
              <a:lnSpc>
                <a:spcPct val="130000"/>
              </a:lnSpc>
            </a:pPr>
            <a:r>
              <a:rPr lang="zh-CN" altLang="en-US" sz="2000" b="0"/>
              <a:t>例：接例</a:t>
            </a:r>
            <a:r>
              <a:rPr lang="en-US" altLang="zh-CN" sz="2000" b="0"/>
              <a:t>1</a:t>
            </a:r>
            <a:r>
              <a:rPr lang="zh-CN" altLang="en-US" sz="2000" b="0"/>
              <a:t>，华丰工厂</a:t>
            </a:r>
            <a:r>
              <a:rPr lang="en-US" altLang="zh-CN" sz="2000" b="0"/>
              <a:t>2000</a:t>
            </a:r>
            <a:r>
              <a:rPr lang="zh-CN" altLang="en-US" sz="2000" b="0"/>
              <a:t>年底计算出持有</a:t>
            </a:r>
            <a:r>
              <a:rPr lang="en-US" altLang="zh-CN" sz="2000" b="0"/>
              <a:t>A</a:t>
            </a:r>
            <a:r>
              <a:rPr lang="zh-CN" altLang="en-US" sz="2000" b="0"/>
              <a:t>公司债券的利息收入为  </a:t>
            </a:r>
            <a:r>
              <a:rPr lang="en-US" altLang="zh-CN" sz="2000" b="0"/>
              <a:t>6000</a:t>
            </a:r>
            <a:r>
              <a:rPr lang="zh-CN" altLang="en-US" sz="2000" b="0"/>
              <a:t>元。</a:t>
            </a:r>
          </a:p>
          <a:p>
            <a:pPr>
              <a:lnSpc>
                <a:spcPct val="130000"/>
              </a:lnSpc>
            </a:pPr>
            <a:r>
              <a:rPr lang="zh-CN" altLang="en-US" sz="2000" b="0"/>
              <a:t>    应收利息：</a:t>
            </a:r>
            <a:r>
              <a:rPr lang="en-US" altLang="zh-CN" sz="2000" b="0"/>
              <a:t>100000</a:t>
            </a:r>
            <a:r>
              <a:rPr lang="en-US" altLang="zh-CN" sz="2000" b="0">
                <a:cs typeface="Times New Roman" pitchFamily="18" charset="0"/>
              </a:rPr>
              <a:t>×</a:t>
            </a:r>
            <a:r>
              <a:rPr lang="en-US" altLang="zh-CN" sz="2000" b="0"/>
              <a:t>12</a:t>
            </a:r>
            <a:r>
              <a:rPr lang="zh-CN" altLang="en-US" sz="2000" b="0"/>
              <a:t>％</a:t>
            </a:r>
            <a:r>
              <a:rPr lang="en-US" altLang="zh-CN" sz="2000" b="0">
                <a:cs typeface="Times New Roman" pitchFamily="18" charset="0"/>
              </a:rPr>
              <a:t>×</a:t>
            </a:r>
            <a:r>
              <a:rPr lang="en-US" altLang="zh-CN" sz="2000" b="0"/>
              <a:t>6/12</a:t>
            </a:r>
            <a:r>
              <a:rPr lang="zh-CN" altLang="en-US" sz="2000" b="0"/>
              <a:t>＝</a:t>
            </a:r>
            <a:r>
              <a:rPr lang="en-US" altLang="zh-CN" sz="2000" b="0"/>
              <a:t>6000</a:t>
            </a:r>
          </a:p>
          <a:p>
            <a:pPr>
              <a:lnSpc>
                <a:spcPct val="130000"/>
              </a:lnSpc>
            </a:pPr>
            <a:r>
              <a:rPr lang="en-US" altLang="zh-CN" sz="2000" b="0"/>
              <a:t>    </a:t>
            </a:r>
            <a:r>
              <a:rPr lang="zh-CN" altLang="en-US" sz="2000" b="0"/>
              <a:t>借：应收利息                    </a:t>
            </a:r>
            <a:r>
              <a:rPr lang="en-US" altLang="zh-CN" sz="2000" b="0"/>
              <a:t>6000</a:t>
            </a:r>
          </a:p>
          <a:p>
            <a:pPr>
              <a:lnSpc>
                <a:spcPct val="130000"/>
              </a:lnSpc>
            </a:pPr>
            <a:r>
              <a:rPr lang="en-US" altLang="zh-CN" sz="2000" b="0"/>
              <a:t>         </a:t>
            </a:r>
            <a:r>
              <a:rPr lang="zh-CN" altLang="en-US" sz="2000" b="0"/>
              <a:t>贷：投资收益                          </a:t>
            </a:r>
            <a:r>
              <a:rPr lang="en-US" altLang="zh-CN" sz="2000" b="0"/>
              <a:t>6000</a:t>
            </a:r>
          </a:p>
          <a:p>
            <a:endParaRPr lang="en-US" altLang="zh-CN" sz="2000" b="0"/>
          </a:p>
        </p:txBody>
      </p:sp>
      <p:sp>
        <p:nvSpPr>
          <p:cNvPr id="4" name="日期占位符 3"/>
          <p:cNvSpPr>
            <a:spLocks noGrp="1"/>
          </p:cNvSpPr>
          <p:nvPr>
            <p:ph type="dt" sz="half" idx="10"/>
          </p:nvPr>
        </p:nvSpPr>
        <p:spPr/>
        <p:txBody>
          <a:bodyPr/>
          <a:lstStyle/>
          <a:p>
            <a:fld id="{6CF39FD9-7543-43BE-B5DC-B1014B1E6CA3}"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8F1F7685-3D72-4F9B-8D7B-2B6F79A27462}" type="slidenum">
              <a:rPr lang="ko-KR" altLang="en-US">
                <a:solidFill>
                  <a:srgbClr val="000000"/>
                </a:solidFill>
              </a:rPr>
              <a:pPr/>
              <a:t>172</a:t>
            </a:fld>
            <a:endParaRPr lang="en-US" altLang="ko-KR">
              <a:solidFill>
                <a:srgbClr val="000000"/>
              </a:solidFill>
            </a:endParaRPr>
          </a:p>
        </p:txBody>
      </p:sp>
      <p:pic>
        <p:nvPicPr>
          <p:cNvPr id="93189" name="Picture 1029" descr="0064">
            <a:hlinkClick r:id="rId2" action="ppaction://hlinksldjump"/>
          </p:cNvPr>
          <p:cNvPicPr>
            <a:picLocks noChangeAspect="1" noChangeArrowheads="1" noCrop="1"/>
          </p:cNvPicPr>
          <p:nvPr/>
        </p:nvPicPr>
        <p:blipFill>
          <a:blip r:embed="rId3" cstate="print"/>
          <a:srcRect/>
          <a:stretch>
            <a:fillRect/>
          </a:stretch>
        </p:blipFill>
        <p:spPr bwMode="auto">
          <a:xfrm>
            <a:off x="8229600" y="6248400"/>
            <a:ext cx="671513" cy="371475"/>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2051"/>
          <p:cNvSpPr>
            <a:spLocks noGrp="1" noChangeArrowheads="1"/>
          </p:cNvSpPr>
          <p:nvPr>
            <p:ph idx="1"/>
          </p:nvPr>
        </p:nvSpPr>
        <p:spPr>
          <a:xfrm>
            <a:off x="684213" y="1052513"/>
            <a:ext cx="7920037" cy="5576887"/>
          </a:xfrm>
        </p:spPr>
        <p:txBody>
          <a:bodyPr/>
          <a:lstStyle/>
          <a:p>
            <a:pPr>
              <a:lnSpc>
                <a:spcPct val="130000"/>
              </a:lnSpc>
            </a:pPr>
            <a:r>
              <a:rPr lang="en-US" altLang="zh-CN" sz="2000" b="0"/>
              <a:t>②</a:t>
            </a:r>
            <a:r>
              <a:rPr lang="zh-CN" altLang="en-US" sz="2000" b="0"/>
              <a:t>溢、折价购入方式下</a:t>
            </a:r>
          </a:p>
          <a:p>
            <a:pPr>
              <a:lnSpc>
                <a:spcPct val="130000"/>
              </a:lnSpc>
            </a:pPr>
            <a:r>
              <a:rPr lang="zh-CN" altLang="en-US" sz="2000" b="0"/>
              <a:t>   </a:t>
            </a:r>
            <a:r>
              <a:rPr lang="zh-CN" altLang="en-US" sz="2000" b="0">
                <a:solidFill>
                  <a:srgbClr val="0000FF"/>
                </a:solidFill>
              </a:rPr>
              <a:t>溢、折价购入方式下，每期确认投资收益时，应同时进行溢、折价的摊销，摊销方法有直线法和实际利率法。</a:t>
            </a:r>
          </a:p>
          <a:p>
            <a:pPr>
              <a:lnSpc>
                <a:spcPct val="130000"/>
              </a:lnSpc>
            </a:pPr>
            <a:r>
              <a:rPr lang="en-US" altLang="zh-CN" sz="2000" b="0"/>
              <a:t>A.</a:t>
            </a:r>
            <a:r>
              <a:rPr lang="zh-CN" altLang="en-US" sz="2000" b="0"/>
              <a:t>直线法：是将债券的溢、折价按债券的</a:t>
            </a:r>
            <a:r>
              <a:rPr lang="zh-CN" altLang="en-US" sz="2000" b="0">
                <a:solidFill>
                  <a:srgbClr val="030305"/>
                </a:solidFill>
              </a:rPr>
              <a:t>持有期限平均分                                                                                                        </a:t>
            </a:r>
          </a:p>
          <a:p>
            <a:pPr>
              <a:lnSpc>
                <a:spcPct val="130000"/>
              </a:lnSpc>
            </a:pPr>
            <a:r>
              <a:rPr lang="zh-CN" altLang="en-US" sz="2000" b="0">
                <a:solidFill>
                  <a:srgbClr val="030305"/>
                </a:solidFill>
              </a:rPr>
              <a:t>                  摊的方法。</a:t>
            </a:r>
          </a:p>
          <a:p>
            <a:pPr>
              <a:lnSpc>
                <a:spcPct val="130000"/>
              </a:lnSpc>
            </a:pPr>
            <a:r>
              <a:rPr lang="zh-CN" altLang="en-US" sz="2000" b="0">
                <a:solidFill>
                  <a:srgbClr val="990033"/>
                </a:solidFill>
              </a:rPr>
              <a:t>溢价</a:t>
            </a:r>
            <a:r>
              <a:rPr lang="zh-CN" altLang="en-US" sz="2000" b="0"/>
              <a:t>购入债券，其各期投资收益为：</a:t>
            </a:r>
          </a:p>
          <a:p>
            <a:pPr>
              <a:lnSpc>
                <a:spcPct val="130000"/>
              </a:lnSpc>
            </a:pPr>
            <a:r>
              <a:rPr lang="zh-CN" altLang="en-US" sz="2000">
                <a:solidFill>
                  <a:srgbClr val="3366FF"/>
                </a:solidFill>
              </a:rPr>
              <a:t>投资收益＝利息收入－溢价摊销额</a:t>
            </a:r>
          </a:p>
          <a:p>
            <a:pPr>
              <a:lnSpc>
                <a:spcPct val="130000"/>
              </a:lnSpc>
            </a:pPr>
            <a:r>
              <a:rPr lang="zh-CN" altLang="en-US" sz="2000" b="0">
                <a:solidFill>
                  <a:srgbClr val="990033"/>
                </a:solidFill>
              </a:rPr>
              <a:t>折价</a:t>
            </a:r>
            <a:r>
              <a:rPr lang="zh-CN" altLang="en-US" sz="2000" b="0"/>
              <a:t>购入债券，其各期投资收益为：</a:t>
            </a:r>
          </a:p>
          <a:p>
            <a:pPr>
              <a:lnSpc>
                <a:spcPct val="130000"/>
              </a:lnSpc>
            </a:pPr>
            <a:r>
              <a:rPr lang="zh-CN" altLang="en-US" sz="2000">
                <a:solidFill>
                  <a:srgbClr val="3366FF"/>
                </a:solidFill>
              </a:rPr>
              <a:t>投资收益＝利息收入＋折价摊销额</a:t>
            </a:r>
          </a:p>
        </p:txBody>
      </p:sp>
      <p:sp>
        <p:nvSpPr>
          <p:cNvPr id="3" name="日期占位符 3"/>
          <p:cNvSpPr>
            <a:spLocks noGrp="1"/>
          </p:cNvSpPr>
          <p:nvPr>
            <p:ph type="dt" sz="half" idx="10"/>
          </p:nvPr>
        </p:nvSpPr>
        <p:spPr/>
        <p:txBody>
          <a:bodyPr/>
          <a:lstStyle/>
          <a:p>
            <a:fld id="{5CF2FB9B-D4D0-49CE-8B6E-1FF64A83B0A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7B5D574A-6861-4C0D-9E1B-0780726B9CA0}" type="slidenum">
              <a:rPr lang="ko-KR" altLang="en-US">
                <a:solidFill>
                  <a:srgbClr val="000000"/>
                </a:solidFill>
              </a:rPr>
              <a:pPr/>
              <a:t>173</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5" name="Rectangle 2051"/>
          <p:cNvSpPr>
            <a:spLocks noGrp="1" noChangeArrowheads="1"/>
          </p:cNvSpPr>
          <p:nvPr>
            <p:ph idx="1"/>
          </p:nvPr>
        </p:nvSpPr>
        <p:spPr>
          <a:xfrm>
            <a:off x="611188" y="1143000"/>
            <a:ext cx="8228012" cy="5715000"/>
          </a:xfrm>
        </p:spPr>
        <p:txBody>
          <a:bodyPr/>
          <a:lstStyle/>
          <a:p>
            <a:pPr>
              <a:lnSpc>
                <a:spcPct val="110000"/>
              </a:lnSpc>
            </a:pPr>
            <a:r>
              <a:rPr lang="zh-CN" altLang="en-US" b="0"/>
              <a:t>例：接例</a:t>
            </a:r>
            <a:r>
              <a:rPr lang="en-US" altLang="zh-CN" b="0"/>
              <a:t>2</a:t>
            </a:r>
            <a:r>
              <a:rPr lang="zh-CN" altLang="en-US" b="0"/>
              <a:t>，每年计息时：</a:t>
            </a:r>
          </a:p>
          <a:p>
            <a:pPr>
              <a:lnSpc>
                <a:spcPct val="110000"/>
              </a:lnSpc>
            </a:pPr>
            <a:r>
              <a:rPr lang="zh-CN" altLang="en-US" b="0"/>
              <a:t>每期应计利息：</a:t>
            </a:r>
            <a:r>
              <a:rPr lang="en-US" altLang="zh-CN" b="0"/>
              <a:t>100000×12%</a:t>
            </a:r>
            <a:r>
              <a:rPr lang="zh-CN" altLang="en-US" b="0"/>
              <a:t>＝</a:t>
            </a:r>
            <a:r>
              <a:rPr lang="en-US" altLang="zh-CN" b="0"/>
              <a:t>12000</a:t>
            </a:r>
          </a:p>
          <a:p>
            <a:pPr>
              <a:lnSpc>
                <a:spcPct val="110000"/>
              </a:lnSpc>
            </a:pPr>
            <a:r>
              <a:rPr lang="zh-CN" altLang="en-US" b="0"/>
              <a:t>每期溢价摊销额：</a:t>
            </a:r>
            <a:r>
              <a:rPr lang="en-US" altLang="zh-CN" b="0"/>
              <a:t>3000÷3</a:t>
            </a:r>
            <a:r>
              <a:rPr lang="zh-CN" altLang="en-US" b="0"/>
              <a:t>＝</a:t>
            </a:r>
            <a:r>
              <a:rPr lang="en-US" altLang="zh-CN" b="0"/>
              <a:t>1000</a:t>
            </a:r>
          </a:p>
          <a:p>
            <a:pPr>
              <a:lnSpc>
                <a:spcPct val="110000"/>
              </a:lnSpc>
            </a:pPr>
            <a:r>
              <a:rPr lang="zh-CN" altLang="en-US" b="0"/>
              <a:t>每期投资收益：</a:t>
            </a:r>
            <a:r>
              <a:rPr lang="en-US" altLang="zh-CN" b="0"/>
              <a:t>12000</a:t>
            </a:r>
            <a:r>
              <a:rPr lang="zh-CN" altLang="en-US" b="0"/>
              <a:t>－</a:t>
            </a:r>
            <a:r>
              <a:rPr lang="en-US" altLang="zh-CN" b="0"/>
              <a:t>1000</a:t>
            </a:r>
            <a:r>
              <a:rPr lang="zh-CN" altLang="en-US" b="0"/>
              <a:t>＝</a:t>
            </a:r>
            <a:r>
              <a:rPr lang="en-US" altLang="zh-CN" b="0"/>
              <a:t>11000</a:t>
            </a:r>
          </a:p>
          <a:p>
            <a:pPr>
              <a:lnSpc>
                <a:spcPct val="110000"/>
              </a:lnSpc>
            </a:pPr>
            <a:r>
              <a:rPr lang="zh-CN" altLang="en-US" b="0"/>
              <a:t>借：</a:t>
            </a:r>
            <a:r>
              <a:rPr lang="zh-CN" altLang="en-US" b="0">
                <a:latin typeface="宋体" charset="-122"/>
              </a:rPr>
              <a:t>持有至到期投资 </a:t>
            </a:r>
            <a:r>
              <a:rPr lang="en-US" altLang="zh-CN" b="0"/>
              <a:t>——</a:t>
            </a:r>
            <a:r>
              <a:rPr lang="zh-CN" altLang="en-US" b="0"/>
              <a:t>应计利息    </a:t>
            </a:r>
            <a:r>
              <a:rPr lang="en-US" altLang="zh-CN" b="0"/>
              <a:t>12000</a:t>
            </a:r>
          </a:p>
          <a:p>
            <a:pPr>
              <a:lnSpc>
                <a:spcPct val="110000"/>
              </a:lnSpc>
            </a:pPr>
            <a:r>
              <a:rPr lang="en-US" altLang="zh-CN" b="0"/>
              <a:t>     </a:t>
            </a:r>
            <a:r>
              <a:rPr lang="zh-CN" altLang="en-US" b="0"/>
              <a:t>贷：</a:t>
            </a:r>
            <a:r>
              <a:rPr lang="zh-CN" altLang="en-US" b="0">
                <a:latin typeface="宋体" charset="-122"/>
              </a:rPr>
              <a:t>持有至到期投资 </a:t>
            </a:r>
            <a:r>
              <a:rPr lang="en-US" altLang="zh-CN" b="0"/>
              <a:t>——</a:t>
            </a:r>
            <a:r>
              <a:rPr lang="zh-CN" altLang="en-US" b="0">
                <a:latin typeface="宋体" charset="-122"/>
              </a:rPr>
              <a:t>利息调整    </a:t>
            </a:r>
            <a:r>
              <a:rPr lang="en-US" altLang="zh-CN" b="0"/>
              <a:t>1000</a:t>
            </a:r>
          </a:p>
          <a:p>
            <a:pPr>
              <a:lnSpc>
                <a:spcPct val="110000"/>
              </a:lnSpc>
            </a:pPr>
            <a:r>
              <a:rPr lang="en-US" altLang="zh-CN" b="0"/>
              <a:t>              </a:t>
            </a:r>
            <a:r>
              <a:rPr lang="zh-CN" altLang="en-US" b="0"/>
              <a:t>投资收益                                   </a:t>
            </a:r>
            <a:r>
              <a:rPr lang="en-US" altLang="zh-CN" b="0"/>
              <a:t>11000</a:t>
            </a:r>
          </a:p>
        </p:txBody>
      </p:sp>
      <p:sp>
        <p:nvSpPr>
          <p:cNvPr id="4" name="日期占位符 3"/>
          <p:cNvSpPr>
            <a:spLocks noGrp="1"/>
          </p:cNvSpPr>
          <p:nvPr>
            <p:ph type="dt" sz="half" idx="10"/>
          </p:nvPr>
        </p:nvSpPr>
        <p:spPr/>
        <p:txBody>
          <a:bodyPr/>
          <a:lstStyle/>
          <a:p>
            <a:fld id="{15D61CE3-CC2B-4648-821C-F4986B750203}"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1DC9FCB4-86AB-45AF-ACAF-3632AA05D156}" type="slidenum">
              <a:rPr lang="ko-KR" altLang="en-US">
                <a:solidFill>
                  <a:srgbClr val="000000"/>
                </a:solidFill>
              </a:rPr>
              <a:pPr/>
              <a:t>174</a:t>
            </a:fld>
            <a:endParaRPr lang="en-US" altLang="ko-KR">
              <a:solidFill>
                <a:srgbClr val="000000"/>
              </a:solidFill>
            </a:endParaRPr>
          </a:p>
        </p:txBody>
      </p:sp>
      <p:pic>
        <p:nvPicPr>
          <p:cNvPr id="259076" name="Picture 2052" descr="0064">
            <a:hlinkClick r:id="rId2" action="ppaction://hlinksldjump"/>
          </p:cNvPr>
          <p:cNvPicPr>
            <a:picLocks noChangeAspect="1" noChangeArrowheads="1" noCrop="1"/>
          </p:cNvPicPr>
          <p:nvPr/>
        </p:nvPicPr>
        <p:blipFill>
          <a:blip r:embed="rId3" cstate="print"/>
          <a:srcRect/>
          <a:stretch>
            <a:fillRect/>
          </a:stretch>
        </p:blipFill>
        <p:spPr bwMode="auto">
          <a:xfrm>
            <a:off x="8229600" y="6248400"/>
            <a:ext cx="671513" cy="371475"/>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611188" y="990600"/>
            <a:ext cx="8228012" cy="5638800"/>
          </a:xfrm>
        </p:spPr>
        <p:txBody>
          <a:bodyPr/>
          <a:lstStyle/>
          <a:p>
            <a:pPr>
              <a:lnSpc>
                <a:spcPct val="130000"/>
              </a:lnSpc>
            </a:pPr>
            <a:r>
              <a:rPr lang="en-US" altLang="zh-CN" sz="2000" b="0"/>
              <a:t>B.</a:t>
            </a:r>
            <a:r>
              <a:rPr lang="zh-CN" altLang="en-US" sz="2000" b="0"/>
              <a:t>实际利率法：是按债券面值和票面利率计算的票面利息，与按债券的期初账面余额和实际利率计算的实际利息的差额，作为每期溢、折价的摊销额。</a:t>
            </a:r>
          </a:p>
          <a:p>
            <a:pPr>
              <a:lnSpc>
                <a:spcPct val="130000"/>
              </a:lnSpc>
            </a:pPr>
            <a:r>
              <a:rPr lang="zh-CN" altLang="en-US" sz="2000">
                <a:solidFill>
                  <a:srgbClr val="0066FF"/>
                </a:solidFill>
              </a:rPr>
              <a:t>投资收益</a:t>
            </a:r>
            <a:r>
              <a:rPr lang="zh-CN" altLang="en-US" sz="2000" b="0"/>
              <a:t>＝期初摊余成本</a:t>
            </a:r>
            <a:r>
              <a:rPr lang="en-US" altLang="zh-CN" sz="2000" b="0"/>
              <a:t>×</a:t>
            </a:r>
            <a:r>
              <a:rPr lang="zh-CN" altLang="en-US" sz="2000" b="0"/>
              <a:t>实际利率</a:t>
            </a:r>
          </a:p>
          <a:p>
            <a:pPr>
              <a:lnSpc>
                <a:spcPct val="130000"/>
              </a:lnSpc>
            </a:pPr>
            <a:r>
              <a:rPr lang="zh-CN" altLang="en-US" sz="2000">
                <a:solidFill>
                  <a:srgbClr val="0066FF"/>
                </a:solidFill>
              </a:rPr>
              <a:t>摊余成本</a:t>
            </a:r>
            <a:r>
              <a:rPr lang="en-US" altLang="zh-CN" sz="2000" b="0"/>
              <a:t>=</a:t>
            </a:r>
            <a:r>
              <a:rPr lang="zh-CN" altLang="en-US" sz="2000" b="0"/>
              <a:t>债券入帐金额</a:t>
            </a:r>
            <a:r>
              <a:rPr lang="en-US" altLang="zh-CN" sz="2000" b="0"/>
              <a:t>+</a:t>
            </a:r>
            <a:r>
              <a:rPr lang="zh-CN" altLang="en-US" sz="2000" b="0"/>
              <a:t>折价摊销额（或－溢价摊销额）</a:t>
            </a:r>
          </a:p>
          <a:p>
            <a:pPr>
              <a:lnSpc>
                <a:spcPct val="130000"/>
              </a:lnSpc>
            </a:pPr>
            <a:r>
              <a:rPr lang="zh-CN" altLang="en-US" sz="2000">
                <a:solidFill>
                  <a:srgbClr val="993300"/>
                </a:solidFill>
              </a:rPr>
              <a:t>溢价</a:t>
            </a:r>
            <a:r>
              <a:rPr lang="zh-CN" altLang="en-US" sz="2000" b="0"/>
              <a:t>购入债券，其各期溢价摊销额为：</a:t>
            </a:r>
          </a:p>
          <a:p>
            <a:pPr>
              <a:lnSpc>
                <a:spcPct val="130000"/>
              </a:lnSpc>
            </a:pPr>
            <a:r>
              <a:rPr lang="zh-CN" altLang="en-US" sz="2000">
                <a:solidFill>
                  <a:srgbClr val="0066FF"/>
                </a:solidFill>
              </a:rPr>
              <a:t>溢价摊销额＝票面利息－投资收益</a:t>
            </a:r>
          </a:p>
          <a:p>
            <a:pPr>
              <a:lnSpc>
                <a:spcPct val="130000"/>
              </a:lnSpc>
            </a:pPr>
            <a:r>
              <a:rPr lang="zh-CN" altLang="en-US" sz="2000">
                <a:solidFill>
                  <a:srgbClr val="993300"/>
                </a:solidFill>
              </a:rPr>
              <a:t>折价</a:t>
            </a:r>
            <a:r>
              <a:rPr lang="zh-CN" altLang="en-US" sz="2000" b="0"/>
              <a:t>购入债券，其各期折价摊销额为：</a:t>
            </a:r>
          </a:p>
          <a:p>
            <a:pPr>
              <a:lnSpc>
                <a:spcPct val="130000"/>
              </a:lnSpc>
            </a:pPr>
            <a:r>
              <a:rPr lang="zh-CN" altLang="en-US" sz="2000">
                <a:solidFill>
                  <a:srgbClr val="0066FF"/>
                </a:solidFill>
              </a:rPr>
              <a:t>折价摊销额＝投资收益－ 票面利息</a:t>
            </a:r>
          </a:p>
          <a:p>
            <a:pPr>
              <a:lnSpc>
                <a:spcPct val="130000"/>
              </a:lnSpc>
            </a:pPr>
            <a:r>
              <a:rPr lang="zh-CN" altLang="en-US" sz="2000" b="0"/>
              <a:t>例见教材</a:t>
            </a:r>
            <a:r>
              <a:rPr lang="en-US" altLang="zh-CN" sz="2000" b="0"/>
              <a:t>P112</a:t>
            </a:r>
          </a:p>
        </p:txBody>
      </p:sp>
      <p:sp>
        <p:nvSpPr>
          <p:cNvPr id="3" name="日期占位符 3"/>
          <p:cNvSpPr>
            <a:spLocks noGrp="1"/>
          </p:cNvSpPr>
          <p:nvPr>
            <p:ph type="dt" sz="half" idx="10"/>
          </p:nvPr>
        </p:nvSpPr>
        <p:spPr/>
        <p:txBody>
          <a:bodyPr/>
          <a:lstStyle/>
          <a:p>
            <a:fld id="{79435604-B531-417C-83E0-0B9C075E7D2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42A8D4FC-69EF-4E70-B2E7-D16B3BEB6AE4}" type="slidenum">
              <a:rPr lang="ko-KR" altLang="en-US">
                <a:solidFill>
                  <a:srgbClr val="000000"/>
                </a:solidFill>
              </a:rPr>
              <a:pPr/>
              <a:t>175</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3" name="Rectangle 3"/>
          <p:cNvSpPr>
            <a:spLocks noGrp="1" noChangeArrowheads="1"/>
          </p:cNvSpPr>
          <p:nvPr>
            <p:ph idx="1"/>
          </p:nvPr>
        </p:nvSpPr>
        <p:spPr>
          <a:xfrm>
            <a:off x="468313" y="1066800"/>
            <a:ext cx="8294687" cy="5195888"/>
          </a:xfrm>
        </p:spPr>
        <p:txBody>
          <a:bodyPr/>
          <a:lstStyle/>
          <a:p>
            <a:pPr>
              <a:lnSpc>
                <a:spcPct val="130000"/>
              </a:lnSpc>
            </a:pPr>
            <a:r>
              <a:rPr lang="en-US" altLang="zh-CN" b="0">
                <a:solidFill>
                  <a:srgbClr val="800080"/>
                </a:solidFill>
                <a:latin typeface="楷体_GB2312" pitchFamily="49" charset="-122"/>
              </a:rPr>
              <a:t>3</a:t>
            </a:r>
            <a:r>
              <a:rPr lang="zh-CN" altLang="en-US" b="0">
                <a:solidFill>
                  <a:srgbClr val="800080"/>
                </a:solidFill>
                <a:latin typeface="楷体_GB2312" pitchFamily="49" charset="-122"/>
              </a:rPr>
              <a:t>、到期收回的核算</a:t>
            </a:r>
          </a:p>
          <a:p>
            <a:pPr>
              <a:lnSpc>
                <a:spcPct val="130000"/>
              </a:lnSpc>
            </a:pPr>
            <a:r>
              <a:rPr lang="zh-CN" altLang="en-US" b="0">
                <a:latin typeface="楷体_GB2312" pitchFamily="49" charset="-122"/>
              </a:rPr>
              <a:t>（</a:t>
            </a:r>
            <a:r>
              <a:rPr lang="en-US" altLang="zh-CN" b="0">
                <a:latin typeface="楷体_GB2312" pitchFamily="49" charset="-122"/>
              </a:rPr>
              <a:t>1</a:t>
            </a:r>
            <a:r>
              <a:rPr lang="zh-CN" altLang="en-US" b="0">
                <a:latin typeface="楷体_GB2312" pitchFamily="49" charset="-122"/>
              </a:rPr>
              <a:t>）处置的核算</a:t>
            </a:r>
          </a:p>
          <a:p>
            <a:pPr>
              <a:lnSpc>
                <a:spcPct val="130000"/>
              </a:lnSpc>
            </a:pPr>
            <a:r>
              <a:rPr lang="zh-CN" altLang="en-US" b="0">
                <a:latin typeface="楷体_GB2312" pitchFamily="49" charset="-122"/>
              </a:rPr>
              <a:t>    处置持有至到期投资时，应将所取得的价款与该投资账面价值之间的差额确认为投资收益。</a:t>
            </a:r>
          </a:p>
          <a:p>
            <a:pPr>
              <a:lnSpc>
                <a:spcPct val="130000"/>
              </a:lnSpc>
            </a:pPr>
            <a:r>
              <a:rPr lang="zh-CN" altLang="en-US" b="0">
                <a:latin typeface="楷体_GB2312" pitchFamily="49" charset="-122"/>
              </a:rPr>
              <a:t>（</a:t>
            </a:r>
            <a:r>
              <a:rPr lang="en-US" altLang="zh-CN" b="0">
                <a:latin typeface="楷体_GB2312" pitchFamily="49" charset="-122"/>
              </a:rPr>
              <a:t>2</a:t>
            </a:r>
            <a:r>
              <a:rPr lang="zh-CN" altLang="en-US" b="0">
                <a:latin typeface="楷体_GB2312" pitchFamily="49" charset="-122"/>
              </a:rPr>
              <a:t>）到期收回的核算</a:t>
            </a:r>
          </a:p>
          <a:p>
            <a:pPr>
              <a:lnSpc>
                <a:spcPct val="130000"/>
              </a:lnSpc>
            </a:pPr>
            <a:r>
              <a:rPr lang="zh-CN" altLang="en-US" b="0">
                <a:latin typeface="楷体_GB2312" pitchFamily="49" charset="-122"/>
              </a:rPr>
              <a:t>    债券到期时收回本金和应计利息。</a:t>
            </a:r>
            <a:endParaRPr lang="zh-CN" altLang="en-US" sz="2800">
              <a:latin typeface="楷体_GB2312" pitchFamily="49" charset="-122"/>
            </a:endParaRPr>
          </a:p>
        </p:txBody>
      </p:sp>
      <p:sp>
        <p:nvSpPr>
          <p:cNvPr id="3" name="日期占位符 3"/>
          <p:cNvSpPr>
            <a:spLocks noGrp="1"/>
          </p:cNvSpPr>
          <p:nvPr>
            <p:ph type="dt" sz="half" idx="10"/>
          </p:nvPr>
        </p:nvSpPr>
        <p:spPr/>
        <p:txBody>
          <a:bodyPr/>
          <a:lstStyle/>
          <a:p>
            <a:fld id="{83A5082A-0D7F-4534-A077-7025BB3F9D66}"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833AA1A0-5C79-4B95-B40E-0B765CB515F5}" type="slidenum">
              <a:rPr lang="ko-KR" altLang="en-US">
                <a:solidFill>
                  <a:srgbClr val="000000"/>
                </a:solidFill>
              </a:rPr>
              <a:pPr/>
              <a:t>176</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684213" y="1052513"/>
            <a:ext cx="7920037" cy="5500687"/>
          </a:xfrm>
        </p:spPr>
        <p:txBody>
          <a:bodyPr/>
          <a:lstStyle/>
          <a:p>
            <a:r>
              <a:rPr lang="zh-CN" altLang="en-US" sz="2000" b="0">
                <a:latin typeface="楷体_GB2312" pitchFamily="49" charset="-122"/>
              </a:rPr>
              <a:t>二、可供出售的金融资产</a:t>
            </a:r>
          </a:p>
          <a:p>
            <a:r>
              <a:rPr lang="zh-CN" altLang="en-US" sz="2000" b="0">
                <a:latin typeface="楷体_GB2312" pitchFamily="49" charset="-122"/>
              </a:rPr>
              <a:t>（一）概念</a:t>
            </a:r>
          </a:p>
          <a:p>
            <a:r>
              <a:rPr lang="zh-CN" altLang="en-US" sz="2000" b="0">
                <a:latin typeface="楷体_GB2312" pitchFamily="49" charset="-122"/>
              </a:rPr>
              <a:t>    可供出售的金融资产：是指初始确认时即被指定为可供出售的非衍生金融资产。</a:t>
            </a:r>
          </a:p>
          <a:p>
            <a:r>
              <a:rPr lang="zh-CN" altLang="en-US" sz="2000" b="0">
                <a:latin typeface="楷体_GB2312" pitchFamily="49" charset="-122"/>
              </a:rPr>
              <a:t>    </a:t>
            </a:r>
            <a:r>
              <a:rPr lang="zh-CN" altLang="en-US" sz="2000" b="0">
                <a:solidFill>
                  <a:srgbClr val="0000FF"/>
                </a:solidFill>
                <a:latin typeface="楷体_GB2312" pitchFamily="49" charset="-122"/>
              </a:rPr>
              <a:t>一般指企业在活跃市场上有公开报价的股票、债券和基金等，没有划分为交易性金融资产或持有至到期投资的，可归为此类。</a:t>
            </a:r>
          </a:p>
          <a:p>
            <a:r>
              <a:rPr lang="zh-CN" altLang="en-US" sz="2000" b="0">
                <a:latin typeface="楷体_GB2312" pitchFamily="49" charset="-122"/>
              </a:rPr>
              <a:t>（二）核算</a:t>
            </a:r>
          </a:p>
          <a:p>
            <a:pPr>
              <a:lnSpc>
                <a:spcPct val="110000"/>
              </a:lnSpc>
            </a:pPr>
            <a:r>
              <a:rPr lang="zh-CN" altLang="en-US" sz="2000" b="0">
                <a:latin typeface="楷体_GB2312" pitchFamily="49" charset="-122"/>
              </a:rPr>
              <a:t>    可供出售的金融资产的核算与交易性金融资产的</a:t>
            </a:r>
            <a:r>
              <a:rPr lang="zh-CN" altLang="en-US" sz="2000" b="0">
                <a:solidFill>
                  <a:srgbClr val="0000FF"/>
                </a:solidFill>
                <a:latin typeface="楷体_GB2312" pitchFamily="49" charset="-122"/>
              </a:rPr>
              <a:t>相似之处</a:t>
            </a:r>
            <a:r>
              <a:rPr lang="zh-CN" altLang="en-US" sz="2000" b="0">
                <a:latin typeface="楷体_GB2312" pitchFamily="49" charset="-122"/>
              </a:rPr>
              <a:t>是均要求按公允价值进行后续计量。</a:t>
            </a:r>
            <a:r>
              <a:rPr lang="zh-CN" altLang="en-US" sz="2000" b="0">
                <a:solidFill>
                  <a:srgbClr val="0000FF"/>
                </a:solidFill>
                <a:latin typeface="楷体_GB2312" pitchFamily="49" charset="-122"/>
              </a:rPr>
              <a:t>不同之处</a:t>
            </a:r>
            <a:r>
              <a:rPr lang="zh-CN" altLang="en-US" sz="2000" b="0">
                <a:latin typeface="楷体_GB2312" pitchFamily="49" charset="-122"/>
              </a:rPr>
              <a:t>是可供出售的金融资产取得时发生的交易费用计入取得成本；后续计量时公允价值变动计入</a:t>
            </a:r>
            <a:r>
              <a:rPr lang="zh-CN" altLang="en-US" sz="2000" b="0">
                <a:latin typeface="Arial"/>
              </a:rPr>
              <a:t>“</a:t>
            </a:r>
            <a:r>
              <a:rPr lang="zh-CN" altLang="en-US" sz="2000" b="0">
                <a:latin typeface="楷体_GB2312" pitchFamily="49" charset="-122"/>
              </a:rPr>
              <a:t>资本公积</a:t>
            </a:r>
            <a:r>
              <a:rPr lang="zh-CN" altLang="en-US" sz="2000" b="0">
                <a:latin typeface="Arial"/>
              </a:rPr>
              <a:t>”</a:t>
            </a:r>
            <a:r>
              <a:rPr lang="zh-CN" altLang="en-US" sz="2000" b="0">
                <a:latin typeface="楷体_GB2312" pitchFamily="49" charset="-122"/>
              </a:rPr>
              <a:t>。</a:t>
            </a:r>
          </a:p>
          <a:p>
            <a:pPr>
              <a:lnSpc>
                <a:spcPct val="110000"/>
              </a:lnSpc>
            </a:pPr>
            <a:r>
              <a:rPr lang="zh-CN" altLang="en-US" sz="2000" b="0">
                <a:solidFill>
                  <a:srgbClr val="993300"/>
                </a:solidFill>
                <a:latin typeface="楷体_GB2312" pitchFamily="49" charset="-122"/>
              </a:rPr>
              <a:t>    </a:t>
            </a:r>
            <a:r>
              <a:rPr lang="zh-CN" altLang="en-US" sz="2000">
                <a:solidFill>
                  <a:srgbClr val="993300"/>
                </a:solidFill>
                <a:latin typeface="楷体_GB2312" pitchFamily="49" charset="-122"/>
              </a:rPr>
              <a:t>（帐务处理见教材</a:t>
            </a:r>
            <a:r>
              <a:rPr lang="en-US" altLang="zh-CN" sz="2000">
                <a:solidFill>
                  <a:srgbClr val="993300"/>
                </a:solidFill>
                <a:latin typeface="楷体_GB2312" pitchFamily="49" charset="-122"/>
              </a:rPr>
              <a:t>P113-114</a:t>
            </a:r>
            <a:r>
              <a:rPr lang="zh-CN" altLang="en-US" sz="2000">
                <a:solidFill>
                  <a:srgbClr val="993300"/>
                </a:solidFill>
                <a:latin typeface="楷体_GB2312" pitchFamily="49" charset="-122"/>
              </a:rPr>
              <a:t>）</a:t>
            </a:r>
          </a:p>
        </p:txBody>
      </p:sp>
      <p:sp>
        <p:nvSpPr>
          <p:cNvPr id="3" name="日期占位符 3"/>
          <p:cNvSpPr>
            <a:spLocks noGrp="1"/>
          </p:cNvSpPr>
          <p:nvPr>
            <p:ph type="dt" sz="half" idx="10"/>
          </p:nvPr>
        </p:nvSpPr>
        <p:spPr/>
        <p:txBody>
          <a:bodyPr/>
          <a:lstStyle/>
          <a:p>
            <a:fld id="{05390B0F-2D00-492D-A99D-F0119E8DBD38}"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2A45CD66-0551-4184-B882-099C4254D7AD}" type="slidenum">
              <a:rPr lang="ko-KR" altLang="en-US">
                <a:solidFill>
                  <a:srgbClr val="000000"/>
                </a:solidFill>
              </a:rPr>
              <a:pPr/>
              <a:t>177</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4213" y="1125538"/>
            <a:ext cx="7926387" cy="5256212"/>
          </a:xfrm>
        </p:spPr>
        <p:txBody>
          <a:bodyPr/>
          <a:lstStyle/>
          <a:p>
            <a:pPr>
              <a:lnSpc>
                <a:spcPct val="120000"/>
              </a:lnSpc>
              <a:spcBef>
                <a:spcPct val="30000"/>
              </a:spcBef>
            </a:pPr>
            <a:r>
              <a:rPr lang="zh-CN" altLang="en-US" sz="2000" b="0">
                <a:latin typeface="楷体_GB2312" pitchFamily="49" charset="-122"/>
              </a:rPr>
              <a:t>一、概念</a:t>
            </a:r>
          </a:p>
          <a:p>
            <a:pPr>
              <a:lnSpc>
                <a:spcPct val="120000"/>
              </a:lnSpc>
              <a:spcBef>
                <a:spcPct val="30000"/>
              </a:spcBef>
            </a:pPr>
            <a:r>
              <a:rPr lang="zh-CN" altLang="en-US" sz="2000" b="0">
                <a:latin typeface="楷体_GB2312" pitchFamily="49" charset="-122"/>
              </a:rPr>
              <a:t>    长期股权投资：是指通过投资拥有被投资单位的股权，成为被投资单位的股东，按所持股份比例享有权益并承担责任。</a:t>
            </a:r>
          </a:p>
          <a:p>
            <a:pPr>
              <a:lnSpc>
                <a:spcPct val="120000"/>
              </a:lnSpc>
              <a:spcBef>
                <a:spcPct val="30000"/>
              </a:spcBef>
            </a:pPr>
            <a:r>
              <a:rPr lang="zh-CN" altLang="en-US" sz="2000" b="0">
                <a:latin typeface="楷体_GB2312" pitchFamily="49" charset="-122"/>
              </a:rPr>
              <a:t>二、特点</a:t>
            </a:r>
          </a:p>
          <a:p>
            <a:pPr>
              <a:lnSpc>
                <a:spcPct val="120000"/>
              </a:lnSpc>
              <a:spcBef>
                <a:spcPct val="30000"/>
              </a:spcBef>
            </a:pPr>
            <a:r>
              <a:rPr lang="zh-CN" altLang="en-US" sz="2000" b="0">
                <a:latin typeface="楷体_GB2312" pitchFamily="49" charset="-122"/>
              </a:rPr>
              <a:t>    投资金额大、投资期限长、投资风险大，但可能获取较大收益。</a:t>
            </a:r>
          </a:p>
          <a:p>
            <a:pPr>
              <a:lnSpc>
                <a:spcPct val="120000"/>
              </a:lnSpc>
              <a:spcBef>
                <a:spcPct val="30000"/>
              </a:spcBef>
            </a:pPr>
            <a:r>
              <a:rPr lang="zh-CN" altLang="en-US" sz="2000" b="0">
                <a:latin typeface="楷体_GB2312" pitchFamily="49" charset="-122"/>
              </a:rPr>
              <a:t>三、分类</a:t>
            </a:r>
          </a:p>
          <a:p>
            <a:pPr>
              <a:lnSpc>
                <a:spcPct val="120000"/>
              </a:lnSpc>
              <a:spcBef>
                <a:spcPct val="30000"/>
              </a:spcBef>
            </a:pPr>
            <a:r>
              <a:rPr lang="en-US" altLang="zh-CN" sz="2000" b="0">
                <a:latin typeface="楷体_GB2312" pitchFamily="49" charset="-122"/>
              </a:rPr>
              <a:t>1</a:t>
            </a:r>
            <a:r>
              <a:rPr lang="zh-CN" altLang="en-US" sz="2000" b="0">
                <a:latin typeface="楷体_GB2312" pitchFamily="49" charset="-122"/>
              </a:rPr>
              <a:t>、长期股权投资</a:t>
            </a:r>
            <a:r>
              <a:rPr lang="zh-CN" altLang="en-US" sz="2000">
                <a:solidFill>
                  <a:srgbClr val="3366FF"/>
                </a:solidFill>
                <a:latin typeface="楷体_GB2312" pitchFamily="49" charset="-122"/>
              </a:rPr>
              <a:t>按照投资的对象</a:t>
            </a:r>
            <a:r>
              <a:rPr lang="zh-CN" altLang="en-US" sz="2000" b="0">
                <a:latin typeface="楷体_GB2312" pitchFamily="49" charset="-122"/>
              </a:rPr>
              <a:t>分为：</a:t>
            </a:r>
          </a:p>
          <a:p>
            <a:pPr>
              <a:lnSpc>
                <a:spcPct val="120000"/>
              </a:lnSpc>
              <a:spcBef>
                <a:spcPct val="30000"/>
              </a:spcBef>
            </a:pPr>
            <a:r>
              <a:rPr lang="zh-CN" altLang="en-US" sz="2000" b="0">
                <a:latin typeface="楷体_GB2312" pitchFamily="49" charset="-122"/>
              </a:rPr>
              <a:t>（</a:t>
            </a:r>
            <a:r>
              <a:rPr lang="en-US" altLang="zh-CN" sz="2000" b="0">
                <a:latin typeface="楷体_GB2312" pitchFamily="49" charset="-122"/>
              </a:rPr>
              <a:t>1</a:t>
            </a:r>
            <a:r>
              <a:rPr lang="zh-CN" altLang="en-US" sz="2000" b="0">
                <a:latin typeface="楷体_GB2312" pitchFamily="49" charset="-122"/>
              </a:rPr>
              <a:t>）股票投资：指企业在证券市场上以货币购买上市公司的股票，从而成为被投资单位的股东。</a:t>
            </a:r>
          </a:p>
          <a:p>
            <a:pPr>
              <a:lnSpc>
                <a:spcPct val="120000"/>
              </a:lnSpc>
              <a:spcBef>
                <a:spcPct val="30000"/>
              </a:spcBef>
            </a:pPr>
            <a:r>
              <a:rPr lang="zh-CN" altLang="en-US" sz="2000" b="0">
                <a:latin typeface="楷体_GB2312" pitchFamily="49" charset="-122"/>
              </a:rPr>
              <a:t>（</a:t>
            </a:r>
            <a:r>
              <a:rPr lang="en-US" altLang="zh-CN" sz="2000" b="0">
                <a:latin typeface="楷体_GB2312" pitchFamily="49" charset="-122"/>
              </a:rPr>
              <a:t>2</a:t>
            </a:r>
            <a:r>
              <a:rPr lang="zh-CN" altLang="en-US" sz="2000" b="0">
                <a:latin typeface="楷体_GB2312" pitchFamily="49" charset="-122"/>
              </a:rPr>
              <a:t>）其他股权投资：指企业除股票投资以外的股权投资。一般指企业以资产投资于其他单位，从而成为被投资单位的股东。</a:t>
            </a:r>
          </a:p>
        </p:txBody>
      </p:sp>
      <p:sp>
        <p:nvSpPr>
          <p:cNvPr id="4" name="日期占位符 3"/>
          <p:cNvSpPr>
            <a:spLocks noGrp="1"/>
          </p:cNvSpPr>
          <p:nvPr>
            <p:ph type="dt" sz="half" idx="10"/>
          </p:nvPr>
        </p:nvSpPr>
        <p:spPr/>
        <p:txBody>
          <a:bodyPr/>
          <a:lstStyle/>
          <a:p>
            <a:fld id="{DD17CED9-2EAB-497D-909F-87FEADACB408}"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1DF3C482-B5A1-442C-940F-A0C13E1F02CB}" type="slidenum">
              <a:rPr lang="ko-KR" altLang="en-US">
                <a:solidFill>
                  <a:srgbClr val="000000"/>
                </a:solidFill>
              </a:rPr>
              <a:pPr/>
              <a:t>178</a:t>
            </a:fld>
            <a:endParaRPr lang="en-US" altLang="ko-KR">
              <a:solidFill>
                <a:srgbClr val="000000"/>
              </a:solidFill>
            </a:endParaRPr>
          </a:p>
        </p:txBody>
      </p:sp>
      <p:sp>
        <p:nvSpPr>
          <p:cNvPr id="34822" name="Rectangle 6"/>
          <p:cNvSpPr>
            <a:spLocks noChangeArrowheads="1"/>
          </p:cNvSpPr>
          <p:nvPr/>
        </p:nvSpPr>
        <p:spPr bwMode="auto">
          <a:xfrm>
            <a:off x="1187450" y="115888"/>
            <a:ext cx="7086600" cy="701675"/>
          </a:xfrm>
          <a:prstGeom prst="rect">
            <a:avLst/>
          </a:prstGeom>
          <a:noFill/>
          <a:ln w="9525">
            <a:noFill/>
            <a:miter lim="800000"/>
            <a:headEnd/>
            <a:tailEnd/>
          </a:ln>
          <a:effectLst/>
        </p:spPr>
        <p:txBody>
          <a:bodyPr>
            <a:spAutoFit/>
          </a:bodyPr>
          <a:lstStyle/>
          <a:p>
            <a:pPr algn="ctr" fontAlgn="base">
              <a:spcBef>
                <a:spcPct val="0"/>
              </a:spcBef>
              <a:spcAft>
                <a:spcPct val="0"/>
              </a:spcAft>
            </a:pPr>
            <a:r>
              <a:rPr kumimoji="1" lang="zh-CN" altLang="en-US" sz="4000" smtClean="0">
                <a:solidFill>
                  <a:srgbClr val="FFFFFF"/>
                </a:solidFill>
                <a:latin typeface="华文新魏" pitchFamily="2" charset="-122"/>
                <a:ea typeface="华文新魏" pitchFamily="2" charset="-122"/>
              </a:rPr>
              <a:t>第二节  长期股权投资</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95288" y="981075"/>
            <a:ext cx="8280400" cy="5543550"/>
          </a:xfrm>
        </p:spPr>
        <p:txBody>
          <a:bodyPr/>
          <a:lstStyle/>
          <a:p>
            <a:pPr>
              <a:lnSpc>
                <a:spcPct val="115000"/>
              </a:lnSpc>
              <a:spcBef>
                <a:spcPct val="35000"/>
              </a:spcBef>
            </a:pPr>
            <a:r>
              <a:rPr lang="en-US" altLang="zh-CN" sz="1800" b="0">
                <a:latin typeface="楷体_GB2312" pitchFamily="49" charset="-122"/>
              </a:rPr>
              <a:t>2</a:t>
            </a:r>
            <a:r>
              <a:rPr lang="zh-CN" altLang="en-US" sz="1800" b="0">
                <a:latin typeface="楷体_GB2312" pitchFamily="49" charset="-122"/>
              </a:rPr>
              <a:t>、长期股权投资</a:t>
            </a:r>
            <a:r>
              <a:rPr lang="zh-CN" altLang="en-US" sz="1800">
                <a:solidFill>
                  <a:srgbClr val="6600FF"/>
                </a:solidFill>
                <a:latin typeface="楷体_GB2312" pitchFamily="49" charset="-122"/>
              </a:rPr>
              <a:t>按对被投资方产生的影响</a:t>
            </a:r>
            <a:r>
              <a:rPr lang="zh-CN" altLang="en-US" sz="1800" b="0">
                <a:latin typeface="楷体_GB2312" pitchFamily="49" charset="-122"/>
              </a:rPr>
              <a:t>分为：</a:t>
            </a:r>
          </a:p>
          <a:p>
            <a:pPr>
              <a:lnSpc>
                <a:spcPct val="115000"/>
              </a:lnSpc>
              <a:spcBef>
                <a:spcPct val="35000"/>
              </a:spcBef>
            </a:pPr>
            <a:r>
              <a:rPr lang="zh-CN" altLang="en-US" sz="1800" b="0">
                <a:latin typeface="楷体_GB2312" pitchFamily="49" charset="-122"/>
              </a:rPr>
              <a:t>（</a:t>
            </a:r>
            <a:r>
              <a:rPr lang="en-US" altLang="zh-CN" sz="1800" b="0">
                <a:latin typeface="楷体_GB2312" pitchFamily="49" charset="-122"/>
              </a:rPr>
              <a:t>1</a:t>
            </a:r>
            <a:r>
              <a:rPr lang="zh-CN" altLang="en-US" sz="1800" b="0">
                <a:latin typeface="楷体_GB2312" pitchFamily="49" charset="-122"/>
              </a:rPr>
              <a:t>）</a:t>
            </a:r>
            <a:r>
              <a:rPr lang="zh-CN" altLang="en-US" sz="1800">
                <a:solidFill>
                  <a:srgbClr val="FF0000"/>
                </a:solidFill>
                <a:latin typeface="楷体_GB2312" pitchFamily="49" charset="-122"/>
              </a:rPr>
              <a:t>控制</a:t>
            </a:r>
            <a:r>
              <a:rPr lang="zh-CN" altLang="en-US" sz="1800" b="0">
                <a:latin typeface="楷体_GB2312" pitchFamily="49" charset="-122"/>
              </a:rPr>
              <a:t>型股权投资</a:t>
            </a:r>
            <a:r>
              <a:rPr lang="en-US" altLang="zh-CN" sz="1800" b="0">
                <a:latin typeface="Arial"/>
              </a:rPr>
              <a:t>——</a:t>
            </a:r>
            <a:r>
              <a:rPr lang="zh-CN" altLang="en-US" sz="1800" b="0">
                <a:latin typeface="楷体_GB2312" pitchFamily="49" charset="-122"/>
              </a:rPr>
              <a:t>有权决定一个企业的财务和经营政策，并能从该企业的经营中获取利益。</a:t>
            </a:r>
          </a:p>
          <a:p>
            <a:pPr>
              <a:lnSpc>
                <a:spcPct val="115000"/>
              </a:lnSpc>
              <a:spcBef>
                <a:spcPct val="35000"/>
              </a:spcBef>
            </a:pPr>
            <a:r>
              <a:rPr lang="zh-CN" altLang="en-US" sz="1800" b="0">
                <a:latin typeface="楷体_GB2312" pitchFamily="49" charset="-122"/>
              </a:rPr>
              <a:t>    标志：投资企业拥有被投资企业</a:t>
            </a:r>
            <a:r>
              <a:rPr lang="en-US" altLang="zh-CN" sz="1800">
                <a:solidFill>
                  <a:srgbClr val="FF0000"/>
                </a:solidFill>
                <a:latin typeface="楷体_GB2312" pitchFamily="49" charset="-122"/>
              </a:rPr>
              <a:t>50%</a:t>
            </a:r>
            <a:r>
              <a:rPr lang="zh-CN" altLang="en-US" sz="1800">
                <a:solidFill>
                  <a:srgbClr val="FF0000"/>
                </a:solidFill>
                <a:latin typeface="楷体_GB2312" pitchFamily="49" charset="-122"/>
              </a:rPr>
              <a:t>以上</a:t>
            </a:r>
            <a:r>
              <a:rPr lang="zh-CN" altLang="en-US" sz="1800" b="0">
                <a:latin typeface="楷体_GB2312" pitchFamily="49" charset="-122"/>
              </a:rPr>
              <a:t>的表决权股份。该种投资形式下，投资企业与被投资企业形成</a:t>
            </a:r>
            <a:r>
              <a:rPr lang="zh-CN" altLang="en-US" sz="1800">
                <a:solidFill>
                  <a:srgbClr val="FF0000"/>
                </a:solidFill>
                <a:latin typeface="楷体_GB2312" pitchFamily="49" charset="-122"/>
              </a:rPr>
              <a:t>母子公司</a:t>
            </a:r>
            <a:r>
              <a:rPr lang="zh-CN" altLang="en-US" sz="1800" b="0">
                <a:latin typeface="楷体_GB2312" pitchFamily="49" charset="-122"/>
              </a:rPr>
              <a:t>的关系。</a:t>
            </a:r>
          </a:p>
          <a:p>
            <a:pPr>
              <a:lnSpc>
                <a:spcPct val="115000"/>
              </a:lnSpc>
              <a:spcBef>
                <a:spcPct val="35000"/>
              </a:spcBef>
            </a:pPr>
            <a:r>
              <a:rPr lang="zh-CN" altLang="en-US" sz="1800" b="0">
                <a:latin typeface="楷体_GB2312" pitchFamily="49" charset="-122"/>
              </a:rPr>
              <a:t>（</a:t>
            </a:r>
            <a:r>
              <a:rPr lang="en-US" altLang="zh-CN" sz="1800" b="0">
                <a:latin typeface="楷体_GB2312" pitchFamily="49" charset="-122"/>
              </a:rPr>
              <a:t>2</a:t>
            </a:r>
            <a:r>
              <a:rPr lang="zh-CN" altLang="en-US" sz="1800" b="0">
                <a:latin typeface="楷体_GB2312" pitchFamily="49" charset="-122"/>
              </a:rPr>
              <a:t>）</a:t>
            </a:r>
            <a:r>
              <a:rPr lang="zh-CN" altLang="en-US" sz="1800">
                <a:solidFill>
                  <a:srgbClr val="FF0000"/>
                </a:solidFill>
                <a:latin typeface="楷体_GB2312" pitchFamily="49" charset="-122"/>
              </a:rPr>
              <a:t>共同控制</a:t>
            </a:r>
            <a:r>
              <a:rPr lang="zh-CN" altLang="en-US" sz="1800" b="0">
                <a:latin typeface="楷体_GB2312" pitchFamily="49" charset="-122"/>
              </a:rPr>
              <a:t>型股权投资</a:t>
            </a:r>
            <a:r>
              <a:rPr lang="en-US" altLang="zh-CN" sz="1800" b="0">
                <a:latin typeface="Arial"/>
              </a:rPr>
              <a:t>——</a:t>
            </a:r>
            <a:r>
              <a:rPr lang="zh-CN" altLang="en-US" sz="1800" b="0">
                <a:latin typeface="楷体_GB2312" pitchFamily="49" charset="-122"/>
              </a:rPr>
              <a:t>按合同约定与其他投资者对被投资企业所共有的控制。</a:t>
            </a:r>
          </a:p>
          <a:p>
            <a:pPr>
              <a:lnSpc>
                <a:spcPct val="115000"/>
              </a:lnSpc>
              <a:spcBef>
                <a:spcPct val="35000"/>
              </a:spcBef>
            </a:pPr>
            <a:r>
              <a:rPr lang="zh-CN" altLang="en-US" sz="1800" b="0">
                <a:latin typeface="楷体_GB2312" pitchFamily="49" charset="-122"/>
              </a:rPr>
              <a:t>    标志：</a:t>
            </a:r>
            <a:r>
              <a:rPr lang="zh-CN" altLang="en-US" sz="1800">
                <a:solidFill>
                  <a:srgbClr val="FF0000"/>
                </a:solidFill>
                <a:latin typeface="楷体_GB2312" pitchFamily="49" charset="-122"/>
              </a:rPr>
              <a:t>投资各方共同控制实体。</a:t>
            </a:r>
            <a:r>
              <a:rPr lang="zh-CN" altLang="en-US" sz="1800" b="0">
                <a:latin typeface="楷体_GB2312" pitchFamily="49" charset="-122"/>
              </a:rPr>
              <a:t>该种投资形式下，形成</a:t>
            </a:r>
            <a:r>
              <a:rPr lang="zh-CN" altLang="en-US" sz="1800">
                <a:solidFill>
                  <a:srgbClr val="FF0000"/>
                </a:solidFill>
                <a:latin typeface="楷体_GB2312" pitchFamily="49" charset="-122"/>
              </a:rPr>
              <a:t>合营企业</a:t>
            </a:r>
            <a:r>
              <a:rPr lang="zh-CN" altLang="en-US" sz="1800">
                <a:latin typeface="楷体_GB2312" pitchFamily="49" charset="-122"/>
              </a:rPr>
              <a:t>。</a:t>
            </a:r>
          </a:p>
          <a:p>
            <a:pPr>
              <a:lnSpc>
                <a:spcPct val="115000"/>
              </a:lnSpc>
              <a:spcBef>
                <a:spcPct val="35000"/>
              </a:spcBef>
            </a:pPr>
            <a:r>
              <a:rPr lang="zh-CN" altLang="en-US" sz="1800" b="0">
                <a:latin typeface="楷体_GB2312" pitchFamily="49" charset="-122"/>
              </a:rPr>
              <a:t>（</a:t>
            </a:r>
            <a:r>
              <a:rPr lang="en-US" altLang="zh-CN" sz="1800" b="0">
                <a:latin typeface="楷体_GB2312" pitchFamily="49" charset="-122"/>
              </a:rPr>
              <a:t>3</a:t>
            </a:r>
            <a:r>
              <a:rPr lang="zh-CN" altLang="en-US" sz="1800" b="0">
                <a:latin typeface="楷体_GB2312" pitchFamily="49" charset="-122"/>
              </a:rPr>
              <a:t>）</a:t>
            </a:r>
            <a:r>
              <a:rPr lang="zh-CN" altLang="en-US" sz="1800">
                <a:solidFill>
                  <a:srgbClr val="FF0000"/>
                </a:solidFill>
                <a:latin typeface="楷体_GB2312" pitchFamily="49" charset="-122"/>
              </a:rPr>
              <a:t>重大影响</a:t>
            </a:r>
            <a:r>
              <a:rPr lang="zh-CN" altLang="en-US" sz="1800" b="0">
                <a:latin typeface="楷体_GB2312" pitchFamily="49" charset="-122"/>
              </a:rPr>
              <a:t>型股权投资</a:t>
            </a:r>
            <a:r>
              <a:rPr lang="en-US" altLang="zh-CN" sz="1800" b="0">
                <a:latin typeface="Arial"/>
              </a:rPr>
              <a:t>——</a:t>
            </a:r>
            <a:r>
              <a:rPr lang="zh-CN" altLang="en-US" sz="1800" b="0">
                <a:latin typeface="楷体_GB2312" pitchFamily="49" charset="-122"/>
              </a:rPr>
              <a:t>对一个企业的财务、经营政策有参与决策的权利，但并不决定这些政策。</a:t>
            </a:r>
          </a:p>
          <a:p>
            <a:pPr>
              <a:lnSpc>
                <a:spcPct val="115000"/>
              </a:lnSpc>
              <a:spcBef>
                <a:spcPct val="35000"/>
              </a:spcBef>
            </a:pPr>
            <a:r>
              <a:rPr lang="zh-CN" altLang="en-US" sz="1800" b="0">
                <a:latin typeface="楷体_GB2312" pitchFamily="49" charset="-122"/>
              </a:rPr>
              <a:t>    标志：投资企业拥有被投资企业</a:t>
            </a:r>
            <a:r>
              <a:rPr lang="en-US" altLang="zh-CN" sz="1800">
                <a:solidFill>
                  <a:srgbClr val="FF0000"/>
                </a:solidFill>
                <a:latin typeface="楷体_GB2312" pitchFamily="49" charset="-122"/>
              </a:rPr>
              <a:t>20%</a:t>
            </a:r>
            <a:r>
              <a:rPr lang="zh-CN" altLang="en-US" sz="1800">
                <a:solidFill>
                  <a:srgbClr val="FF0000"/>
                </a:solidFill>
                <a:latin typeface="楷体_GB2312" pitchFamily="49" charset="-122"/>
              </a:rPr>
              <a:t>至</a:t>
            </a:r>
            <a:r>
              <a:rPr lang="en-US" altLang="zh-CN" sz="1800">
                <a:solidFill>
                  <a:srgbClr val="FF0000"/>
                </a:solidFill>
                <a:latin typeface="楷体_GB2312" pitchFamily="49" charset="-122"/>
              </a:rPr>
              <a:t>50%</a:t>
            </a:r>
            <a:r>
              <a:rPr lang="zh-CN" altLang="en-US" sz="1800" b="0">
                <a:latin typeface="楷体_GB2312" pitchFamily="49" charset="-122"/>
              </a:rPr>
              <a:t>的表决权股份。该种形式下，形成</a:t>
            </a:r>
            <a:r>
              <a:rPr lang="zh-CN" altLang="en-US" sz="1800">
                <a:solidFill>
                  <a:srgbClr val="FF0000"/>
                </a:solidFill>
                <a:latin typeface="楷体_GB2312" pitchFamily="49" charset="-122"/>
              </a:rPr>
              <a:t>联营企业</a:t>
            </a:r>
            <a:r>
              <a:rPr lang="zh-CN" altLang="en-US" sz="1800" b="0">
                <a:latin typeface="楷体_GB2312" pitchFamily="49" charset="-122"/>
              </a:rPr>
              <a:t>。</a:t>
            </a:r>
          </a:p>
          <a:p>
            <a:pPr>
              <a:lnSpc>
                <a:spcPct val="115000"/>
              </a:lnSpc>
              <a:spcBef>
                <a:spcPct val="35000"/>
              </a:spcBef>
            </a:pPr>
            <a:r>
              <a:rPr lang="zh-CN" altLang="en-US" sz="1800" b="0">
                <a:latin typeface="楷体_GB2312" pitchFamily="49" charset="-122"/>
              </a:rPr>
              <a:t>（</a:t>
            </a:r>
            <a:r>
              <a:rPr lang="en-US" altLang="zh-CN" sz="1800" b="0">
                <a:latin typeface="楷体_GB2312" pitchFamily="49" charset="-122"/>
              </a:rPr>
              <a:t>4</a:t>
            </a:r>
            <a:r>
              <a:rPr lang="zh-CN" altLang="en-US" sz="1800" b="0">
                <a:latin typeface="楷体_GB2312" pitchFamily="49" charset="-122"/>
              </a:rPr>
              <a:t>）</a:t>
            </a:r>
            <a:r>
              <a:rPr lang="zh-CN" altLang="en-US" sz="1800">
                <a:solidFill>
                  <a:srgbClr val="FF0000"/>
                </a:solidFill>
                <a:latin typeface="楷体_GB2312" pitchFamily="49" charset="-122"/>
              </a:rPr>
              <a:t>无重大影响</a:t>
            </a:r>
            <a:r>
              <a:rPr lang="zh-CN" altLang="en-US" sz="1800" b="0">
                <a:latin typeface="楷体_GB2312" pitchFamily="49" charset="-122"/>
              </a:rPr>
              <a:t>的股权投资</a:t>
            </a:r>
            <a:r>
              <a:rPr lang="en-US" altLang="zh-CN" sz="1800" b="0">
                <a:latin typeface="Arial"/>
              </a:rPr>
              <a:t>——</a:t>
            </a:r>
            <a:r>
              <a:rPr lang="zh-CN" altLang="en-US" sz="1800" b="0">
                <a:latin typeface="楷体_GB2312" pitchFamily="49" charset="-122"/>
              </a:rPr>
              <a:t>除上述三种类型以外的投资。</a:t>
            </a:r>
          </a:p>
          <a:p>
            <a:pPr>
              <a:lnSpc>
                <a:spcPct val="115000"/>
              </a:lnSpc>
              <a:spcBef>
                <a:spcPct val="35000"/>
              </a:spcBef>
            </a:pPr>
            <a:r>
              <a:rPr lang="zh-CN" altLang="en-US" sz="1800" b="0">
                <a:latin typeface="楷体_GB2312" pitchFamily="49" charset="-122"/>
              </a:rPr>
              <a:t>    标志：投资企业拥有被投资企业</a:t>
            </a:r>
            <a:r>
              <a:rPr lang="en-US" altLang="zh-CN" sz="1800">
                <a:solidFill>
                  <a:srgbClr val="FF0000"/>
                </a:solidFill>
                <a:latin typeface="楷体_GB2312" pitchFamily="49" charset="-122"/>
              </a:rPr>
              <a:t>20%</a:t>
            </a:r>
            <a:r>
              <a:rPr lang="zh-CN" altLang="en-US" sz="1800">
                <a:solidFill>
                  <a:srgbClr val="FF0000"/>
                </a:solidFill>
                <a:latin typeface="楷体_GB2312" pitchFamily="49" charset="-122"/>
              </a:rPr>
              <a:t>以下</a:t>
            </a:r>
            <a:r>
              <a:rPr lang="zh-CN" altLang="en-US" sz="1800" b="0">
                <a:latin typeface="楷体_GB2312" pitchFamily="49" charset="-122"/>
              </a:rPr>
              <a:t>的表决权股份。</a:t>
            </a:r>
          </a:p>
        </p:txBody>
      </p:sp>
      <p:sp>
        <p:nvSpPr>
          <p:cNvPr id="3" name="日期占位符 3"/>
          <p:cNvSpPr>
            <a:spLocks noGrp="1"/>
          </p:cNvSpPr>
          <p:nvPr>
            <p:ph type="dt" sz="half" idx="10"/>
          </p:nvPr>
        </p:nvSpPr>
        <p:spPr/>
        <p:txBody>
          <a:bodyPr/>
          <a:lstStyle/>
          <a:p>
            <a:fld id="{8CA22E53-405C-4386-92DE-E0366E24E16C}"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5C5A13D4-F2DF-4513-BEB1-50FE41D6FA33}" type="slidenum">
              <a:rPr lang="ko-KR" altLang="en-US">
                <a:solidFill>
                  <a:srgbClr val="000000"/>
                </a:solidFill>
              </a:rPr>
              <a:pPr/>
              <a:t>179</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052513"/>
            <a:ext cx="8153400" cy="5272087"/>
          </a:xfrm>
        </p:spPr>
        <p:txBody>
          <a:bodyPr>
            <a:normAutofit fontScale="85000" lnSpcReduction="10000"/>
          </a:bodyPr>
          <a:lstStyle/>
          <a:p>
            <a:pPr>
              <a:lnSpc>
                <a:spcPct val="120000"/>
              </a:lnSpc>
              <a:spcBef>
                <a:spcPct val="40000"/>
              </a:spcBef>
            </a:pPr>
            <a:r>
              <a:rPr lang="zh-CN" altLang="en-US" sz="3200" b="0">
                <a:solidFill>
                  <a:srgbClr val="CC0000"/>
                </a:solidFill>
                <a:ea typeface="华文新魏" pitchFamily="2" charset="-122"/>
              </a:rPr>
              <a:t>（四）可比性</a:t>
            </a:r>
          </a:p>
          <a:p>
            <a:pPr>
              <a:lnSpc>
                <a:spcPct val="120000"/>
              </a:lnSpc>
              <a:spcBef>
                <a:spcPct val="40000"/>
              </a:spcBef>
            </a:pPr>
            <a:r>
              <a:rPr lang="zh-CN" altLang="en-US" b="0"/>
              <a:t>可比性包含两层含义：</a:t>
            </a:r>
          </a:p>
          <a:p>
            <a:pPr>
              <a:lnSpc>
                <a:spcPct val="120000"/>
              </a:lnSpc>
              <a:spcBef>
                <a:spcPct val="40000"/>
              </a:spcBef>
            </a:pPr>
            <a:r>
              <a:rPr lang="zh-CN" altLang="en-US" b="0"/>
              <a:t>1.</a:t>
            </a:r>
            <a:r>
              <a:rPr lang="zh-CN" altLang="en-US" b="0">
                <a:solidFill>
                  <a:srgbClr val="0000CC"/>
                </a:solidFill>
                <a:ea typeface="华文新魏" pitchFamily="2" charset="-122"/>
              </a:rPr>
              <a:t>同一企业不同时期</a:t>
            </a:r>
            <a:r>
              <a:rPr lang="zh-CN" altLang="en-US" b="0"/>
              <a:t>的可比：</a:t>
            </a:r>
          </a:p>
          <a:p>
            <a:pPr>
              <a:lnSpc>
                <a:spcPct val="120000"/>
              </a:lnSpc>
              <a:spcBef>
                <a:spcPct val="40000"/>
              </a:spcBef>
            </a:pPr>
            <a:r>
              <a:rPr lang="zh-CN" altLang="en-US" b="0"/>
              <a:t>同一企业的会计核算应当按照规定的会计处理方法进行，会计指标应当口径一致，相互可比。</a:t>
            </a:r>
          </a:p>
          <a:p>
            <a:pPr>
              <a:lnSpc>
                <a:spcPct val="120000"/>
              </a:lnSpc>
              <a:spcBef>
                <a:spcPct val="40000"/>
              </a:spcBef>
            </a:pPr>
            <a:r>
              <a:rPr lang="zh-CN" altLang="en-US" b="0"/>
              <a:t>2.</a:t>
            </a:r>
            <a:r>
              <a:rPr lang="zh-CN" altLang="en-US" b="0">
                <a:solidFill>
                  <a:srgbClr val="0000CC"/>
                </a:solidFill>
                <a:ea typeface="华文新魏" pitchFamily="2" charset="-122"/>
              </a:rPr>
              <a:t>不同企业相同会计期间</a:t>
            </a:r>
            <a:r>
              <a:rPr lang="zh-CN" altLang="en-US" b="0"/>
              <a:t>的可比：</a:t>
            </a:r>
          </a:p>
          <a:p>
            <a:pPr>
              <a:lnSpc>
                <a:spcPct val="120000"/>
              </a:lnSpc>
              <a:spcBef>
                <a:spcPct val="40000"/>
              </a:spcBef>
            </a:pPr>
            <a:r>
              <a:rPr lang="zh-CN" altLang="en-US" b="0"/>
              <a:t>不同企业应当采用规定的会计政策，确保会计信息口径一致、相互可比，以使不同企业按照一致的确认、计量和报告要求提供有关会计信息。</a:t>
            </a:r>
          </a:p>
          <a:p>
            <a:pPr>
              <a:lnSpc>
                <a:spcPct val="120000"/>
              </a:lnSpc>
              <a:spcBef>
                <a:spcPct val="40000"/>
              </a:spcBef>
            </a:pPr>
            <a:endParaRPr lang="zh-CN" altLang="en-US">
              <a:ea typeface="宋体" charset="-122"/>
            </a:endParaRPr>
          </a:p>
        </p:txBody>
      </p:sp>
      <p:sp>
        <p:nvSpPr>
          <p:cNvPr id="3" name="日期占位符 3"/>
          <p:cNvSpPr>
            <a:spLocks noGrp="1"/>
          </p:cNvSpPr>
          <p:nvPr>
            <p:ph type="dt" sz="half" idx="10"/>
          </p:nvPr>
        </p:nvSpPr>
        <p:spPr/>
        <p:txBody>
          <a:bodyPr/>
          <a:lstStyle/>
          <a:p>
            <a:fld id="{5A42042D-17E1-4550-BB67-6DDDA8D0CFB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30AA3200-A552-4428-A9CF-3BDAA6E3481A}" type="slidenum">
              <a:rPr lang="en-US" altLang="ko-KR"/>
              <a:pPr/>
              <a:t>18</a:t>
            </a:fld>
            <a:endParaRPr lang="en-US" altLang="ko-K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idx="1"/>
          </p:nvPr>
        </p:nvSpPr>
        <p:spPr>
          <a:xfrm>
            <a:off x="827088" y="1143000"/>
            <a:ext cx="7489825" cy="4495800"/>
          </a:xfrm>
        </p:spPr>
        <p:txBody>
          <a:bodyPr>
            <a:normAutofit fontScale="92500" lnSpcReduction="10000"/>
          </a:bodyPr>
          <a:lstStyle/>
          <a:p>
            <a:pPr>
              <a:spcBef>
                <a:spcPct val="30000"/>
              </a:spcBef>
            </a:pPr>
            <a:r>
              <a:rPr lang="zh-CN" altLang="en-US" b="0"/>
              <a:t>四、核算</a:t>
            </a:r>
          </a:p>
          <a:p>
            <a:pPr>
              <a:spcBef>
                <a:spcPct val="30000"/>
              </a:spcBef>
            </a:pPr>
            <a:r>
              <a:rPr lang="en-US" altLang="zh-CN" b="0"/>
              <a:t>1</a:t>
            </a:r>
            <a:r>
              <a:rPr lang="zh-CN" altLang="en-US" b="0"/>
              <a:t>、账户的设置</a:t>
            </a:r>
            <a:r>
              <a:rPr lang="en-US" altLang="zh-CN" b="0"/>
              <a:t>——“</a:t>
            </a:r>
            <a:r>
              <a:rPr lang="zh-CN" altLang="en-US" b="0"/>
              <a:t>长期股权投资”账户</a:t>
            </a:r>
          </a:p>
          <a:p>
            <a:pPr>
              <a:spcBef>
                <a:spcPct val="30000"/>
              </a:spcBef>
            </a:pPr>
            <a:endParaRPr lang="zh-CN" altLang="en-US" b="0"/>
          </a:p>
          <a:p>
            <a:pPr>
              <a:spcBef>
                <a:spcPct val="30000"/>
              </a:spcBef>
            </a:pPr>
            <a:r>
              <a:rPr lang="zh-CN" altLang="en-US" b="0"/>
              <a:t>  </a:t>
            </a:r>
            <a:r>
              <a:rPr lang="zh-CN" altLang="en-US" b="0">
                <a:solidFill>
                  <a:schemeClr val="tx2"/>
                </a:solidFill>
              </a:rPr>
              <a:t>（总账）                  （明细账）</a:t>
            </a:r>
          </a:p>
          <a:p>
            <a:pPr>
              <a:spcBef>
                <a:spcPct val="30000"/>
              </a:spcBef>
            </a:pPr>
            <a:r>
              <a:rPr lang="zh-CN" altLang="en-US" b="0"/>
              <a:t>                                    成本</a:t>
            </a:r>
          </a:p>
          <a:p>
            <a:pPr>
              <a:spcBef>
                <a:spcPct val="30000"/>
              </a:spcBef>
            </a:pPr>
            <a:r>
              <a:rPr lang="zh-CN" altLang="en-US" b="0"/>
              <a:t>长期股权投资              损益调整</a:t>
            </a:r>
          </a:p>
          <a:p>
            <a:pPr>
              <a:spcBef>
                <a:spcPct val="30000"/>
              </a:spcBef>
            </a:pPr>
            <a:r>
              <a:rPr lang="zh-CN" altLang="en-US"/>
              <a:t>                                    </a:t>
            </a:r>
            <a:r>
              <a:rPr lang="zh-CN" altLang="en-US" b="0"/>
              <a:t>其他权益变动</a:t>
            </a:r>
          </a:p>
          <a:p>
            <a:pPr>
              <a:spcBef>
                <a:spcPct val="30000"/>
              </a:spcBef>
            </a:pPr>
            <a:r>
              <a:rPr lang="zh-CN" altLang="en-US" b="0"/>
              <a:t>                            </a:t>
            </a:r>
          </a:p>
        </p:txBody>
      </p:sp>
      <p:sp>
        <p:nvSpPr>
          <p:cNvPr id="4" name="日期占位符 3"/>
          <p:cNvSpPr>
            <a:spLocks noGrp="1"/>
          </p:cNvSpPr>
          <p:nvPr>
            <p:ph type="dt" sz="half" idx="10"/>
          </p:nvPr>
        </p:nvSpPr>
        <p:spPr/>
        <p:txBody>
          <a:bodyPr/>
          <a:lstStyle/>
          <a:p>
            <a:fld id="{642F8774-CBBF-48A2-8CB2-3177271BCB33}"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A0ED0EBA-52E8-4871-8023-C1E10906EDC9}" type="slidenum">
              <a:rPr lang="ko-KR" altLang="en-US">
                <a:solidFill>
                  <a:srgbClr val="000000"/>
                </a:solidFill>
              </a:rPr>
              <a:pPr/>
              <a:t>180</a:t>
            </a:fld>
            <a:endParaRPr lang="en-US" altLang="ko-KR">
              <a:solidFill>
                <a:srgbClr val="000000"/>
              </a:solidFill>
            </a:endParaRPr>
          </a:p>
        </p:txBody>
      </p:sp>
      <p:sp>
        <p:nvSpPr>
          <p:cNvPr id="184323" name="AutoShape 3"/>
          <p:cNvSpPr>
            <a:spLocks/>
          </p:cNvSpPr>
          <p:nvPr/>
        </p:nvSpPr>
        <p:spPr bwMode="auto">
          <a:xfrm>
            <a:off x="3276600" y="3213100"/>
            <a:ext cx="142875" cy="1152525"/>
          </a:xfrm>
          <a:prstGeom prst="leftBrace">
            <a:avLst>
              <a:gd name="adj1" fmla="val 67222"/>
              <a:gd name="adj2" fmla="val 50000"/>
            </a:avLst>
          </a:prstGeom>
          <a:noFill/>
          <a:ln w="19050">
            <a:solidFill>
              <a:schemeClr val="tx1"/>
            </a:solidFill>
            <a:miter lim="800000"/>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539750" y="1196975"/>
            <a:ext cx="8064500" cy="5065713"/>
          </a:xfrm>
        </p:spPr>
        <p:txBody>
          <a:bodyPr>
            <a:normAutofit fontScale="92500" lnSpcReduction="20000"/>
          </a:bodyPr>
          <a:lstStyle/>
          <a:p>
            <a:pPr>
              <a:lnSpc>
                <a:spcPct val="130000"/>
              </a:lnSpc>
            </a:pPr>
            <a:r>
              <a:rPr lang="en-US" altLang="zh-CN" b="0">
                <a:latin typeface="楷体_GB2312" pitchFamily="49" charset="-122"/>
              </a:rPr>
              <a:t>2</a:t>
            </a:r>
            <a:r>
              <a:rPr lang="zh-CN" altLang="en-US" b="0">
                <a:latin typeface="楷体_GB2312" pitchFamily="49" charset="-122"/>
              </a:rPr>
              <a:t>、账务处理（</a:t>
            </a:r>
            <a:r>
              <a:rPr lang="zh-CN" altLang="en-US" b="0">
                <a:solidFill>
                  <a:srgbClr val="993300"/>
                </a:solidFill>
                <a:latin typeface="楷体_GB2312" pitchFamily="49" charset="-122"/>
              </a:rPr>
              <a:t>以非企业合并下的股票投资为例</a:t>
            </a:r>
            <a:r>
              <a:rPr lang="zh-CN" altLang="en-US" b="0">
                <a:latin typeface="楷体_GB2312" pitchFamily="49" charset="-122"/>
              </a:rPr>
              <a:t>）</a:t>
            </a:r>
          </a:p>
          <a:p>
            <a:pPr>
              <a:lnSpc>
                <a:spcPct val="130000"/>
              </a:lnSpc>
            </a:pPr>
            <a:r>
              <a:rPr lang="zh-CN" altLang="en-US" b="0">
                <a:latin typeface="楷体_GB2312" pitchFamily="49" charset="-122"/>
              </a:rPr>
              <a:t>（</a:t>
            </a:r>
            <a:r>
              <a:rPr lang="en-US" altLang="zh-CN" b="0">
                <a:latin typeface="楷体_GB2312" pitchFamily="49" charset="-122"/>
              </a:rPr>
              <a:t>1</a:t>
            </a:r>
            <a:r>
              <a:rPr lang="zh-CN" altLang="en-US" b="0">
                <a:latin typeface="楷体_GB2312" pitchFamily="49" charset="-122"/>
              </a:rPr>
              <a:t>）长期股权投资取得的核算</a:t>
            </a:r>
          </a:p>
          <a:p>
            <a:pPr>
              <a:lnSpc>
                <a:spcPct val="130000"/>
              </a:lnSpc>
            </a:pPr>
            <a:r>
              <a:rPr lang="zh-CN" altLang="en-US" b="0">
                <a:latin typeface="楷体_GB2312" pitchFamily="49" charset="-122"/>
              </a:rPr>
              <a:t>    购买股票时，按实际支付的全部价款（包括税金、手续费等相关费用）作为初始投资成本。</a:t>
            </a:r>
          </a:p>
          <a:p>
            <a:pPr>
              <a:lnSpc>
                <a:spcPct val="130000"/>
              </a:lnSpc>
            </a:pPr>
            <a:r>
              <a:rPr lang="zh-CN" altLang="en-US" b="0">
                <a:latin typeface="楷体_GB2312" pitchFamily="49" charset="-122"/>
              </a:rPr>
              <a:t>    </a:t>
            </a:r>
            <a:r>
              <a:rPr lang="zh-CN" altLang="en-US" b="0">
                <a:solidFill>
                  <a:srgbClr val="3333FF"/>
                </a:solidFill>
                <a:latin typeface="楷体_GB2312" pitchFamily="49" charset="-122"/>
              </a:rPr>
              <a:t>买价中含有的已宣告尚未领取的现金股利，计入</a:t>
            </a:r>
            <a:r>
              <a:rPr lang="zh-CN" altLang="en-US" b="0">
                <a:solidFill>
                  <a:srgbClr val="3333FF"/>
                </a:solidFill>
                <a:latin typeface="Arial"/>
              </a:rPr>
              <a:t>“</a:t>
            </a:r>
            <a:r>
              <a:rPr lang="zh-CN" altLang="en-US" b="0">
                <a:solidFill>
                  <a:srgbClr val="3333FF"/>
                </a:solidFill>
                <a:latin typeface="楷体_GB2312" pitchFamily="49" charset="-122"/>
              </a:rPr>
              <a:t>应收股利</a:t>
            </a:r>
            <a:r>
              <a:rPr lang="zh-CN" altLang="en-US" b="0">
                <a:solidFill>
                  <a:srgbClr val="3333FF"/>
                </a:solidFill>
                <a:latin typeface="Arial"/>
              </a:rPr>
              <a:t>”</a:t>
            </a:r>
            <a:r>
              <a:rPr lang="zh-CN" altLang="en-US" b="0">
                <a:solidFill>
                  <a:srgbClr val="3333FF"/>
                </a:solidFill>
                <a:latin typeface="楷体_GB2312" pitchFamily="49" charset="-122"/>
              </a:rPr>
              <a:t>科目，不计入投资成本。</a:t>
            </a:r>
          </a:p>
          <a:p>
            <a:endParaRPr lang="en-US" altLang="zh-CN">
              <a:latin typeface="楷体_GB2312" pitchFamily="49" charset="-122"/>
            </a:endParaRPr>
          </a:p>
        </p:txBody>
      </p:sp>
      <p:sp>
        <p:nvSpPr>
          <p:cNvPr id="3" name="日期占位符 3"/>
          <p:cNvSpPr>
            <a:spLocks noGrp="1"/>
          </p:cNvSpPr>
          <p:nvPr>
            <p:ph type="dt" sz="half" idx="10"/>
          </p:nvPr>
        </p:nvSpPr>
        <p:spPr/>
        <p:txBody>
          <a:bodyPr/>
          <a:lstStyle/>
          <a:p>
            <a:fld id="{CAA7193B-ED76-435C-B2A5-0E143A1428E2}"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52E2E431-E149-4049-A776-59FE22083FA3}" type="slidenum">
              <a:rPr lang="ko-KR" altLang="en-US">
                <a:solidFill>
                  <a:srgbClr val="000000"/>
                </a:solidFill>
              </a:rPr>
              <a:pPr/>
              <a:t>181</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68313" y="990600"/>
            <a:ext cx="8135937" cy="5105400"/>
          </a:xfrm>
        </p:spPr>
        <p:txBody>
          <a:bodyPr>
            <a:normAutofit lnSpcReduction="10000"/>
          </a:bodyPr>
          <a:lstStyle/>
          <a:p>
            <a:pPr>
              <a:lnSpc>
                <a:spcPct val="120000"/>
              </a:lnSpc>
            </a:pPr>
            <a:r>
              <a:rPr lang="zh-CN" altLang="en-US" b="0"/>
              <a:t>例：企业用存款购买</a:t>
            </a:r>
            <a:r>
              <a:rPr lang="en-US" altLang="zh-CN" b="0"/>
              <a:t>A</a:t>
            </a:r>
            <a:r>
              <a:rPr lang="zh-CN" altLang="en-US" b="0"/>
              <a:t>公司股票</a:t>
            </a:r>
            <a:r>
              <a:rPr lang="en-US" altLang="zh-CN" b="0"/>
              <a:t>2000</a:t>
            </a:r>
            <a:r>
              <a:rPr lang="zh-CN" altLang="en-US" b="0"/>
              <a:t>股，每股市价</a:t>
            </a:r>
            <a:r>
              <a:rPr lang="en-US" altLang="zh-CN" b="0"/>
              <a:t>30</a:t>
            </a:r>
            <a:r>
              <a:rPr lang="zh-CN" altLang="en-US" b="0"/>
              <a:t>元，其中含已宣告但尚未发放的股利每股</a:t>
            </a:r>
            <a:r>
              <a:rPr lang="en-US" altLang="zh-CN" b="0"/>
              <a:t>3</a:t>
            </a:r>
            <a:r>
              <a:rPr lang="zh-CN" altLang="en-US" b="0"/>
              <a:t>元，另支付税费等</a:t>
            </a:r>
            <a:r>
              <a:rPr lang="en-US" altLang="zh-CN" b="0"/>
              <a:t>420</a:t>
            </a:r>
            <a:r>
              <a:rPr lang="zh-CN" altLang="en-US" b="0"/>
              <a:t>元。</a:t>
            </a:r>
          </a:p>
          <a:p>
            <a:pPr>
              <a:lnSpc>
                <a:spcPct val="120000"/>
              </a:lnSpc>
            </a:pPr>
            <a:r>
              <a:rPr lang="zh-CN" altLang="en-US" b="0"/>
              <a:t>投资成本</a:t>
            </a:r>
            <a:r>
              <a:rPr lang="en-US" altLang="zh-CN" b="0"/>
              <a:t>=30×2000+420</a:t>
            </a:r>
            <a:r>
              <a:rPr lang="zh-CN" altLang="en-US" b="0"/>
              <a:t>－</a:t>
            </a:r>
            <a:r>
              <a:rPr lang="en-US" altLang="zh-CN" b="0"/>
              <a:t>3×2000=54420</a:t>
            </a:r>
          </a:p>
          <a:p>
            <a:pPr>
              <a:lnSpc>
                <a:spcPct val="120000"/>
              </a:lnSpc>
            </a:pPr>
            <a:r>
              <a:rPr lang="zh-CN" altLang="en-US" b="0"/>
              <a:t>借：长期股权投资</a:t>
            </a:r>
            <a:r>
              <a:rPr lang="en-US" altLang="zh-CN" b="0"/>
              <a:t>——A</a:t>
            </a:r>
            <a:r>
              <a:rPr lang="zh-CN" altLang="en-US" b="0"/>
              <a:t>（成本）    </a:t>
            </a:r>
            <a:r>
              <a:rPr lang="en-US" altLang="zh-CN" b="0"/>
              <a:t>54420</a:t>
            </a:r>
          </a:p>
          <a:p>
            <a:pPr>
              <a:lnSpc>
                <a:spcPct val="120000"/>
              </a:lnSpc>
            </a:pPr>
            <a:r>
              <a:rPr lang="en-US" altLang="zh-CN" b="0"/>
              <a:t>       </a:t>
            </a:r>
            <a:r>
              <a:rPr lang="zh-CN" altLang="en-US" b="0"/>
              <a:t>应收股利                                      </a:t>
            </a:r>
            <a:r>
              <a:rPr lang="en-US" altLang="zh-CN" b="0"/>
              <a:t>6000</a:t>
            </a:r>
          </a:p>
          <a:p>
            <a:pPr>
              <a:lnSpc>
                <a:spcPct val="120000"/>
              </a:lnSpc>
            </a:pPr>
            <a:r>
              <a:rPr lang="en-US" altLang="zh-CN" b="0"/>
              <a:t>   </a:t>
            </a:r>
            <a:r>
              <a:rPr lang="zh-CN" altLang="en-US" b="0"/>
              <a:t>贷： 银行存款                                           </a:t>
            </a:r>
            <a:r>
              <a:rPr lang="en-US" altLang="zh-CN" b="0"/>
              <a:t>60420</a:t>
            </a:r>
          </a:p>
        </p:txBody>
      </p:sp>
      <p:sp>
        <p:nvSpPr>
          <p:cNvPr id="3" name="日期占位符 3"/>
          <p:cNvSpPr>
            <a:spLocks noGrp="1"/>
          </p:cNvSpPr>
          <p:nvPr>
            <p:ph type="dt" sz="half" idx="10"/>
          </p:nvPr>
        </p:nvSpPr>
        <p:spPr/>
        <p:txBody>
          <a:bodyPr/>
          <a:lstStyle/>
          <a:p>
            <a:fld id="{0909DE91-589E-45EB-9CB9-9F1DA64D0568}"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B79E7264-3611-411C-A394-6F4FAEB7177D}" type="slidenum">
              <a:rPr lang="ko-KR" altLang="en-US">
                <a:solidFill>
                  <a:srgbClr val="000000"/>
                </a:solidFill>
              </a:rPr>
              <a:pPr/>
              <a:t>182</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1027"/>
          <p:cNvSpPr>
            <a:spLocks noGrp="1" noChangeArrowheads="1"/>
          </p:cNvSpPr>
          <p:nvPr>
            <p:ph idx="1"/>
          </p:nvPr>
        </p:nvSpPr>
        <p:spPr>
          <a:xfrm>
            <a:off x="468313" y="1219200"/>
            <a:ext cx="8207375" cy="4800600"/>
          </a:xfrm>
        </p:spPr>
        <p:txBody>
          <a:bodyPr/>
          <a:lstStyle/>
          <a:p>
            <a:pPr>
              <a:lnSpc>
                <a:spcPct val="130000"/>
              </a:lnSpc>
            </a:pPr>
            <a:r>
              <a:rPr lang="zh-CN" altLang="en-US" b="0">
                <a:latin typeface="楷体_GB2312" pitchFamily="49" charset="-122"/>
              </a:rPr>
              <a:t>（</a:t>
            </a:r>
            <a:r>
              <a:rPr lang="en-US" altLang="zh-CN" b="0">
                <a:latin typeface="楷体_GB2312" pitchFamily="49" charset="-122"/>
              </a:rPr>
              <a:t>2</a:t>
            </a:r>
            <a:r>
              <a:rPr lang="zh-CN" altLang="en-US" b="0">
                <a:latin typeface="楷体_GB2312" pitchFamily="49" charset="-122"/>
              </a:rPr>
              <a:t>）长期股权投资持有期间的核算</a:t>
            </a:r>
          </a:p>
          <a:p>
            <a:pPr>
              <a:lnSpc>
                <a:spcPct val="130000"/>
              </a:lnSpc>
            </a:pPr>
            <a:r>
              <a:rPr lang="zh-CN" altLang="en-US" b="0">
                <a:solidFill>
                  <a:schemeClr val="tx2"/>
                </a:solidFill>
                <a:latin typeface="楷体_GB2312" pitchFamily="49" charset="-122"/>
              </a:rPr>
              <a:t>    第一种方法：成本法</a:t>
            </a:r>
          </a:p>
          <a:p>
            <a:pPr>
              <a:lnSpc>
                <a:spcPct val="130000"/>
              </a:lnSpc>
            </a:pPr>
            <a:r>
              <a:rPr lang="zh-CN" altLang="en-US" b="0">
                <a:latin typeface="楷体_GB2312" pitchFamily="49" charset="-122"/>
              </a:rPr>
              <a:t>    成本法：是指投资按成本计价的方法。</a:t>
            </a:r>
          </a:p>
          <a:p>
            <a:pPr>
              <a:lnSpc>
                <a:spcPct val="130000"/>
              </a:lnSpc>
            </a:pPr>
            <a:r>
              <a:rPr lang="en-US" altLang="zh-CN" b="0">
                <a:latin typeface="楷体_GB2312" pitchFamily="49" charset="-122"/>
              </a:rPr>
              <a:t>1</a:t>
            </a:r>
            <a:r>
              <a:rPr lang="zh-CN" altLang="en-US" b="0">
                <a:latin typeface="楷体_GB2312" pitchFamily="49" charset="-122"/>
              </a:rPr>
              <a:t>、适用范围</a:t>
            </a:r>
          </a:p>
          <a:p>
            <a:pPr>
              <a:lnSpc>
                <a:spcPct val="130000"/>
              </a:lnSpc>
            </a:pPr>
            <a:r>
              <a:rPr lang="zh-CN" altLang="en-US" b="0">
                <a:latin typeface="楷体_GB2312" pitchFamily="49" charset="-122"/>
              </a:rPr>
              <a:t>    投资企业能够对被投资单位实施控制、或对被投资单位不具有重大影响的情况下。</a:t>
            </a:r>
          </a:p>
        </p:txBody>
      </p:sp>
      <p:sp>
        <p:nvSpPr>
          <p:cNvPr id="3" name="日期占位符 3"/>
          <p:cNvSpPr>
            <a:spLocks noGrp="1"/>
          </p:cNvSpPr>
          <p:nvPr>
            <p:ph type="dt" sz="half" idx="10"/>
          </p:nvPr>
        </p:nvSpPr>
        <p:spPr/>
        <p:txBody>
          <a:bodyPr/>
          <a:lstStyle/>
          <a:p>
            <a:fld id="{15E47DA1-0EC7-4FBD-A328-9E6C6882D06F}"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A63F5611-1DC9-45A5-BFAF-25C143AB9397}" type="slidenum">
              <a:rPr lang="ko-KR" altLang="en-US">
                <a:solidFill>
                  <a:srgbClr val="000000"/>
                </a:solidFill>
              </a:rPr>
              <a:pPr/>
              <a:t>183</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1027"/>
          <p:cNvSpPr>
            <a:spLocks noGrp="1" noChangeArrowheads="1"/>
          </p:cNvSpPr>
          <p:nvPr>
            <p:ph idx="1"/>
          </p:nvPr>
        </p:nvSpPr>
        <p:spPr>
          <a:xfrm>
            <a:off x="539750" y="1052513"/>
            <a:ext cx="8064500" cy="5472112"/>
          </a:xfrm>
        </p:spPr>
        <p:txBody>
          <a:bodyPr>
            <a:normAutofit fontScale="77500" lnSpcReduction="20000"/>
          </a:bodyPr>
          <a:lstStyle/>
          <a:p>
            <a:pPr>
              <a:lnSpc>
                <a:spcPct val="130000"/>
              </a:lnSpc>
            </a:pPr>
            <a:r>
              <a:rPr lang="en-US" altLang="zh-CN" b="0">
                <a:latin typeface="楷体_GB2312" pitchFamily="49" charset="-122"/>
              </a:rPr>
              <a:t>2</a:t>
            </a:r>
            <a:r>
              <a:rPr lang="zh-CN" altLang="en-US" b="0">
                <a:latin typeface="楷体_GB2312" pitchFamily="49" charset="-122"/>
              </a:rPr>
              <a:t>、核算要点</a:t>
            </a:r>
          </a:p>
          <a:p>
            <a:pPr>
              <a:lnSpc>
                <a:spcPct val="130000"/>
              </a:lnSpc>
            </a:pPr>
            <a:r>
              <a:rPr lang="zh-CN" altLang="en-US" b="0">
                <a:latin typeface="楷体_GB2312" pitchFamily="49" charset="-122"/>
              </a:rPr>
              <a:t>（</a:t>
            </a:r>
            <a:r>
              <a:rPr lang="en-US" altLang="zh-CN" b="0">
                <a:latin typeface="楷体_GB2312" pitchFamily="49" charset="-122"/>
              </a:rPr>
              <a:t>1</a:t>
            </a:r>
            <a:r>
              <a:rPr lang="zh-CN" altLang="en-US" b="0">
                <a:latin typeface="楷体_GB2312" pitchFamily="49" charset="-122"/>
              </a:rPr>
              <a:t>）初始投资时，按其投资成本入账；</a:t>
            </a:r>
          </a:p>
          <a:p>
            <a:pPr>
              <a:lnSpc>
                <a:spcPct val="130000"/>
              </a:lnSpc>
            </a:pPr>
            <a:r>
              <a:rPr lang="zh-CN" altLang="en-US" b="0">
                <a:latin typeface="楷体_GB2312" pitchFamily="49" charset="-122"/>
              </a:rPr>
              <a:t>（</a:t>
            </a:r>
            <a:r>
              <a:rPr lang="en-US" altLang="zh-CN" b="0">
                <a:latin typeface="楷体_GB2312" pitchFamily="49" charset="-122"/>
              </a:rPr>
              <a:t>2</a:t>
            </a:r>
            <a:r>
              <a:rPr lang="zh-CN" altLang="en-US" b="0">
                <a:latin typeface="楷体_GB2312" pitchFamily="49" charset="-122"/>
              </a:rPr>
              <a:t>）在持股期间，投资企业</a:t>
            </a:r>
            <a:r>
              <a:rPr lang="zh-CN" altLang="en-US" b="0">
                <a:solidFill>
                  <a:srgbClr val="0000FF"/>
                </a:solidFill>
                <a:latin typeface="楷体_GB2312" pitchFamily="49" charset="-122"/>
              </a:rPr>
              <a:t>在投资当年</a:t>
            </a:r>
            <a:r>
              <a:rPr lang="zh-CN" altLang="en-US" b="0">
                <a:latin typeface="楷体_GB2312" pitchFamily="49" charset="-122"/>
              </a:rPr>
              <a:t>从被投资企业分得现金股利时，一般应作为投资成本的收回</a:t>
            </a:r>
            <a:r>
              <a:rPr lang="zh-CN" altLang="en-US" b="0">
                <a:solidFill>
                  <a:schemeClr val="tx2"/>
                </a:solidFill>
                <a:latin typeface="楷体_GB2312" pitchFamily="49" charset="-122"/>
              </a:rPr>
              <a:t>（清算性股利）</a:t>
            </a:r>
            <a:r>
              <a:rPr lang="zh-CN" altLang="en-US" b="0">
                <a:latin typeface="楷体_GB2312" pitchFamily="49" charset="-122"/>
              </a:rPr>
              <a:t>。</a:t>
            </a:r>
          </a:p>
          <a:p>
            <a:pPr>
              <a:lnSpc>
                <a:spcPct val="130000"/>
              </a:lnSpc>
            </a:pPr>
            <a:r>
              <a:rPr lang="zh-CN" altLang="en-US" b="0">
                <a:latin typeface="楷体_GB2312" pitchFamily="49" charset="-122"/>
              </a:rPr>
              <a:t>    </a:t>
            </a:r>
            <a:r>
              <a:rPr lang="zh-CN" altLang="en-US" b="0">
                <a:solidFill>
                  <a:srgbClr val="0000FF"/>
                </a:solidFill>
                <a:latin typeface="楷体_GB2312" pitchFamily="49" charset="-122"/>
              </a:rPr>
              <a:t>在以后年度</a:t>
            </a:r>
            <a:r>
              <a:rPr lang="zh-CN" altLang="en-US" b="0">
                <a:latin typeface="楷体_GB2312" pitchFamily="49" charset="-122"/>
              </a:rPr>
              <a:t>，如果分得的现金股利是由被投资方在接受投资后产生的利润中分配的，则作为投资收益。</a:t>
            </a:r>
          </a:p>
          <a:p>
            <a:pPr>
              <a:lnSpc>
                <a:spcPct val="130000"/>
              </a:lnSpc>
            </a:pPr>
            <a:r>
              <a:rPr lang="zh-CN" altLang="en-US" b="0">
                <a:latin typeface="楷体_GB2312" pitchFamily="49" charset="-122"/>
              </a:rPr>
              <a:t>    如果被投资企业累计分派的现金股利超过投资以后至上年末止累计实现的利润，投资企业按持股比例计算应享有的部分，冲减投资成本</a:t>
            </a:r>
            <a:r>
              <a:rPr lang="zh-CN" altLang="en-US" b="0">
                <a:solidFill>
                  <a:schemeClr val="tx2"/>
                </a:solidFill>
                <a:latin typeface="楷体_GB2312" pitchFamily="49" charset="-122"/>
              </a:rPr>
              <a:t>（清算性股利）</a:t>
            </a:r>
            <a:r>
              <a:rPr lang="zh-CN" altLang="en-US" b="0">
                <a:latin typeface="楷体_GB2312" pitchFamily="49" charset="-122"/>
              </a:rPr>
              <a:t>。      </a:t>
            </a:r>
          </a:p>
          <a:p>
            <a:pPr>
              <a:lnSpc>
                <a:spcPct val="130000"/>
              </a:lnSpc>
            </a:pPr>
            <a:endParaRPr lang="en-US" altLang="zh-CN" b="0">
              <a:solidFill>
                <a:schemeClr val="tx2"/>
              </a:solidFill>
              <a:latin typeface="楷体_GB2312" pitchFamily="49" charset="-122"/>
            </a:endParaRPr>
          </a:p>
        </p:txBody>
      </p:sp>
      <p:sp>
        <p:nvSpPr>
          <p:cNvPr id="3" name="日期占位符 3"/>
          <p:cNvSpPr>
            <a:spLocks noGrp="1"/>
          </p:cNvSpPr>
          <p:nvPr>
            <p:ph type="dt" sz="half" idx="10"/>
          </p:nvPr>
        </p:nvSpPr>
        <p:spPr/>
        <p:txBody>
          <a:bodyPr/>
          <a:lstStyle/>
          <a:p>
            <a:fld id="{E5CF6994-F69D-455F-867E-11B3A2B66858}"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035D3736-752A-4A61-A56A-91DD2FE741E9}" type="slidenum">
              <a:rPr lang="ko-KR" altLang="en-US">
                <a:solidFill>
                  <a:srgbClr val="000000"/>
                </a:solidFill>
              </a:rPr>
              <a:pPr/>
              <a:t>184</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468313" y="1066800"/>
            <a:ext cx="8280400" cy="5181600"/>
          </a:xfrm>
        </p:spPr>
        <p:txBody>
          <a:bodyPr/>
          <a:lstStyle/>
          <a:p>
            <a:r>
              <a:rPr lang="zh-CN" altLang="en-US" sz="1800" b="0"/>
              <a:t>应冲减的     投资后至</a:t>
            </a:r>
            <a:r>
              <a:rPr lang="zh-CN" altLang="en-US" sz="1800" b="0">
                <a:solidFill>
                  <a:srgbClr val="0000FF"/>
                </a:solidFill>
              </a:rPr>
              <a:t>本年末止</a:t>
            </a:r>
            <a:r>
              <a:rPr lang="zh-CN" altLang="en-US" sz="1800" b="0"/>
              <a:t>    投资后</a:t>
            </a:r>
            <a:r>
              <a:rPr lang="zh-CN" altLang="en-US" sz="1800" b="0">
                <a:solidFill>
                  <a:srgbClr val="0000FF"/>
                </a:solidFill>
              </a:rPr>
              <a:t>至上年末止</a:t>
            </a:r>
            <a:r>
              <a:rPr lang="zh-CN" altLang="en-US" sz="1800" b="0"/>
              <a:t>    投资企业      已冲减的</a:t>
            </a:r>
          </a:p>
          <a:p>
            <a:r>
              <a:rPr lang="zh-CN" altLang="en-US" sz="1800" b="0">
                <a:latin typeface="宋体" charset="-122"/>
              </a:rPr>
              <a:t>投资成本 </a:t>
            </a:r>
            <a:r>
              <a:rPr lang="en-US" altLang="zh-CN" sz="1800" b="0">
                <a:latin typeface="宋体" charset="-122"/>
              </a:rPr>
              <a:t>= </a:t>
            </a:r>
            <a:r>
              <a:rPr lang="zh-CN" altLang="en-US" sz="1800" b="0">
                <a:latin typeface="宋体" charset="-122"/>
              </a:rPr>
              <a:t>累计</a:t>
            </a:r>
            <a:r>
              <a:rPr lang="zh-CN" altLang="en-US" sz="1800" b="0">
                <a:solidFill>
                  <a:srgbClr val="0000FF"/>
                </a:solidFill>
                <a:latin typeface="宋体" charset="-122"/>
              </a:rPr>
              <a:t>分派的</a:t>
            </a:r>
            <a:r>
              <a:rPr lang="zh-CN" altLang="en-US" sz="1800" b="0">
                <a:latin typeface="宋体" charset="-122"/>
              </a:rPr>
              <a:t>利润  </a:t>
            </a:r>
            <a:r>
              <a:rPr lang="en-US" altLang="zh-CN" sz="1800" b="0">
                <a:latin typeface="宋体" charset="-122"/>
              </a:rPr>
              <a:t>- </a:t>
            </a:r>
            <a:r>
              <a:rPr lang="zh-CN" altLang="en-US" sz="1800" b="0">
                <a:latin typeface="宋体" charset="-122"/>
              </a:rPr>
              <a:t>累计</a:t>
            </a:r>
            <a:r>
              <a:rPr lang="zh-CN" altLang="en-US" sz="1800" b="0">
                <a:solidFill>
                  <a:srgbClr val="0000FF"/>
                </a:solidFill>
                <a:latin typeface="宋体" charset="-122"/>
              </a:rPr>
              <a:t>实现的</a:t>
            </a:r>
            <a:r>
              <a:rPr lang="zh-CN" altLang="en-US" sz="1800" b="0">
                <a:latin typeface="宋体" charset="-122"/>
              </a:rPr>
              <a:t>利润   </a:t>
            </a:r>
            <a:r>
              <a:rPr lang="en-US" altLang="zh-CN" sz="1800" b="0">
                <a:latin typeface="宋体" charset="-122"/>
              </a:rPr>
              <a:t>×</a:t>
            </a:r>
            <a:r>
              <a:rPr lang="zh-CN" altLang="en-US" sz="1800" b="0">
                <a:latin typeface="宋体" charset="-122"/>
              </a:rPr>
              <a:t>持股比例 </a:t>
            </a:r>
            <a:r>
              <a:rPr lang="en-US" altLang="zh-CN" sz="1800" b="0">
                <a:latin typeface="宋体" charset="-122"/>
              </a:rPr>
              <a:t>- </a:t>
            </a:r>
            <a:r>
              <a:rPr lang="zh-CN" altLang="en-US" sz="1800" b="0">
                <a:latin typeface="宋体" charset="-122"/>
              </a:rPr>
              <a:t>投资成本</a:t>
            </a:r>
          </a:p>
          <a:p>
            <a:endParaRPr lang="zh-CN" altLang="en-US" sz="1800"/>
          </a:p>
          <a:p>
            <a:pPr>
              <a:lnSpc>
                <a:spcPct val="140000"/>
              </a:lnSpc>
            </a:pPr>
            <a:r>
              <a:rPr lang="zh-CN" altLang="en-US" sz="2000" b="0"/>
              <a:t>                                        </a:t>
            </a:r>
            <a:r>
              <a:rPr lang="zh-CN" altLang="en-US" sz="2000" b="0">
                <a:solidFill>
                  <a:srgbClr val="0000FF"/>
                </a:solidFill>
              </a:rPr>
              <a:t>投资企业</a:t>
            </a:r>
            <a:r>
              <a:rPr lang="zh-CN" altLang="en-US" sz="2000" b="0">
                <a:solidFill>
                  <a:srgbClr val="0000FF"/>
                </a:solidFill>
                <a:latin typeface="宋体" charset="-122"/>
              </a:rPr>
              <a:t>累计分得的</a:t>
            </a:r>
            <a:r>
              <a:rPr lang="zh-CN" altLang="en-US" sz="2000" b="0">
                <a:solidFill>
                  <a:srgbClr val="0000FF"/>
                </a:solidFill>
              </a:rPr>
              <a:t>清算性股利</a:t>
            </a:r>
            <a:endParaRPr lang="zh-CN" altLang="en-US" sz="2000" b="0">
              <a:solidFill>
                <a:srgbClr val="0000FF"/>
              </a:solidFill>
              <a:latin typeface="宋体" charset="-122"/>
            </a:endParaRPr>
          </a:p>
          <a:p>
            <a:pPr eaLnBrk="0" hangingPunct="0">
              <a:lnSpc>
                <a:spcPct val="140000"/>
              </a:lnSpc>
              <a:spcBef>
                <a:spcPct val="0"/>
              </a:spcBef>
            </a:pPr>
            <a:r>
              <a:rPr lang="zh-CN" altLang="en-US" sz="2000" b="0">
                <a:latin typeface="楷体_GB2312" pitchFamily="49" charset="-122"/>
              </a:rPr>
              <a:t>  上式中：</a:t>
            </a:r>
          </a:p>
          <a:p>
            <a:pPr eaLnBrk="0" hangingPunct="0">
              <a:lnSpc>
                <a:spcPct val="140000"/>
              </a:lnSpc>
              <a:spcBef>
                <a:spcPct val="0"/>
              </a:spcBef>
            </a:pPr>
            <a:r>
              <a:rPr lang="zh-CN" altLang="en-US" sz="2000" b="0">
                <a:latin typeface="楷体_GB2312" pitchFamily="49" charset="-122"/>
              </a:rPr>
              <a:t>  如果累计分派数</a:t>
            </a:r>
            <a:r>
              <a:rPr lang="zh-CN" altLang="en-US" sz="2000">
                <a:latin typeface="楷体_GB2312" pitchFamily="49" charset="-122"/>
              </a:rPr>
              <a:t>≦</a:t>
            </a:r>
            <a:r>
              <a:rPr lang="zh-CN" altLang="en-US" sz="2000" b="0">
                <a:latin typeface="楷体_GB2312" pitchFamily="49" charset="-122"/>
              </a:rPr>
              <a:t>累计实现数，则没有清算性股利</a:t>
            </a:r>
          </a:p>
          <a:p>
            <a:pPr eaLnBrk="0" hangingPunct="0">
              <a:lnSpc>
                <a:spcPct val="140000"/>
              </a:lnSpc>
              <a:spcBef>
                <a:spcPct val="0"/>
              </a:spcBef>
            </a:pPr>
            <a:r>
              <a:rPr lang="zh-CN" altLang="en-US" sz="2000" b="0">
                <a:solidFill>
                  <a:srgbClr val="FF0000"/>
                </a:solidFill>
                <a:latin typeface="楷体_GB2312" pitchFamily="49" charset="-122"/>
              </a:rPr>
              <a:t>  计算结果为正，则冲减；计算结果为负，则转回。</a:t>
            </a:r>
          </a:p>
          <a:p>
            <a:pPr>
              <a:lnSpc>
                <a:spcPct val="140000"/>
              </a:lnSpc>
            </a:pPr>
            <a:endParaRPr lang="zh-CN" altLang="en-US" sz="2000" b="0">
              <a:latin typeface="楷体_GB2312" pitchFamily="49" charset="-122"/>
            </a:endParaRPr>
          </a:p>
          <a:p>
            <a:r>
              <a:rPr lang="en-US" altLang="zh-CN" sz="2000" b="0">
                <a:latin typeface="楷体_GB2312" pitchFamily="49" charset="-122"/>
              </a:rPr>
              <a:t>3</a:t>
            </a:r>
            <a:r>
              <a:rPr lang="zh-CN" altLang="en-US" sz="2000" b="0">
                <a:latin typeface="楷体_GB2312" pitchFamily="49" charset="-122"/>
              </a:rPr>
              <a:t>、账务处理</a:t>
            </a:r>
          </a:p>
          <a:p>
            <a:r>
              <a:rPr lang="zh-CN" altLang="en-US" sz="2000" b="0">
                <a:latin typeface="楷体_GB2312" pitchFamily="49" charset="-122"/>
              </a:rPr>
              <a:t>     </a:t>
            </a:r>
            <a:r>
              <a:rPr lang="zh-CN" altLang="en-US" sz="2000" b="0">
                <a:solidFill>
                  <a:schemeClr val="tx2"/>
                </a:solidFill>
                <a:latin typeface="楷体_GB2312" pitchFamily="49" charset="-122"/>
              </a:rPr>
              <a:t>见教材</a:t>
            </a:r>
            <a:r>
              <a:rPr lang="en-US" altLang="zh-CN" sz="2000" b="0">
                <a:solidFill>
                  <a:schemeClr val="tx2"/>
                </a:solidFill>
                <a:latin typeface="楷体_GB2312" pitchFamily="49" charset="-122"/>
              </a:rPr>
              <a:t>P119</a:t>
            </a:r>
            <a:r>
              <a:rPr lang="zh-CN" altLang="en-US" sz="2000" b="0">
                <a:solidFill>
                  <a:schemeClr val="tx2"/>
                </a:solidFill>
                <a:latin typeface="楷体_GB2312" pitchFamily="49" charset="-122"/>
              </a:rPr>
              <a:t>例</a:t>
            </a:r>
          </a:p>
          <a:p>
            <a:endParaRPr lang="en-US" altLang="zh-CN" sz="2000">
              <a:latin typeface="楷体_GB2312" pitchFamily="49" charset="-122"/>
            </a:endParaRPr>
          </a:p>
        </p:txBody>
      </p:sp>
      <p:sp>
        <p:nvSpPr>
          <p:cNvPr id="5" name="日期占位符 3"/>
          <p:cNvSpPr>
            <a:spLocks noGrp="1"/>
          </p:cNvSpPr>
          <p:nvPr>
            <p:ph type="dt" sz="half" idx="10"/>
          </p:nvPr>
        </p:nvSpPr>
        <p:spPr/>
        <p:txBody>
          <a:bodyPr/>
          <a:lstStyle/>
          <a:p>
            <a:fld id="{A3028F26-7FA6-48D1-99E6-24FC815C7613}" type="datetime1">
              <a:rPr lang="zh-CN" altLang="en-US">
                <a:solidFill>
                  <a:srgbClr val="000000"/>
                </a:solidFill>
              </a:rPr>
              <a:pPr/>
              <a:t>2012-07-13</a:t>
            </a:fld>
            <a:endParaRPr lang="en-US" altLang="ko-KR">
              <a:solidFill>
                <a:srgbClr val="000000"/>
              </a:solidFill>
            </a:endParaRPr>
          </a:p>
        </p:txBody>
      </p:sp>
      <p:sp>
        <p:nvSpPr>
          <p:cNvPr id="6"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7" name="灯片编号占位符 5"/>
          <p:cNvSpPr>
            <a:spLocks noGrp="1"/>
          </p:cNvSpPr>
          <p:nvPr>
            <p:ph type="sldNum" sz="quarter" idx="12"/>
          </p:nvPr>
        </p:nvSpPr>
        <p:spPr/>
        <p:txBody>
          <a:bodyPr/>
          <a:lstStyle/>
          <a:p>
            <a:fld id="{8F6D08DD-C9AD-43C0-82D4-BF402B99FB25}" type="slidenum">
              <a:rPr lang="ko-KR" altLang="en-US">
                <a:solidFill>
                  <a:srgbClr val="000000"/>
                </a:solidFill>
              </a:rPr>
              <a:pPr/>
              <a:t>185</a:t>
            </a:fld>
            <a:endParaRPr lang="en-US" altLang="ko-KR">
              <a:solidFill>
                <a:srgbClr val="000000"/>
              </a:solidFill>
            </a:endParaRPr>
          </a:p>
        </p:txBody>
      </p:sp>
      <p:sp>
        <p:nvSpPr>
          <p:cNvPr id="260101" name="AutoShape 5"/>
          <p:cNvSpPr>
            <a:spLocks noChangeArrowheads="1"/>
          </p:cNvSpPr>
          <p:nvPr/>
        </p:nvSpPr>
        <p:spPr bwMode="auto">
          <a:xfrm>
            <a:off x="1763713" y="1125538"/>
            <a:ext cx="4032250" cy="685800"/>
          </a:xfrm>
          <a:prstGeom prst="bracketPair">
            <a:avLst>
              <a:gd name="adj" fmla="val 16667"/>
            </a:avLst>
          </a:prstGeom>
          <a:noFill/>
          <a:ln w="28575">
            <a:solidFill>
              <a:schemeClr val="tx1"/>
            </a:solidFill>
            <a:round/>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60103" name="Freeform 7"/>
          <p:cNvSpPr>
            <a:spLocks/>
          </p:cNvSpPr>
          <p:nvPr/>
        </p:nvSpPr>
        <p:spPr bwMode="auto">
          <a:xfrm>
            <a:off x="1979613" y="1844675"/>
            <a:ext cx="5819775" cy="411163"/>
          </a:xfrm>
          <a:custGeom>
            <a:avLst/>
            <a:gdLst/>
            <a:ahLst/>
            <a:cxnLst>
              <a:cxn ang="0">
                <a:pos x="0" y="0"/>
              </a:cxn>
              <a:cxn ang="0">
                <a:pos x="398" y="146"/>
              </a:cxn>
              <a:cxn ang="0">
                <a:pos x="2022" y="157"/>
              </a:cxn>
              <a:cxn ang="0">
                <a:pos x="2043" y="188"/>
              </a:cxn>
              <a:cxn ang="0">
                <a:pos x="2095" y="167"/>
              </a:cxn>
              <a:cxn ang="0">
                <a:pos x="3205" y="157"/>
              </a:cxn>
              <a:cxn ang="0">
                <a:pos x="3509" y="104"/>
              </a:cxn>
              <a:cxn ang="0">
                <a:pos x="3603" y="73"/>
              </a:cxn>
              <a:cxn ang="0">
                <a:pos x="3666" y="41"/>
              </a:cxn>
            </a:cxnLst>
            <a:rect l="0" t="0" r="r" b="b"/>
            <a:pathLst>
              <a:path w="3666" h="259">
                <a:moveTo>
                  <a:pt x="0" y="0"/>
                </a:moveTo>
                <a:cubicBezTo>
                  <a:pt x="40" y="111"/>
                  <a:pt x="299" y="145"/>
                  <a:pt x="398" y="146"/>
                </a:cubicBezTo>
                <a:cubicBezTo>
                  <a:pt x="939" y="153"/>
                  <a:pt x="1481" y="153"/>
                  <a:pt x="2022" y="157"/>
                </a:cubicBezTo>
                <a:cubicBezTo>
                  <a:pt x="2029" y="167"/>
                  <a:pt x="2037" y="177"/>
                  <a:pt x="2043" y="188"/>
                </a:cubicBezTo>
                <a:cubicBezTo>
                  <a:pt x="2078" y="259"/>
                  <a:pt x="2034" y="169"/>
                  <a:pt x="2095" y="167"/>
                </a:cubicBezTo>
                <a:cubicBezTo>
                  <a:pt x="2465" y="157"/>
                  <a:pt x="2835" y="160"/>
                  <a:pt x="3205" y="157"/>
                </a:cubicBezTo>
                <a:cubicBezTo>
                  <a:pt x="3350" y="148"/>
                  <a:pt x="3387" y="144"/>
                  <a:pt x="3509" y="104"/>
                </a:cubicBezTo>
                <a:cubicBezTo>
                  <a:pt x="3540" y="94"/>
                  <a:pt x="3572" y="83"/>
                  <a:pt x="3603" y="73"/>
                </a:cubicBezTo>
                <a:cubicBezTo>
                  <a:pt x="3625" y="66"/>
                  <a:pt x="3666" y="41"/>
                  <a:pt x="3666" y="41"/>
                </a:cubicBezTo>
              </a:path>
            </a:pathLst>
          </a:custGeom>
          <a:noFill/>
          <a:ln w="28575" cmpd="sng">
            <a:solidFill>
              <a:srgbClr val="009900"/>
            </a:solidFill>
            <a:round/>
            <a:headEnd/>
            <a:tailEnd/>
          </a:ln>
          <a:effectLst/>
        </p:spPr>
        <p:txBody>
          <a:bodyPr wrap="none"/>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0101"/>
                                        </p:tgtEl>
                                        <p:attrNameLst>
                                          <p:attrName>style.visibility</p:attrName>
                                        </p:attrNameLst>
                                      </p:cBhvr>
                                      <p:to>
                                        <p:strVal val="visible"/>
                                      </p:to>
                                    </p:set>
                                    <p:animEffect transition="in" filter="dissolve">
                                      <p:cBhvr>
                                        <p:cTn id="7" dur="500"/>
                                        <p:tgtEl>
                                          <p:spTgt spid="26010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0103"/>
                                        </p:tgtEl>
                                        <p:attrNameLst>
                                          <p:attrName>style.visibility</p:attrName>
                                        </p:attrNameLst>
                                      </p:cBhvr>
                                      <p:to>
                                        <p:strVal val="visible"/>
                                      </p:to>
                                    </p:set>
                                    <p:animEffect transition="in" filter="wipe(left)">
                                      <p:cBhvr>
                                        <p:cTn id="11" dur="500"/>
                                        <p:tgtEl>
                                          <p:spTgt spid="26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P spid="260103"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68313" y="1052513"/>
            <a:ext cx="8382000" cy="5181600"/>
          </a:xfrm>
        </p:spPr>
        <p:txBody>
          <a:bodyPr>
            <a:normAutofit fontScale="92500" lnSpcReduction="20000"/>
          </a:bodyPr>
          <a:lstStyle/>
          <a:p>
            <a:pPr>
              <a:lnSpc>
                <a:spcPct val="140000"/>
              </a:lnSpc>
            </a:pPr>
            <a:r>
              <a:rPr lang="zh-CN" altLang="en-US" b="0">
                <a:solidFill>
                  <a:schemeClr val="tx2"/>
                </a:solidFill>
                <a:latin typeface="楷体_GB2312" pitchFamily="49" charset="-122"/>
              </a:rPr>
              <a:t>第二种方法：权益法</a:t>
            </a:r>
          </a:p>
          <a:p>
            <a:pPr>
              <a:lnSpc>
                <a:spcPct val="140000"/>
              </a:lnSpc>
            </a:pPr>
            <a:r>
              <a:rPr lang="zh-CN" altLang="en-US" b="0">
                <a:latin typeface="楷体_GB2312" pitchFamily="49" charset="-122"/>
              </a:rPr>
              <a:t>    权益法：指投资以初始投资成本计量后，在持有期间根据投资企业享有被投资企业所有者权益份额的变动，对投资的账面价值进行调整的方法。</a:t>
            </a:r>
          </a:p>
          <a:p>
            <a:pPr>
              <a:lnSpc>
                <a:spcPct val="140000"/>
              </a:lnSpc>
            </a:pPr>
            <a:r>
              <a:rPr lang="en-US" altLang="zh-CN" b="0">
                <a:latin typeface="楷体_GB2312" pitchFamily="49" charset="-122"/>
              </a:rPr>
              <a:t>1</a:t>
            </a:r>
            <a:r>
              <a:rPr lang="zh-CN" altLang="en-US" b="0">
                <a:latin typeface="楷体_GB2312" pitchFamily="49" charset="-122"/>
              </a:rPr>
              <a:t>、适用范围</a:t>
            </a:r>
          </a:p>
          <a:p>
            <a:pPr>
              <a:lnSpc>
                <a:spcPct val="140000"/>
              </a:lnSpc>
            </a:pPr>
            <a:r>
              <a:rPr lang="zh-CN" altLang="en-US" b="0">
                <a:latin typeface="楷体_GB2312" pitchFamily="49" charset="-122"/>
              </a:rPr>
              <a:t>    投资企业对被投资单位具有共同控制或重大影响的情况下。</a:t>
            </a:r>
          </a:p>
          <a:p>
            <a:r>
              <a:rPr lang="zh-CN" altLang="en-US" sz="2800">
                <a:latin typeface="楷体_GB2312" pitchFamily="49" charset="-122"/>
              </a:rPr>
              <a:t> </a:t>
            </a:r>
          </a:p>
        </p:txBody>
      </p:sp>
      <p:sp>
        <p:nvSpPr>
          <p:cNvPr id="3" name="日期占位符 3"/>
          <p:cNvSpPr>
            <a:spLocks noGrp="1"/>
          </p:cNvSpPr>
          <p:nvPr>
            <p:ph type="dt" sz="half" idx="10"/>
          </p:nvPr>
        </p:nvSpPr>
        <p:spPr/>
        <p:txBody>
          <a:bodyPr/>
          <a:lstStyle/>
          <a:p>
            <a:fld id="{2A676144-E0D1-46DD-AE76-BA4A3B146CC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1A39E0E2-1843-44D5-8B11-1FC17C7A6F15}" type="slidenum">
              <a:rPr lang="ko-KR" altLang="en-US">
                <a:solidFill>
                  <a:srgbClr val="000000"/>
                </a:solidFill>
              </a:rPr>
              <a:pPr/>
              <a:t>186</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idx="1"/>
          </p:nvPr>
        </p:nvSpPr>
        <p:spPr>
          <a:xfrm>
            <a:off x="468313" y="1052513"/>
            <a:ext cx="8135937" cy="5576887"/>
          </a:xfrm>
        </p:spPr>
        <p:txBody>
          <a:bodyPr>
            <a:normAutofit fontScale="85000" lnSpcReduction="20000"/>
          </a:bodyPr>
          <a:lstStyle/>
          <a:p>
            <a:pPr>
              <a:lnSpc>
                <a:spcPct val="140000"/>
              </a:lnSpc>
            </a:pPr>
            <a:r>
              <a:rPr lang="en-US" altLang="zh-CN" b="0">
                <a:solidFill>
                  <a:srgbClr val="800000"/>
                </a:solidFill>
                <a:latin typeface="楷体_GB2312" pitchFamily="49" charset="-122"/>
              </a:rPr>
              <a:t>2</a:t>
            </a:r>
            <a:r>
              <a:rPr lang="zh-CN" altLang="en-US" b="0">
                <a:solidFill>
                  <a:srgbClr val="800000"/>
                </a:solidFill>
                <a:latin typeface="楷体_GB2312" pitchFamily="49" charset="-122"/>
              </a:rPr>
              <a:t>、核算要点</a:t>
            </a:r>
          </a:p>
          <a:p>
            <a:pPr>
              <a:lnSpc>
                <a:spcPct val="140000"/>
              </a:lnSpc>
            </a:pPr>
            <a:r>
              <a:rPr lang="zh-CN" altLang="en-US" b="0">
                <a:latin typeface="楷体_GB2312" pitchFamily="49" charset="-122"/>
              </a:rPr>
              <a:t>    （</a:t>
            </a:r>
            <a:r>
              <a:rPr lang="en-US" altLang="zh-CN" b="0">
                <a:latin typeface="楷体_GB2312" pitchFamily="49" charset="-122"/>
              </a:rPr>
              <a:t>1</a:t>
            </a:r>
            <a:r>
              <a:rPr lang="zh-CN" altLang="en-US" b="0">
                <a:latin typeface="楷体_GB2312" pitchFamily="49" charset="-122"/>
              </a:rPr>
              <a:t>） 初始投资时，按其投资成本入账；</a:t>
            </a:r>
          </a:p>
          <a:p>
            <a:pPr>
              <a:lnSpc>
                <a:spcPct val="140000"/>
              </a:lnSpc>
            </a:pPr>
            <a:r>
              <a:rPr lang="zh-CN" altLang="en-US" b="0">
                <a:latin typeface="楷体_GB2312" pitchFamily="49" charset="-122"/>
              </a:rPr>
              <a:t>    </a:t>
            </a:r>
            <a:r>
              <a:rPr lang="zh-CN" altLang="en-US" b="0">
                <a:solidFill>
                  <a:srgbClr val="3333FF"/>
                </a:solidFill>
                <a:latin typeface="楷体_GB2312" pitchFamily="49" charset="-122"/>
              </a:rPr>
              <a:t>初始投资成本大于投资时应享有被投资单位可辨认净资产公允价值份额的，不调整初始投资成本；小于应享有被投资单位可辨认净资产公允价值份额的，其差额计入当期损益，同时调整长期股权投资的成本。</a:t>
            </a:r>
            <a:r>
              <a:rPr lang="zh-CN" altLang="en-US" b="0">
                <a:latin typeface="楷体_GB2312" pitchFamily="49" charset="-122"/>
              </a:rPr>
              <a:t> </a:t>
            </a:r>
          </a:p>
          <a:p>
            <a:pPr>
              <a:lnSpc>
                <a:spcPct val="140000"/>
              </a:lnSpc>
            </a:pPr>
            <a:r>
              <a:rPr lang="zh-CN" altLang="en-US" b="0">
                <a:latin typeface="楷体_GB2312" pitchFamily="49" charset="-122"/>
              </a:rPr>
              <a:t>    （</a:t>
            </a:r>
            <a:r>
              <a:rPr lang="en-US" altLang="zh-CN" b="0">
                <a:latin typeface="楷体_GB2312" pitchFamily="49" charset="-122"/>
              </a:rPr>
              <a:t>2</a:t>
            </a:r>
            <a:r>
              <a:rPr lang="zh-CN" altLang="en-US" b="0">
                <a:latin typeface="楷体_GB2312" pitchFamily="49" charset="-122"/>
              </a:rPr>
              <a:t>）在持股期间，随着被投资企业所有者权益的变动，投资企业要相应调整长期股权投资的账面价值。       </a:t>
            </a:r>
            <a:endParaRPr lang="zh-CN" altLang="en-US" b="0">
              <a:solidFill>
                <a:srgbClr val="800000"/>
              </a:solidFill>
              <a:latin typeface="楷体_GB2312" pitchFamily="49" charset="-122"/>
            </a:endParaRPr>
          </a:p>
          <a:p>
            <a:pPr>
              <a:lnSpc>
                <a:spcPct val="140000"/>
              </a:lnSpc>
            </a:pPr>
            <a:endParaRPr lang="zh-CN" altLang="en-US" b="0">
              <a:solidFill>
                <a:srgbClr val="800000"/>
              </a:solidFill>
              <a:latin typeface="楷体_GB2312" pitchFamily="49" charset="-122"/>
            </a:endParaRPr>
          </a:p>
          <a:p>
            <a:pPr>
              <a:lnSpc>
                <a:spcPct val="110000"/>
              </a:lnSpc>
            </a:pPr>
            <a:endParaRPr lang="en-US" altLang="zh-CN">
              <a:solidFill>
                <a:srgbClr val="800000"/>
              </a:solidFill>
              <a:latin typeface="楷体_GB2312" pitchFamily="49" charset="-122"/>
            </a:endParaRPr>
          </a:p>
        </p:txBody>
      </p:sp>
      <p:sp>
        <p:nvSpPr>
          <p:cNvPr id="3" name="日期占位符 3"/>
          <p:cNvSpPr>
            <a:spLocks noGrp="1"/>
          </p:cNvSpPr>
          <p:nvPr>
            <p:ph type="dt" sz="half" idx="10"/>
          </p:nvPr>
        </p:nvSpPr>
        <p:spPr/>
        <p:txBody>
          <a:bodyPr/>
          <a:lstStyle/>
          <a:p>
            <a:fld id="{6D4FFC53-6199-4B6C-BC4C-3F5DAF12207B}"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45FD9596-0DC5-4EBB-9E3B-CA483E7E317A}" type="slidenum">
              <a:rPr lang="ko-KR" altLang="en-US">
                <a:solidFill>
                  <a:srgbClr val="000000"/>
                </a:solidFill>
              </a:rPr>
              <a:pPr/>
              <a:t>187</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1027"/>
          <p:cNvSpPr>
            <a:spLocks noGrp="1" noChangeArrowheads="1"/>
          </p:cNvSpPr>
          <p:nvPr>
            <p:ph idx="1"/>
          </p:nvPr>
        </p:nvSpPr>
        <p:spPr>
          <a:xfrm>
            <a:off x="468313" y="1125538"/>
            <a:ext cx="8280400" cy="5137150"/>
          </a:xfrm>
        </p:spPr>
        <p:txBody>
          <a:bodyPr/>
          <a:lstStyle/>
          <a:p>
            <a:r>
              <a:rPr lang="en-US" altLang="zh-CN" sz="2800" b="0">
                <a:solidFill>
                  <a:srgbClr val="800000"/>
                </a:solidFill>
              </a:rPr>
              <a:t>3</a:t>
            </a:r>
            <a:r>
              <a:rPr lang="zh-CN" altLang="en-US" sz="2800" b="0">
                <a:solidFill>
                  <a:srgbClr val="800000"/>
                </a:solidFill>
              </a:rPr>
              <a:t>、账务处理</a:t>
            </a:r>
          </a:p>
          <a:p>
            <a:pPr>
              <a:lnSpc>
                <a:spcPct val="120000"/>
              </a:lnSpc>
            </a:pPr>
            <a:r>
              <a:rPr lang="zh-CN" altLang="en-US" b="0"/>
              <a:t>（</a:t>
            </a:r>
            <a:r>
              <a:rPr lang="en-US" altLang="zh-CN" b="0"/>
              <a:t>1</a:t>
            </a:r>
            <a:r>
              <a:rPr lang="zh-CN" altLang="en-US" b="0"/>
              <a:t>）投资时的核算</a:t>
            </a:r>
          </a:p>
          <a:p>
            <a:r>
              <a:rPr lang="zh-CN" altLang="en-US" sz="2000"/>
              <a:t>                                                     </a:t>
            </a:r>
            <a:endParaRPr lang="zh-CN" altLang="en-US" sz="2000" b="0">
              <a:solidFill>
                <a:srgbClr val="CC00FF"/>
              </a:solidFill>
            </a:endParaRPr>
          </a:p>
          <a:p>
            <a:r>
              <a:rPr lang="zh-CN" altLang="en-US" sz="2000" b="0"/>
              <a:t>        投资企业      </a:t>
            </a:r>
            <a:r>
              <a:rPr lang="en-US" altLang="zh-CN" sz="2000" b="0"/>
              <a:t>=    </a:t>
            </a:r>
            <a:r>
              <a:rPr lang="zh-CN" altLang="en-US" sz="2000" b="0"/>
              <a:t>投资时被投资单位     </a:t>
            </a:r>
            <a:r>
              <a:rPr lang="en-US" altLang="zh-CN" sz="2000" b="0">
                <a:latin typeface="宋体" charset="-122"/>
              </a:rPr>
              <a:t>×  </a:t>
            </a:r>
            <a:r>
              <a:rPr lang="zh-CN" altLang="en-US" sz="2000" b="0">
                <a:latin typeface="宋体" charset="-122"/>
              </a:rPr>
              <a:t>投资企业</a:t>
            </a:r>
            <a:endParaRPr lang="zh-CN" altLang="en-US" sz="2000" b="0"/>
          </a:p>
          <a:p>
            <a:r>
              <a:rPr lang="zh-CN" altLang="en-US" sz="2000" b="0">
                <a:solidFill>
                  <a:srgbClr val="CC00FF"/>
                </a:solidFill>
              </a:rPr>
              <a:t>    </a:t>
            </a:r>
            <a:r>
              <a:rPr lang="zh-CN" altLang="en-US" sz="2000" b="0"/>
              <a:t>应享有的份额       </a:t>
            </a:r>
            <a:r>
              <a:rPr lang="zh-CN" altLang="en-US" sz="2000" b="0">
                <a:latin typeface="仿宋_GB2312" pitchFamily="49" charset="-122"/>
              </a:rPr>
              <a:t>可</a:t>
            </a:r>
            <a:r>
              <a:rPr lang="zh-CN" altLang="en-US" sz="2000" b="0">
                <a:latin typeface="宋体" charset="-122"/>
              </a:rPr>
              <a:t>辨认净资产公允价值     </a:t>
            </a:r>
            <a:r>
              <a:rPr lang="zh-CN" altLang="en-US" sz="2000" b="0"/>
              <a:t>持股比例</a:t>
            </a:r>
          </a:p>
          <a:p>
            <a:r>
              <a:rPr lang="zh-CN" altLang="en-US" sz="2000" b="0"/>
              <a:t> </a:t>
            </a:r>
          </a:p>
          <a:p>
            <a:pPr>
              <a:lnSpc>
                <a:spcPct val="110000"/>
              </a:lnSpc>
            </a:pPr>
            <a:r>
              <a:rPr lang="zh-CN" altLang="en-US" sz="2000" b="0">
                <a:solidFill>
                  <a:srgbClr val="3333FF"/>
                </a:solidFill>
              </a:rPr>
              <a:t>初始投资成本 ＞ 应享有的份额，不作调整；</a:t>
            </a:r>
          </a:p>
          <a:p>
            <a:pPr>
              <a:lnSpc>
                <a:spcPct val="110000"/>
              </a:lnSpc>
            </a:pPr>
            <a:r>
              <a:rPr lang="zh-CN" altLang="en-US" sz="2000" b="0">
                <a:solidFill>
                  <a:srgbClr val="3333FF"/>
                </a:solidFill>
              </a:rPr>
              <a:t>初始投资成本 ＜ 应享有的份额，应调增初始投资成本 ，并计入当期损益。</a:t>
            </a:r>
          </a:p>
          <a:p>
            <a:pPr>
              <a:lnSpc>
                <a:spcPct val="110000"/>
              </a:lnSpc>
            </a:pPr>
            <a:r>
              <a:rPr lang="zh-CN" altLang="en-US" sz="2000" b="0">
                <a:latin typeface="宋体" charset="-122"/>
              </a:rPr>
              <a:t>    </a:t>
            </a:r>
            <a:r>
              <a:rPr lang="zh-CN" altLang="en-US" b="0">
                <a:latin typeface="宋体" charset="-122"/>
              </a:rPr>
              <a:t>借：</a:t>
            </a:r>
            <a:r>
              <a:rPr lang="zh-CN" altLang="en-US" b="0"/>
              <a:t>长期股权投资</a:t>
            </a:r>
            <a:r>
              <a:rPr lang="en-US" altLang="zh-CN" b="0"/>
              <a:t>——</a:t>
            </a:r>
            <a:r>
              <a:rPr lang="zh-CN" altLang="en-US" b="0"/>
              <a:t>成本</a:t>
            </a:r>
            <a:endParaRPr lang="zh-CN" altLang="en-US" b="0">
              <a:latin typeface="宋体" charset="-122"/>
            </a:endParaRPr>
          </a:p>
          <a:p>
            <a:pPr>
              <a:lnSpc>
                <a:spcPct val="110000"/>
              </a:lnSpc>
            </a:pPr>
            <a:r>
              <a:rPr lang="zh-CN" altLang="en-US" b="0">
                <a:solidFill>
                  <a:srgbClr val="800000"/>
                </a:solidFill>
              </a:rPr>
              <a:t>           </a:t>
            </a:r>
            <a:r>
              <a:rPr lang="zh-CN" altLang="en-US" b="0"/>
              <a:t>贷：营业外收入</a:t>
            </a:r>
            <a:endParaRPr lang="zh-CN" altLang="en-US" b="0">
              <a:latin typeface="宋体" charset="-122"/>
            </a:endParaRPr>
          </a:p>
          <a:p>
            <a:pPr>
              <a:lnSpc>
                <a:spcPct val="110000"/>
              </a:lnSpc>
            </a:pPr>
            <a:endParaRPr lang="en-US" altLang="zh-CN" b="0">
              <a:latin typeface="宋体" charset="-122"/>
            </a:endParaRPr>
          </a:p>
        </p:txBody>
      </p:sp>
      <p:sp>
        <p:nvSpPr>
          <p:cNvPr id="3" name="日期占位符 3"/>
          <p:cNvSpPr>
            <a:spLocks noGrp="1"/>
          </p:cNvSpPr>
          <p:nvPr>
            <p:ph type="dt" sz="half" idx="10"/>
          </p:nvPr>
        </p:nvSpPr>
        <p:spPr/>
        <p:txBody>
          <a:bodyPr/>
          <a:lstStyle/>
          <a:p>
            <a:fld id="{2735DE68-CBEC-44FC-ABE9-85FDCDC0A263}"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6A52B848-C382-46DA-BF08-7CCCBDCC196C}" type="slidenum">
              <a:rPr lang="ko-KR" altLang="en-US">
                <a:solidFill>
                  <a:srgbClr val="000000"/>
                </a:solidFill>
              </a:rPr>
              <a:pPr/>
              <a:t>188</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1026"/>
          <p:cNvSpPr>
            <a:spLocks noGrp="1" noChangeArrowheads="1"/>
          </p:cNvSpPr>
          <p:nvPr>
            <p:ph idx="1"/>
          </p:nvPr>
        </p:nvSpPr>
        <p:spPr/>
        <p:txBody>
          <a:bodyPr/>
          <a:lstStyle/>
          <a:p>
            <a:pPr>
              <a:lnSpc>
                <a:spcPct val="120000"/>
              </a:lnSpc>
            </a:pPr>
            <a:r>
              <a:rPr lang="zh-CN" altLang="en-US" sz="2000" b="0">
                <a:latin typeface="楷体_GB2312" pitchFamily="49" charset="-122"/>
              </a:rPr>
              <a:t>（</a:t>
            </a:r>
            <a:r>
              <a:rPr lang="en-US" altLang="zh-CN" sz="2000" b="0">
                <a:latin typeface="楷体_GB2312" pitchFamily="49" charset="-122"/>
              </a:rPr>
              <a:t>2</a:t>
            </a:r>
            <a:r>
              <a:rPr lang="zh-CN" altLang="en-US" sz="2000" b="0">
                <a:latin typeface="楷体_GB2312" pitchFamily="49" charset="-122"/>
              </a:rPr>
              <a:t>）持有投资期间的核算</a:t>
            </a:r>
          </a:p>
          <a:p>
            <a:pPr>
              <a:lnSpc>
                <a:spcPct val="120000"/>
              </a:lnSpc>
            </a:pPr>
            <a:r>
              <a:rPr lang="zh-CN" altLang="en-US" sz="2000" b="0">
                <a:latin typeface="楷体_GB2312" pitchFamily="49" charset="-122"/>
              </a:rPr>
              <a:t>    ① 持有股权投资期间，当被投资企业实现了净利润或发生了净亏损时，投资企业按应享有的份额，相应调整长期股权投资的账面价值，并确认投资损益。</a:t>
            </a:r>
          </a:p>
          <a:p>
            <a:pPr>
              <a:lnSpc>
                <a:spcPct val="120000"/>
              </a:lnSpc>
            </a:pPr>
            <a:r>
              <a:rPr lang="zh-CN" altLang="en-US" sz="2000" b="0">
                <a:solidFill>
                  <a:srgbClr val="3333FF"/>
                </a:solidFill>
                <a:latin typeface="楷体_GB2312" pitchFamily="49" charset="-122"/>
              </a:rPr>
              <a:t>    被投资企业实现了净利润时，投资企业作：</a:t>
            </a:r>
          </a:p>
          <a:p>
            <a:pPr>
              <a:lnSpc>
                <a:spcPct val="120000"/>
              </a:lnSpc>
            </a:pPr>
            <a:r>
              <a:rPr lang="zh-CN" altLang="en-US" sz="2000" b="0">
                <a:latin typeface="楷体_GB2312" pitchFamily="49" charset="-122"/>
              </a:rPr>
              <a:t>    借：长期股权投资</a:t>
            </a:r>
            <a:r>
              <a:rPr lang="en-US" altLang="zh-CN" sz="2000" b="0">
                <a:latin typeface="Arial"/>
              </a:rPr>
              <a:t>——</a:t>
            </a:r>
            <a:r>
              <a:rPr lang="zh-CN" altLang="en-US" sz="2000" b="0">
                <a:latin typeface="楷体_GB2312" pitchFamily="49" charset="-122"/>
              </a:rPr>
              <a:t>损益调整</a:t>
            </a:r>
          </a:p>
          <a:p>
            <a:pPr>
              <a:lnSpc>
                <a:spcPct val="120000"/>
              </a:lnSpc>
            </a:pPr>
            <a:r>
              <a:rPr lang="zh-CN" altLang="en-US" sz="2000" b="0">
                <a:latin typeface="楷体_GB2312" pitchFamily="49" charset="-122"/>
              </a:rPr>
              <a:t>        贷：投资收益</a:t>
            </a:r>
          </a:p>
          <a:p>
            <a:pPr>
              <a:lnSpc>
                <a:spcPct val="120000"/>
              </a:lnSpc>
            </a:pPr>
            <a:r>
              <a:rPr lang="zh-CN" altLang="en-US" sz="2000" b="0">
                <a:solidFill>
                  <a:srgbClr val="3333FF"/>
                </a:solidFill>
                <a:latin typeface="楷体_GB2312" pitchFamily="49" charset="-122"/>
              </a:rPr>
              <a:t>    被投资企业发生了净亏损时，投资企业作：</a:t>
            </a:r>
          </a:p>
          <a:p>
            <a:pPr>
              <a:lnSpc>
                <a:spcPct val="120000"/>
              </a:lnSpc>
            </a:pPr>
            <a:r>
              <a:rPr lang="zh-CN" altLang="en-US" sz="2000" b="0">
                <a:latin typeface="楷体_GB2312" pitchFamily="49" charset="-122"/>
              </a:rPr>
              <a:t>    借：投资收益</a:t>
            </a:r>
          </a:p>
          <a:p>
            <a:pPr>
              <a:lnSpc>
                <a:spcPct val="120000"/>
              </a:lnSpc>
            </a:pPr>
            <a:r>
              <a:rPr lang="zh-CN" altLang="en-US" sz="2000" b="0">
                <a:latin typeface="楷体_GB2312" pitchFamily="49" charset="-122"/>
              </a:rPr>
              <a:t>        贷：长期股权投资</a:t>
            </a:r>
            <a:r>
              <a:rPr lang="en-US" altLang="zh-CN" sz="2000" b="0">
                <a:latin typeface="Arial"/>
              </a:rPr>
              <a:t>——</a:t>
            </a:r>
            <a:r>
              <a:rPr lang="zh-CN" altLang="en-US" sz="2000" b="0">
                <a:latin typeface="楷体_GB2312" pitchFamily="49" charset="-122"/>
              </a:rPr>
              <a:t>损益调整</a:t>
            </a:r>
          </a:p>
          <a:p>
            <a:pPr>
              <a:lnSpc>
                <a:spcPct val="120000"/>
              </a:lnSpc>
            </a:pPr>
            <a:endParaRPr lang="en-US" altLang="zh-CN" sz="2000" b="0">
              <a:latin typeface="楷体_GB2312" pitchFamily="49" charset="-122"/>
            </a:endParaRPr>
          </a:p>
        </p:txBody>
      </p:sp>
      <p:sp>
        <p:nvSpPr>
          <p:cNvPr id="3" name="日期占位符 3"/>
          <p:cNvSpPr>
            <a:spLocks noGrp="1"/>
          </p:cNvSpPr>
          <p:nvPr>
            <p:ph type="dt" sz="half" idx="10"/>
          </p:nvPr>
        </p:nvSpPr>
        <p:spPr/>
        <p:txBody>
          <a:bodyPr/>
          <a:lstStyle/>
          <a:p>
            <a:fld id="{EDA9A2C3-857E-4208-B58C-733607A83FC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41A5533F-6FC3-414D-9B27-0A1EDCAD1D08}" type="slidenum">
              <a:rPr lang="ko-KR" altLang="en-US">
                <a:solidFill>
                  <a:srgbClr val="000000"/>
                </a:solidFill>
              </a:rPr>
              <a:pPr/>
              <a:t>189</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57200" y="1143000"/>
            <a:ext cx="8153400" cy="5181600"/>
          </a:xfrm>
        </p:spPr>
        <p:txBody>
          <a:bodyPr>
            <a:normAutofit fontScale="92500" lnSpcReduction="20000"/>
          </a:bodyPr>
          <a:lstStyle/>
          <a:p>
            <a:pPr>
              <a:lnSpc>
                <a:spcPct val="120000"/>
              </a:lnSpc>
              <a:spcBef>
                <a:spcPct val="50000"/>
              </a:spcBef>
            </a:pPr>
            <a:r>
              <a:rPr lang="zh-CN" altLang="en-US" sz="3200" b="0">
                <a:solidFill>
                  <a:srgbClr val="CC0000"/>
                </a:solidFill>
                <a:ea typeface="华文新魏" pitchFamily="2" charset="-122"/>
              </a:rPr>
              <a:t>（五）实质重于形式</a:t>
            </a:r>
          </a:p>
          <a:p>
            <a:pPr>
              <a:lnSpc>
                <a:spcPct val="120000"/>
              </a:lnSpc>
              <a:spcBef>
                <a:spcPct val="50000"/>
              </a:spcBef>
            </a:pPr>
            <a:r>
              <a:rPr lang="zh-CN" altLang="en-US" b="0"/>
              <a:t>       实质重于形式要求企业应当按照交易或者事项的经济实质进行会计确认、计量和报告，</a:t>
            </a:r>
            <a:r>
              <a:rPr lang="zh-CN" altLang="en-US" b="0">
                <a:solidFill>
                  <a:srgbClr val="0000CC"/>
                </a:solidFill>
                <a:ea typeface="华文新魏" pitchFamily="2" charset="-122"/>
              </a:rPr>
              <a:t>不仅仅</a:t>
            </a:r>
            <a:r>
              <a:rPr lang="zh-CN" altLang="en-US" b="0"/>
              <a:t>以</a:t>
            </a:r>
            <a:r>
              <a:rPr lang="zh-CN" altLang="en-US" b="0">
                <a:solidFill>
                  <a:srgbClr val="0000CC"/>
                </a:solidFill>
                <a:ea typeface="华文新魏" pitchFamily="2" charset="-122"/>
              </a:rPr>
              <a:t>交易或者事项的法律形式为依据。</a:t>
            </a:r>
          </a:p>
          <a:p>
            <a:pPr>
              <a:lnSpc>
                <a:spcPct val="120000"/>
              </a:lnSpc>
              <a:spcBef>
                <a:spcPct val="50000"/>
              </a:spcBef>
            </a:pPr>
            <a:r>
              <a:rPr lang="zh-CN" altLang="en-US" b="0"/>
              <a:t>1.要求企业应当按照交易的</a:t>
            </a:r>
            <a:r>
              <a:rPr lang="zh-CN" altLang="en-US" b="0">
                <a:solidFill>
                  <a:schemeClr val="accent2"/>
                </a:solidFill>
                <a:ea typeface="华文新魏" pitchFamily="2" charset="-122"/>
              </a:rPr>
              <a:t>经济实质</a:t>
            </a:r>
            <a:r>
              <a:rPr lang="zh-CN" altLang="en-US" b="0"/>
              <a:t>进行会计核算，而不应当仅仅按照它们的法律形式作为会计核算的依据。</a:t>
            </a:r>
          </a:p>
          <a:p>
            <a:pPr>
              <a:lnSpc>
                <a:spcPct val="120000"/>
              </a:lnSpc>
              <a:spcBef>
                <a:spcPct val="50000"/>
              </a:spcBef>
            </a:pPr>
            <a:r>
              <a:rPr lang="zh-CN" altLang="en-US" b="0"/>
              <a:t>2.应用：融资租赁、合并报表合并范围的确定等</a:t>
            </a:r>
            <a:r>
              <a:rPr lang="zh-CN" altLang="en-US" b="0">
                <a:ea typeface="宋体" charset="-122"/>
              </a:rPr>
              <a:t>。</a:t>
            </a:r>
          </a:p>
          <a:p>
            <a:pPr>
              <a:lnSpc>
                <a:spcPct val="120000"/>
              </a:lnSpc>
              <a:spcBef>
                <a:spcPct val="50000"/>
              </a:spcBef>
            </a:pPr>
            <a:endParaRPr lang="zh-CN" altLang="en-US">
              <a:ea typeface="宋体" charset="-122"/>
            </a:endParaRPr>
          </a:p>
        </p:txBody>
      </p:sp>
      <p:sp>
        <p:nvSpPr>
          <p:cNvPr id="3" name="日期占位符 3"/>
          <p:cNvSpPr>
            <a:spLocks noGrp="1"/>
          </p:cNvSpPr>
          <p:nvPr>
            <p:ph type="dt" sz="half" idx="10"/>
          </p:nvPr>
        </p:nvSpPr>
        <p:spPr/>
        <p:txBody>
          <a:bodyPr/>
          <a:lstStyle/>
          <a:p>
            <a:fld id="{C0620D3E-AE18-40E1-AEB6-C5ACFC039DC3}"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37C88EBE-6F30-448B-A70E-7793B4E19D92}" type="slidenum">
              <a:rPr lang="en-US" altLang="ko-KR"/>
              <a:pPr/>
              <a:t>19</a:t>
            </a:fld>
            <a:endParaRPr lang="en-US" altLang="ko-K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050"/>
          <p:cNvSpPr>
            <a:spLocks noGrp="1" noChangeArrowheads="1"/>
          </p:cNvSpPr>
          <p:nvPr>
            <p:ph idx="1"/>
          </p:nvPr>
        </p:nvSpPr>
        <p:spPr>
          <a:xfrm>
            <a:off x="539750" y="1125538"/>
            <a:ext cx="8064500" cy="5732462"/>
          </a:xfrm>
        </p:spPr>
        <p:txBody>
          <a:bodyPr>
            <a:normAutofit fontScale="85000" lnSpcReduction="10000"/>
          </a:bodyPr>
          <a:lstStyle/>
          <a:p>
            <a:pPr>
              <a:lnSpc>
                <a:spcPct val="120000"/>
              </a:lnSpc>
            </a:pPr>
            <a:r>
              <a:rPr lang="zh-CN" altLang="en-US" b="0"/>
              <a:t>例：</a:t>
            </a:r>
            <a:r>
              <a:rPr lang="en-US" altLang="zh-CN" b="0"/>
              <a:t>2000/1/6</a:t>
            </a:r>
            <a:r>
              <a:rPr lang="zh-CN" altLang="en-US" b="0"/>
              <a:t>甲公司投资丙公司</a:t>
            </a:r>
            <a:r>
              <a:rPr lang="en-US" altLang="zh-CN" b="0"/>
              <a:t>300</a:t>
            </a:r>
            <a:r>
              <a:rPr lang="zh-CN" altLang="en-US" b="0"/>
              <a:t>万元，占其表决权股份的</a:t>
            </a:r>
            <a:r>
              <a:rPr lang="en-US" altLang="zh-CN" b="0"/>
              <a:t>40%</a:t>
            </a:r>
            <a:r>
              <a:rPr lang="zh-CN" altLang="en-US" b="0"/>
              <a:t>，投资时丙公司所有者权益为</a:t>
            </a:r>
            <a:r>
              <a:rPr lang="en-US" altLang="zh-CN" b="0"/>
              <a:t>600</a:t>
            </a:r>
            <a:r>
              <a:rPr lang="zh-CN" altLang="en-US" b="0"/>
              <a:t>万元。</a:t>
            </a:r>
            <a:r>
              <a:rPr lang="en-US" altLang="zh-CN" b="0"/>
              <a:t>2000</a:t>
            </a:r>
            <a:r>
              <a:rPr lang="zh-CN" altLang="en-US" b="0"/>
              <a:t>年丙公司全年实现净利润</a:t>
            </a:r>
            <a:r>
              <a:rPr lang="en-US" altLang="zh-CN" b="0"/>
              <a:t>100</a:t>
            </a:r>
            <a:r>
              <a:rPr lang="zh-CN" altLang="en-US" b="0"/>
              <a:t>万元，</a:t>
            </a:r>
            <a:r>
              <a:rPr lang="en-US" altLang="zh-CN" b="0"/>
              <a:t>2001/2/10</a:t>
            </a:r>
            <a:r>
              <a:rPr lang="zh-CN" altLang="en-US" b="0"/>
              <a:t>宣布发放现金股利</a:t>
            </a:r>
            <a:r>
              <a:rPr lang="en-US" altLang="zh-CN" b="0"/>
              <a:t>70</a:t>
            </a:r>
            <a:r>
              <a:rPr lang="zh-CN" altLang="en-US" b="0"/>
              <a:t>万元，并于</a:t>
            </a:r>
            <a:r>
              <a:rPr lang="en-US" altLang="zh-CN" b="0"/>
              <a:t>2001/3/2</a:t>
            </a:r>
            <a:r>
              <a:rPr lang="zh-CN" altLang="en-US" b="0"/>
              <a:t>发放。</a:t>
            </a:r>
          </a:p>
          <a:p>
            <a:pPr>
              <a:lnSpc>
                <a:spcPct val="120000"/>
              </a:lnSpc>
            </a:pPr>
            <a:r>
              <a:rPr lang="zh-CN" altLang="en-US" b="0">
                <a:solidFill>
                  <a:srgbClr val="3333FF"/>
                </a:solidFill>
              </a:rPr>
              <a:t>       投资时</a:t>
            </a:r>
            <a:r>
              <a:rPr lang="en-US" altLang="zh-CN" b="0">
                <a:solidFill>
                  <a:srgbClr val="3333FF"/>
                </a:solidFill>
              </a:rPr>
              <a:t>——</a:t>
            </a:r>
          </a:p>
          <a:p>
            <a:pPr>
              <a:lnSpc>
                <a:spcPct val="120000"/>
              </a:lnSpc>
            </a:pPr>
            <a:r>
              <a:rPr lang="en-US" altLang="zh-CN" b="0"/>
              <a:t>       </a:t>
            </a:r>
            <a:r>
              <a:rPr lang="zh-CN" altLang="en-US" b="0"/>
              <a:t>借：长期股权投资</a:t>
            </a:r>
            <a:r>
              <a:rPr lang="en-US" altLang="zh-CN" b="0"/>
              <a:t>——</a:t>
            </a:r>
            <a:r>
              <a:rPr lang="zh-CN" altLang="en-US" b="0"/>
              <a:t>丙（成本）</a:t>
            </a:r>
            <a:r>
              <a:rPr lang="en-US" altLang="zh-CN" b="0"/>
              <a:t>3 000 000</a:t>
            </a:r>
          </a:p>
          <a:p>
            <a:pPr>
              <a:lnSpc>
                <a:spcPct val="120000"/>
              </a:lnSpc>
            </a:pPr>
            <a:r>
              <a:rPr lang="en-US" altLang="zh-CN" b="0"/>
              <a:t>              </a:t>
            </a:r>
            <a:r>
              <a:rPr lang="zh-CN" altLang="en-US" b="0"/>
              <a:t>贷：银行存款 </a:t>
            </a:r>
            <a:r>
              <a:rPr lang="en-US" altLang="zh-CN" b="0"/>
              <a:t>3 000 000</a:t>
            </a:r>
          </a:p>
          <a:p>
            <a:pPr>
              <a:lnSpc>
                <a:spcPct val="120000"/>
              </a:lnSpc>
            </a:pPr>
            <a:r>
              <a:rPr lang="en-US" altLang="zh-CN" b="0">
                <a:solidFill>
                  <a:srgbClr val="3333FF"/>
                </a:solidFill>
              </a:rPr>
              <a:t>       </a:t>
            </a:r>
            <a:r>
              <a:rPr lang="zh-CN" altLang="en-US" b="0">
                <a:solidFill>
                  <a:srgbClr val="3333FF"/>
                </a:solidFill>
              </a:rPr>
              <a:t>应享有的份额：</a:t>
            </a:r>
            <a:r>
              <a:rPr lang="zh-CN" altLang="en-US" b="0"/>
              <a:t> </a:t>
            </a:r>
            <a:r>
              <a:rPr lang="en-US" altLang="zh-CN" b="0"/>
              <a:t>600×40% = 240</a:t>
            </a:r>
            <a:r>
              <a:rPr lang="zh-CN" altLang="en-US" b="0"/>
              <a:t>（万元）</a:t>
            </a:r>
          </a:p>
          <a:p>
            <a:pPr>
              <a:lnSpc>
                <a:spcPct val="120000"/>
              </a:lnSpc>
            </a:pPr>
            <a:r>
              <a:rPr lang="zh-CN" altLang="en-US" b="0">
                <a:solidFill>
                  <a:srgbClr val="3333FF"/>
                </a:solidFill>
              </a:rPr>
              <a:t>       初始投资成本 ＞ 应享有的份额，不作调整</a:t>
            </a:r>
          </a:p>
        </p:txBody>
      </p:sp>
      <p:sp>
        <p:nvSpPr>
          <p:cNvPr id="3" name="日期占位符 3"/>
          <p:cNvSpPr>
            <a:spLocks noGrp="1"/>
          </p:cNvSpPr>
          <p:nvPr>
            <p:ph type="dt" sz="half" idx="10"/>
          </p:nvPr>
        </p:nvSpPr>
        <p:spPr/>
        <p:txBody>
          <a:bodyPr/>
          <a:lstStyle/>
          <a:p>
            <a:fld id="{A159309D-A80F-423C-BF7A-108E03FD11F9}"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54E73393-170E-490C-BFCA-B73E1E1AE522}" type="slidenum">
              <a:rPr lang="ko-KR" altLang="en-US">
                <a:solidFill>
                  <a:srgbClr val="000000"/>
                </a:solidFill>
              </a:rPr>
              <a:pPr/>
              <a:t>190</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1026"/>
          <p:cNvSpPr>
            <a:spLocks noGrp="1" noChangeArrowheads="1"/>
          </p:cNvSpPr>
          <p:nvPr>
            <p:ph idx="1"/>
          </p:nvPr>
        </p:nvSpPr>
        <p:spPr>
          <a:xfrm>
            <a:off x="468313" y="1125538"/>
            <a:ext cx="8447087" cy="5732462"/>
          </a:xfrm>
        </p:spPr>
        <p:txBody>
          <a:bodyPr>
            <a:normAutofit fontScale="92500" lnSpcReduction="20000"/>
          </a:bodyPr>
          <a:lstStyle/>
          <a:p>
            <a:r>
              <a:rPr lang="en-US" altLang="zh-CN" b="0">
                <a:solidFill>
                  <a:srgbClr val="3333FF"/>
                </a:solidFill>
              </a:rPr>
              <a:t>2000</a:t>
            </a:r>
            <a:r>
              <a:rPr lang="zh-CN" altLang="en-US" b="0">
                <a:solidFill>
                  <a:srgbClr val="3333FF"/>
                </a:solidFill>
              </a:rPr>
              <a:t>年底计算甲公司应享有的投资收益</a:t>
            </a:r>
            <a:r>
              <a:rPr lang="en-US" altLang="zh-CN" b="0">
                <a:solidFill>
                  <a:srgbClr val="3333FF"/>
                </a:solidFill>
              </a:rPr>
              <a:t>——</a:t>
            </a:r>
          </a:p>
          <a:p>
            <a:r>
              <a:rPr lang="en-US" altLang="zh-CN" b="0"/>
              <a:t>1 000 000×40%</a:t>
            </a:r>
            <a:r>
              <a:rPr lang="zh-CN" altLang="en-US" b="0"/>
              <a:t>＝</a:t>
            </a:r>
            <a:r>
              <a:rPr lang="en-US" altLang="zh-CN" b="0"/>
              <a:t>400 000</a:t>
            </a:r>
          </a:p>
          <a:p>
            <a:r>
              <a:rPr lang="zh-CN" altLang="en-US" b="0"/>
              <a:t>借：长期股权投资</a:t>
            </a:r>
            <a:r>
              <a:rPr lang="en-US" altLang="zh-CN" b="0"/>
              <a:t>——</a:t>
            </a:r>
            <a:r>
              <a:rPr lang="zh-CN" altLang="en-US" b="0"/>
              <a:t>丙（损益调整）</a:t>
            </a:r>
            <a:r>
              <a:rPr lang="en-US" altLang="zh-CN" b="0"/>
              <a:t>400 000</a:t>
            </a:r>
          </a:p>
          <a:p>
            <a:r>
              <a:rPr lang="en-US" altLang="zh-CN" b="0"/>
              <a:t>   </a:t>
            </a:r>
            <a:r>
              <a:rPr lang="zh-CN" altLang="en-US" b="0"/>
              <a:t>贷：投资收益                                      </a:t>
            </a:r>
            <a:r>
              <a:rPr lang="en-US" altLang="zh-CN" b="0"/>
              <a:t>400 000</a:t>
            </a:r>
          </a:p>
          <a:p>
            <a:r>
              <a:rPr lang="zh-CN" altLang="en-US" b="0">
                <a:solidFill>
                  <a:srgbClr val="3333FF"/>
                </a:solidFill>
              </a:rPr>
              <a:t>丙公司宣告发放现金股利时</a:t>
            </a:r>
            <a:r>
              <a:rPr lang="en-US" altLang="zh-CN" b="0">
                <a:solidFill>
                  <a:srgbClr val="3333FF"/>
                </a:solidFill>
              </a:rPr>
              <a:t>——</a:t>
            </a:r>
          </a:p>
          <a:p>
            <a:r>
              <a:rPr lang="en-US" altLang="zh-CN" b="0"/>
              <a:t>700 000×40%</a:t>
            </a:r>
            <a:r>
              <a:rPr lang="zh-CN" altLang="en-US" b="0"/>
              <a:t>＝</a:t>
            </a:r>
            <a:r>
              <a:rPr lang="en-US" altLang="zh-CN" b="0"/>
              <a:t>280 000</a:t>
            </a:r>
          </a:p>
          <a:p>
            <a:r>
              <a:rPr lang="zh-CN" altLang="en-US" b="0"/>
              <a:t>借：应收股利                  </a:t>
            </a:r>
            <a:r>
              <a:rPr lang="en-US" altLang="zh-CN" b="0"/>
              <a:t>280 000</a:t>
            </a:r>
          </a:p>
          <a:p>
            <a:r>
              <a:rPr lang="en-US" altLang="zh-CN" b="0"/>
              <a:t>   </a:t>
            </a:r>
            <a:r>
              <a:rPr lang="zh-CN" altLang="en-US" b="0"/>
              <a:t>贷：长期股权投资</a:t>
            </a:r>
            <a:r>
              <a:rPr lang="en-US" altLang="zh-CN" b="0"/>
              <a:t>——</a:t>
            </a:r>
            <a:r>
              <a:rPr lang="zh-CN" altLang="en-US" b="0"/>
              <a:t>丙（损益调整） </a:t>
            </a:r>
            <a:r>
              <a:rPr lang="en-US" altLang="zh-CN" b="0"/>
              <a:t>280 000 </a:t>
            </a:r>
          </a:p>
          <a:p>
            <a:r>
              <a:rPr lang="zh-CN" altLang="en-US" b="0">
                <a:solidFill>
                  <a:srgbClr val="3333FF"/>
                </a:solidFill>
              </a:rPr>
              <a:t>收到时</a:t>
            </a:r>
            <a:r>
              <a:rPr lang="en-US" altLang="zh-CN" b="0">
                <a:solidFill>
                  <a:srgbClr val="3333FF"/>
                </a:solidFill>
              </a:rPr>
              <a:t>——</a:t>
            </a:r>
          </a:p>
          <a:p>
            <a:r>
              <a:rPr lang="zh-CN" altLang="en-US" b="0"/>
              <a:t>借：银行存款           </a:t>
            </a:r>
            <a:r>
              <a:rPr lang="en-US" altLang="zh-CN" b="0"/>
              <a:t>280 000</a:t>
            </a:r>
          </a:p>
          <a:p>
            <a:r>
              <a:rPr lang="en-US" altLang="zh-CN" b="0"/>
              <a:t>     </a:t>
            </a:r>
            <a:r>
              <a:rPr lang="zh-CN" altLang="en-US" b="0"/>
              <a:t>贷：应收股利                 </a:t>
            </a:r>
            <a:r>
              <a:rPr lang="en-US" altLang="zh-CN" b="0"/>
              <a:t>280 000</a:t>
            </a:r>
          </a:p>
        </p:txBody>
      </p:sp>
      <p:sp>
        <p:nvSpPr>
          <p:cNvPr id="4" name="日期占位符 3"/>
          <p:cNvSpPr>
            <a:spLocks noGrp="1"/>
          </p:cNvSpPr>
          <p:nvPr>
            <p:ph type="dt" sz="half" idx="10"/>
          </p:nvPr>
        </p:nvSpPr>
        <p:spPr/>
        <p:txBody>
          <a:bodyPr/>
          <a:lstStyle/>
          <a:p>
            <a:fld id="{E5E6E903-5EC3-4EEC-B39F-C9324B42DE11}"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97B684DA-50C8-4F44-A3F9-22CA917CC172}" type="slidenum">
              <a:rPr lang="ko-KR" altLang="en-US">
                <a:solidFill>
                  <a:srgbClr val="000000"/>
                </a:solidFill>
              </a:rPr>
              <a:pPr/>
              <a:t>191</a:t>
            </a:fld>
            <a:endParaRPr lang="en-US" altLang="ko-KR">
              <a:solidFill>
                <a:srgbClr val="000000"/>
              </a:solidFill>
            </a:endParaRPr>
          </a:p>
        </p:txBody>
      </p:sp>
      <p:pic>
        <p:nvPicPr>
          <p:cNvPr id="237571" name="Picture 1027" descr="0064">
            <a:hlinkClick r:id="" action="ppaction://hlinkshowjump?jump=previousslide"/>
          </p:cNvPr>
          <p:cNvPicPr>
            <a:picLocks noChangeAspect="1" noChangeArrowheads="1" noCrop="1"/>
          </p:cNvPicPr>
          <p:nvPr/>
        </p:nvPicPr>
        <p:blipFill>
          <a:blip r:embed="rId2" cstate="print"/>
          <a:srcRect/>
          <a:stretch>
            <a:fillRect/>
          </a:stretch>
        </p:blipFill>
        <p:spPr bwMode="auto">
          <a:xfrm>
            <a:off x="8229600" y="6248400"/>
            <a:ext cx="671513"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1"/>
                                        </p:tgtEl>
                                        <p:attrNameLst>
                                          <p:attrName>style.visibility</p:attrName>
                                        </p:attrNameLst>
                                      </p:cBhvr>
                                      <p:to>
                                        <p:strVal val="visible"/>
                                      </p:to>
                                    </p:set>
                                    <p:anim calcmode="lin" valueType="num">
                                      <p:cBhvr additive="base">
                                        <p:cTn id="7" dur="500" fill="hold"/>
                                        <p:tgtEl>
                                          <p:spTgt spid="237571"/>
                                        </p:tgtEl>
                                        <p:attrNameLst>
                                          <p:attrName>ppt_x</p:attrName>
                                        </p:attrNameLst>
                                      </p:cBhvr>
                                      <p:tavLst>
                                        <p:tav tm="0">
                                          <p:val>
                                            <p:strVal val="#ppt_x"/>
                                          </p:val>
                                        </p:tav>
                                        <p:tav tm="100000">
                                          <p:val>
                                            <p:strVal val="#ppt_x"/>
                                          </p:val>
                                        </p:tav>
                                      </p:tavLst>
                                    </p:anim>
                                    <p:anim calcmode="lin" valueType="num">
                                      <p:cBhvr additive="base">
                                        <p:cTn id="8" dur="500" fill="hold"/>
                                        <p:tgtEl>
                                          <p:spTgt spid="237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a:xfrm>
            <a:off x="468313" y="1125538"/>
            <a:ext cx="8077200" cy="5272087"/>
          </a:xfrm>
        </p:spPr>
        <p:txBody>
          <a:bodyPr>
            <a:normAutofit fontScale="92500" lnSpcReduction="10000"/>
          </a:bodyPr>
          <a:lstStyle/>
          <a:p>
            <a:pPr>
              <a:lnSpc>
                <a:spcPct val="120000"/>
              </a:lnSpc>
            </a:pPr>
            <a:r>
              <a:rPr lang="en-US" altLang="zh-CN" b="0">
                <a:latin typeface="楷体_GB2312" pitchFamily="49" charset="-122"/>
              </a:rPr>
              <a:t>②</a:t>
            </a:r>
            <a:r>
              <a:rPr lang="zh-CN" altLang="en-US" b="0">
                <a:latin typeface="楷体_GB2312" pitchFamily="49" charset="-122"/>
              </a:rPr>
              <a:t>持有股权投资期间，当被投资企业发生了</a:t>
            </a:r>
            <a:r>
              <a:rPr lang="zh-CN" altLang="en-US" b="0">
                <a:solidFill>
                  <a:srgbClr val="3333FF"/>
                </a:solidFill>
                <a:latin typeface="楷体_GB2312" pitchFamily="49" charset="-122"/>
              </a:rPr>
              <a:t>除净损益以外的所有者权益的变动</a:t>
            </a:r>
            <a:r>
              <a:rPr lang="zh-CN" altLang="en-US" b="0">
                <a:latin typeface="楷体_GB2312" pitchFamily="49" charset="-122"/>
              </a:rPr>
              <a:t>，投资企业应按持股比例计算应享有的份额，调整长期股权投资的账面价值并计入所有者权益。</a:t>
            </a:r>
          </a:p>
          <a:p>
            <a:pPr>
              <a:lnSpc>
                <a:spcPct val="120000"/>
              </a:lnSpc>
            </a:pPr>
            <a:r>
              <a:rPr lang="zh-CN" altLang="en-US" b="0">
                <a:latin typeface="楷体_GB2312" pitchFamily="49" charset="-122"/>
              </a:rPr>
              <a:t>借：长期股权投资</a:t>
            </a:r>
            <a:r>
              <a:rPr lang="en-US" altLang="zh-CN" b="0">
                <a:latin typeface="Arial"/>
              </a:rPr>
              <a:t>——</a:t>
            </a:r>
            <a:r>
              <a:rPr lang="zh-CN" altLang="en-US" b="0">
                <a:latin typeface="楷体_GB2312" pitchFamily="49" charset="-122"/>
              </a:rPr>
              <a:t>其他权益变动</a:t>
            </a:r>
          </a:p>
          <a:p>
            <a:pPr>
              <a:lnSpc>
                <a:spcPct val="120000"/>
              </a:lnSpc>
            </a:pPr>
            <a:r>
              <a:rPr lang="zh-CN" altLang="en-US" b="0">
                <a:latin typeface="楷体_GB2312" pitchFamily="49" charset="-122"/>
              </a:rPr>
              <a:t>   贷：资本公积</a:t>
            </a:r>
            <a:r>
              <a:rPr lang="en-US" altLang="zh-CN" b="0">
                <a:latin typeface="Arial"/>
              </a:rPr>
              <a:t>——</a:t>
            </a:r>
            <a:r>
              <a:rPr lang="zh-CN" altLang="en-US" b="0">
                <a:latin typeface="楷体_GB2312" pitchFamily="49" charset="-122"/>
              </a:rPr>
              <a:t>其他资本公积</a:t>
            </a:r>
          </a:p>
          <a:p>
            <a:pPr>
              <a:lnSpc>
                <a:spcPct val="120000"/>
              </a:lnSpc>
            </a:pPr>
            <a:r>
              <a:rPr lang="zh-CN" altLang="en-US" b="0">
                <a:latin typeface="楷体_GB2312" pitchFamily="49" charset="-122"/>
              </a:rPr>
              <a:t>或：</a:t>
            </a:r>
          </a:p>
          <a:p>
            <a:pPr>
              <a:lnSpc>
                <a:spcPct val="120000"/>
              </a:lnSpc>
            </a:pPr>
            <a:r>
              <a:rPr lang="zh-CN" altLang="en-US" b="0">
                <a:latin typeface="楷体_GB2312" pitchFamily="49" charset="-122"/>
              </a:rPr>
              <a:t>借：资本公积</a:t>
            </a:r>
            <a:r>
              <a:rPr lang="en-US" altLang="zh-CN" b="0">
                <a:latin typeface="Arial"/>
              </a:rPr>
              <a:t>——</a:t>
            </a:r>
            <a:r>
              <a:rPr lang="zh-CN" altLang="en-US" b="0">
                <a:latin typeface="楷体_GB2312" pitchFamily="49" charset="-122"/>
              </a:rPr>
              <a:t>其他资本公积</a:t>
            </a:r>
          </a:p>
          <a:p>
            <a:pPr>
              <a:lnSpc>
                <a:spcPct val="120000"/>
              </a:lnSpc>
            </a:pPr>
            <a:r>
              <a:rPr lang="zh-CN" altLang="en-US" b="0">
                <a:latin typeface="楷体_GB2312" pitchFamily="49" charset="-122"/>
              </a:rPr>
              <a:t>   贷：长期股权投资</a:t>
            </a:r>
            <a:r>
              <a:rPr lang="en-US" altLang="zh-CN" b="0">
                <a:latin typeface="Arial"/>
              </a:rPr>
              <a:t>——</a:t>
            </a:r>
            <a:r>
              <a:rPr lang="zh-CN" altLang="en-US" b="0">
                <a:latin typeface="楷体_GB2312" pitchFamily="49" charset="-122"/>
              </a:rPr>
              <a:t>其他权益变动</a:t>
            </a:r>
          </a:p>
          <a:p>
            <a:endParaRPr lang="en-US" altLang="zh-CN" sz="2800">
              <a:latin typeface="楷体_GB2312" pitchFamily="49" charset="-122"/>
            </a:endParaRPr>
          </a:p>
        </p:txBody>
      </p:sp>
      <p:sp>
        <p:nvSpPr>
          <p:cNvPr id="3" name="日期占位符 3"/>
          <p:cNvSpPr>
            <a:spLocks noGrp="1"/>
          </p:cNvSpPr>
          <p:nvPr>
            <p:ph type="dt" sz="half" idx="10"/>
          </p:nvPr>
        </p:nvSpPr>
        <p:spPr/>
        <p:txBody>
          <a:bodyPr/>
          <a:lstStyle/>
          <a:p>
            <a:fld id="{694FCDB3-76C5-43BA-AD28-72C32BD6621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FBF4C563-B604-489C-8C24-7911AEE5576A}" type="slidenum">
              <a:rPr lang="ko-KR" altLang="en-US">
                <a:solidFill>
                  <a:srgbClr val="000000"/>
                </a:solidFill>
              </a:rPr>
              <a:pPr/>
              <a:t>192</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381000" y="1125538"/>
            <a:ext cx="8534400" cy="5275262"/>
          </a:xfrm>
        </p:spPr>
        <p:txBody>
          <a:bodyPr/>
          <a:lstStyle/>
          <a:p>
            <a:pPr>
              <a:lnSpc>
                <a:spcPct val="120000"/>
              </a:lnSpc>
            </a:pPr>
            <a:r>
              <a:rPr lang="zh-CN" altLang="en-US" sz="2000" b="0"/>
              <a:t>（</a:t>
            </a:r>
            <a:r>
              <a:rPr lang="en-US" altLang="zh-CN" sz="2000" b="0"/>
              <a:t>3</a:t>
            </a:r>
            <a:r>
              <a:rPr lang="zh-CN" altLang="en-US" sz="2000" b="0"/>
              <a:t>）长期股权投资处置的核算</a:t>
            </a:r>
          </a:p>
          <a:p>
            <a:pPr>
              <a:lnSpc>
                <a:spcPct val="120000"/>
              </a:lnSpc>
            </a:pPr>
            <a:r>
              <a:rPr lang="zh-CN" altLang="en-US" sz="2000" b="0"/>
              <a:t>长期股权投资的处置即投资的出售、转让等业务。</a:t>
            </a:r>
          </a:p>
          <a:p>
            <a:pPr>
              <a:lnSpc>
                <a:spcPct val="120000"/>
              </a:lnSpc>
            </a:pPr>
            <a:r>
              <a:rPr lang="zh-CN" altLang="en-US" sz="2000" b="0">
                <a:solidFill>
                  <a:srgbClr val="6600FF"/>
                </a:solidFill>
              </a:rPr>
              <a:t>处置长期股权投资时，按取得的处置收入与“长期股权投资”账面价值的差额确认为处置损益。</a:t>
            </a:r>
          </a:p>
          <a:p>
            <a:pPr>
              <a:lnSpc>
                <a:spcPct val="120000"/>
              </a:lnSpc>
            </a:pPr>
            <a:r>
              <a:rPr lang="zh-CN" altLang="en-US" sz="2000" b="0"/>
              <a:t>基本分录：</a:t>
            </a:r>
          </a:p>
          <a:p>
            <a:pPr>
              <a:lnSpc>
                <a:spcPct val="120000"/>
              </a:lnSpc>
            </a:pPr>
            <a:r>
              <a:rPr lang="zh-CN" altLang="en-US" sz="2000" b="0"/>
              <a:t>        借：银行存款</a:t>
            </a:r>
          </a:p>
          <a:p>
            <a:pPr>
              <a:lnSpc>
                <a:spcPct val="120000"/>
              </a:lnSpc>
            </a:pPr>
            <a:r>
              <a:rPr lang="zh-CN" altLang="en-US" sz="2000" b="0"/>
              <a:t>            贷：长期股权投资</a:t>
            </a:r>
          </a:p>
          <a:p>
            <a:pPr>
              <a:lnSpc>
                <a:spcPct val="120000"/>
              </a:lnSpc>
            </a:pPr>
            <a:r>
              <a:rPr lang="zh-CN" altLang="en-US" sz="2000" b="0"/>
              <a:t>                    投资收益（处置收益）</a:t>
            </a:r>
          </a:p>
          <a:p>
            <a:pPr>
              <a:lnSpc>
                <a:spcPct val="120000"/>
              </a:lnSpc>
            </a:pPr>
            <a:r>
              <a:rPr lang="zh-CN" altLang="en-US" sz="2000" b="0"/>
              <a:t>或：借：银行存款</a:t>
            </a:r>
          </a:p>
          <a:p>
            <a:pPr>
              <a:lnSpc>
                <a:spcPct val="120000"/>
              </a:lnSpc>
            </a:pPr>
            <a:r>
              <a:rPr lang="zh-CN" altLang="en-US" sz="2000" b="0"/>
              <a:t>              投资收益（处置损失）</a:t>
            </a:r>
          </a:p>
          <a:p>
            <a:pPr>
              <a:lnSpc>
                <a:spcPct val="120000"/>
              </a:lnSpc>
            </a:pPr>
            <a:r>
              <a:rPr lang="zh-CN" altLang="en-US" sz="2000" b="0"/>
              <a:t>            贷：长期股权投资         </a:t>
            </a:r>
          </a:p>
          <a:p>
            <a:pPr>
              <a:lnSpc>
                <a:spcPct val="120000"/>
              </a:lnSpc>
            </a:pPr>
            <a:endParaRPr lang="en-US" altLang="zh-CN" sz="2000" b="0"/>
          </a:p>
        </p:txBody>
      </p:sp>
      <p:sp>
        <p:nvSpPr>
          <p:cNvPr id="3" name="日期占位符 3"/>
          <p:cNvSpPr>
            <a:spLocks noGrp="1"/>
          </p:cNvSpPr>
          <p:nvPr>
            <p:ph type="dt" sz="half" idx="10"/>
          </p:nvPr>
        </p:nvSpPr>
        <p:spPr/>
        <p:txBody>
          <a:bodyPr/>
          <a:lstStyle/>
          <a:p>
            <a:fld id="{AD667B26-919F-4ADD-BC30-20DA297EAB2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79973C1F-1224-4625-8412-66E1DC4E8A82}" type="slidenum">
              <a:rPr lang="ko-KR" altLang="en-US">
                <a:solidFill>
                  <a:srgbClr val="000000"/>
                </a:solidFill>
              </a:rPr>
              <a:pPr/>
              <a:t>193</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0"/>
            <a:ext cx="8382000" cy="908050"/>
          </a:xfrm>
          <a:noFill/>
        </p:spPr>
        <p:txBody>
          <a:bodyPr/>
          <a:lstStyle/>
          <a:p>
            <a:pPr algn="ctr"/>
            <a:r>
              <a:rPr lang="zh-CN" altLang="en-US" sz="4400" b="0">
                <a:latin typeface="华文新魏" pitchFamily="2" charset="-122"/>
                <a:ea typeface="华文新魏" pitchFamily="2" charset="-122"/>
              </a:rPr>
              <a:t>第三节   固定资产</a:t>
            </a:r>
          </a:p>
        </p:txBody>
      </p:sp>
      <p:sp>
        <p:nvSpPr>
          <p:cNvPr id="45059" name="Rectangle 3"/>
          <p:cNvSpPr>
            <a:spLocks noGrp="1" noChangeArrowheads="1"/>
          </p:cNvSpPr>
          <p:nvPr>
            <p:ph idx="1"/>
          </p:nvPr>
        </p:nvSpPr>
        <p:spPr>
          <a:xfrm>
            <a:off x="457200" y="1052513"/>
            <a:ext cx="8305800" cy="5329237"/>
          </a:xfrm>
          <a:noFill/>
        </p:spPr>
        <p:txBody>
          <a:bodyPr/>
          <a:lstStyle/>
          <a:p>
            <a:r>
              <a:rPr lang="zh-CN" altLang="en-US" sz="2800" b="0"/>
              <a:t>一、固定资产概述                 </a:t>
            </a:r>
          </a:p>
          <a:p>
            <a:r>
              <a:rPr lang="zh-CN" altLang="en-US" sz="2800" b="0"/>
              <a:t>（一）概念</a:t>
            </a:r>
          </a:p>
          <a:p>
            <a:r>
              <a:rPr lang="zh-CN" altLang="en-US" sz="2800" b="0"/>
              <a:t>    指为生产商品、提供劳务、出租或经营管理而持有的，使用寿命超过一年的有形资产。</a:t>
            </a:r>
          </a:p>
          <a:p>
            <a:r>
              <a:rPr lang="zh-CN" altLang="en-US" sz="2800" b="0"/>
              <a:t>（二）特点</a:t>
            </a:r>
          </a:p>
          <a:p>
            <a:r>
              <a:rPr lang="zh-CN" altLang="en-US" sz="2800" b="0"/>
              <a:t>      </a:t>
            </a:r>
            <a:r>
              <a:rPr lang="en-US" altLang="zh-CN" sz="2800" b="0"/>
              <a:t>1</a:t>
            </a:r>
            <a:r>
              <a:rPr lang="zh-CN" altLang="en-US" sz="2800" b="0"/>
              <a:t>、使用期限在一年以上；</a:t>
            </a:r>
          </a:p>
          <a:p>
            <a:r>
              <a:rPr lang="zh-CN" altLang="en-US" sz="2800" b="0"/>
              <a:t>      </a:t>
            </a:r>
            <a:r>
              <a:rPr lang="en-US" altLang="zh-CN" sz="2800" b="0"/>
              <a:t>2</a:t>
            </a:r>
            <a:r>
              <a:rPr lang="zh-CN" altLang="en-US" sz="2800" b="0"/>
              <a:t>、使用寿命有限（土地除外）；</a:t>
            </a:r>
          </a:p>
          <a:p>
            <a:r>
              <a:rPr lang="zh-CN" altLang="en-US" sz="2800" b="0"/>
              <a:t>      </a:t>
            </a:r>
            <a:r>
              <a:rPr lang="en-US" altLang="zh-CN" sz="2800" b="0"/>
              <a:t>3</a:t>
            </a:r>
            <a:r>
              <a:rPr lang="zh-CN" altLang="en-US" sz="2800" b="0"/>
              <a:t>、以经营使用为目的而不是为了出售。</a:t>
            </a:r>
          </a:p>
          <a:p>
            <a:r>
              <a:rPr lang="zh-CN" altLang="en-US" sz="2800" b="0"/>
              <a:t>（三）分类</a:t>
            </a:r>
          </a:p>
        </p:txBody>
      </p:sp>
      <p:sp>
        <p:nvSpPr>
          <p:cNvPr id="4" name="日期占位符 3"/>
          <p:cNvSpPr>
            <a:spLocks noGrp="1"/>
          </p:cNvSpPr>
          <p:nvPr>
            <p:ph type="dt" sz="half" idx="10"/>
          </p:nvPr>
        </p:nvSpPr>
        <p:spPr/>
        <p:txBody>
          <a:bodyPr/>
          <a:lstStyle/>
          <a:p>
            <a:fld id="{0186B380-C2EA-4332-9D06-7C171B4F95CC}"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99C51D51-F743-48D7-9A2D-49251D0A3296}" type="slidenum">
              <a:rPr lang="ko-KR" altLang="en-US">
                <a:solidFill>
                  <a:srgbClr val="000000"/>
                </a:solidFill>
              </a:rPr>
              <a:pPr/>
              <a:t>194</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1027"/>
          <p:cNvSpPr>
            <a:spLocks noGrp="1" noChangeArrowheads="1"/>
          </p:cNvSpPr>
          <p:nvPr>
            <p:ph idx="1"/>
          </p:nvPr>
        </p:nvSpPr>
        <p:spPr>
          <a:xfrm>
            <a:off x="611188" y="1125538"/>
            <a:ext cx="7921625" cy="5043487"/>
          </a:xfrm>
        </p:spPr>
        <p:txBody>
          <a:bodyPr/>
          <a:lstStyle/>
          <a:p>
            <a:pPr>
              <a:lnSpc>
                <a:spcPct val="120000"/>
              </a:lnSpc>
            </a:pPr>
            <a:r>
              <a:rPr lang="zh-CN" altLang="en-US" sz="2800" b="0"/>
              <a:t>（四）计价</a:t>
            </a:r>
          </a:p>
          <a:p>
            <a:pPr>
              <a:lnSpc>
                <a:spcPct val="120000"/>
              </a:lnSpc>
            </a:pPr>
            <a:r>
              <a:rPr lang="en-US" altLang="zh-CN" sz="2800" b="0"/>
              <a:t>1</a:t>
            </a:r>
            <a:r>
              <a:rPr lang="zh-CN" altLang="en-US" sz="2800" b="0"/>
              <a:t>、固定资产的计价基础 </a:t>
            </a:r>
          </a:p>
          <a:p>
            <a:pPr>
              <a:lnSpc>
                <a:spcPct val="120000"/>
              </a:lnSpc>
            </a:pPr>
            <a:r>
              <a:rPr lang="zh-CN" altLang="en-US" sz="2800" b="0"/>
              <a:t>   （</a:t>
            </a:r>
            <a:r>
              <a:rPr lang="en-US" altLang="zh-CN" sz="2800" b="0"/>
              <a:t>1</a:t>
            </a:r>
            <a:r>
              <a:rPr lang="zh-CN" altLang="en-US" sz="2800" b="0"/>
              <a:t>）按原始价值计价                                                                                                                                                                                                                                                                                                                                                                                                                   </a:t>
            </a:r>
          </a:p>
          <a:p>
            <a:pPr>
              <a:lnSpc>
                <a:spcPct val="120000"/>
              </a:lnSpc>
            </a:pPr>
            <a:r>
              <a:rPr lang="zh-CN" altLang="en-US" sz="2800" b="0"/>
              <a:t>   （</a:t>
            </a:r>
            <a:r>
              <a:rPr lang="en-US" altLang="zh-CN" sz="2800" b="0"/>
              <a:t>2</a:t>
            </a:r>
            <a:r>
              <a:rPr lang="zh-CN" altLang="en-US" sz="2800" b="0"/>
              <a:t>）按净值计价</a:t>
            </a:r>
          </a:p>
          <a:p>
            <a:pPr>
              <a:lnSpc>
                <a:spcPct val="120000"/>
              </a:lnSpc>
            </a:pPr>
            <a:r>
              <a:rPr lang="en-US" altLang="zh-CN" sz="2800" b="0"/>
              <a:t>2</a:t>
            </a:r>
            <a:r>
              <a:rPr lang="zh-CN" altLang="en-US" sz="2800" b="0"/>
              <a:t>、固定资产的价值构成</a:t>
            </a:r>
          </a:p>
          <a:p>
            <a:pPr>
              <a:lnSpc>
                <a:spcPct val="120000"/>
              </a:lnSpc>
            </a:pPr>
            <a:r>
              <a:rPr lang="zh-CN" altLang="en-US" sz="2800" b="0"/>
              <a:t>      </a:t>
            </a:r>
            <a:r>
              <a:rPr lang="zh-CN" altLang="en-US" sz="2800" b="0">
                <a:solidFill>
                  <a:srgbClr val="3333FF"/>
                </a:solidFill>
              </a:rPr>
              <a:t>固定资产的价值构成应包括企业为购置、建造某项固定资产使之达到可使用状态前所发生的一切合理、必要的支出。</a:t>
            </a:r>
            <a:endParaRPr lang="zh-CN" altLang="en-US" sz="2800" b="0"/>
          </a:p>
          <a:p>
            <a:endParaRPr lang="en-US" altLang="zh-CN" sz="3200"/>
          </a:p>
        </p:txBody>
      </p:sp>
      <p:sp>
        <p:nvSpPr>
          <p:cNvPr id="3" name="日期占位符 3"/>
          <p:cNvSpPr>
            <a:spLocks noGrp="1"/>
          </p:cNvSpPr>
          <p:nvPr>
            <p:ph type="dt" sz="half" idx="10"/>
          </p:nvPr>
        </p:nvSpPr>
        <p:spPr/>
        <p:txBody>
          <a:bodyPr/>
          <a:lstStyle/>
          <a:p>
            <a:fld id="{3A7E8180-C392-414F-A5F2-282F69288521}"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48B19E0C-0D89-4C88-9F37-45F286633D5A}" type="slidenum">
              <a:rPr lang="ko-KR" altLang="en-US">
                <a:solidFill>
                  <a:srgbClr val="000000"/>
                </a:solidFill>
              </a:rPr>
              <a:pPr/>
              <a:t>195</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3" name="Rectangle 9"/>
          <p:cNvSpPr>
            <a:spLocks noGrp="1" noChangeArrowheads="1"/>
          </p:cNvSpPr>
          <p:nvPr>
            <p:ph type="title"/>
          </p:nvPr>
        </p:nvSpPr>
        <p:spPr>
          <a:xfrm>
            <a:off x="611188" y="1125538"/>
            <a:ext cx="6913562" cy="647700"/>
          </a:xfrm>
          <a:noFill/>
          <a:ln/>
        </p:spPr>
        <p:txBody>
          <a:bodyPr/>
          <a:lstStyle/>
          <a:p>
            <a:pPr>
              <a:lnSpc>
                <a:spcPct val="130000"/>
              </a:lnSpc>
            </a:pPr>
            <a:r>
              <a:rPr lang="zh-CN" altLang="en-US" sz="2800" b="0">
                <a:solidFill>
                  <a:schemeClr val="tx1"/>
                </a:solidFill>
              </a:rPr>
              <a:t>（一）账户的设置</a:t>
            </a:r>
          </a:p>
        </p:txBody>
      </p:sp>
      <p:sp>
        <p:nvSpPr>
          <p:cNvPr id="57347" name="Rectangle 3"/>
          <p:cNvSpPr>
            <a:spLocks noGrp="1" noChangeArrowheads="1"/>
          </p:cNvSpPr>
          <p:nvPr>
            <p:ph idx="1"/>
          </p:nvPr>
        </p:nvSpPr>
        <p:spPr>
          <a:xfrm>
            <a:off x="685800" y="1981200"/>
            <a:ext cx="7772400" cy="4040188"/>
          </a:xfrm>
          <a:noFill/>
        </p:spPr>
        <p:txBody>
          <a:bodyPr/>
          <a:lstStyle/>
          <a:p>
            <a:r>
              <a:rPr lang="en-US" altLang="zh-CN" b="0">
                <a:solidFill>
                  <a:srgbClr val="6600FF"/>
                </a:solidFill>
              </a:rPr>
              <a:t>1</a:t>
            </a:r>
            <a:r>
              <a:rPr lang="zh-CN" altLang="en-US" b="0">
                <a:solidFill>
                  <a:srgbClr val="6600FF"/>
                </a:solidFill>
              </a:rPr>
              <a:t>、“固定资产”账户</a:t>
            </a:r>
            <a:r>
              <a:rPr lang="zh-CN" altLang="en-US"/>
              <a:t>  </a:t>
            </a:r>
          </a:p>
          <a:p>
            <a:r>
              <a:rPr lang="zh-CN" altLang="en-US"/>
              <a:t>                </a:t>
            </a:r>
            <a:r>
              <a:rPr lang="zh-CN" altLang="en-US" sz="2000" b="0"/>
              <a:t>借</a:t>
            </a:r>
            <a:r>
              <a:rPr lang="zh-CN" altLang="en-US" b="0"/>
              <a:t>               </a:t>
            </a:r>
            <a:r>
              <a:rPr lang="zh-CN" altLang="en-US" sz="2000" b="0"/>
              <a:t>    固定资产                       贷</a:t>
            </a:r>
          </a:p>
          <a:p>
            <a:r>
              <a:rPr lang="zh-CN" altLang="en-US" sz="2000" b="0"/>
              <a:t>           登记增加的固定资产                 注销减少的（出售、</a:t>
            </a:r>
          </a:p>
          <a:p>
            <a:r>
              <a:rPr lang="zh-CN" altLang="en-US" sz="2000" b="0"/>
              <a:t>           原值。                                       报废毁损等）固定资</a:t>
            </a:r>
          </a:p>
          <a:p>
            <a:r>
              <a:rPr lang="zh-CN" altLang="en-US" sz="2000" b="0"/>
              <a:t>                                                             产原值。</a:t>
            </a:r>
          </a:p>
          <a:p>
            <a:r>
              <a:rPr lang="zh-CN" altLang="en-US" sz="2000" b="0"/>
              <a:t>           余额：企业现有固定</a:t>
            </a:r>
          </a:p>
          <a:p>
            <a:r>
              <a:rPr lang="zh-CN" altLang="en-US" sz="2000" b="0"/>
              <a:t>           资产的原始价值总额。</a:t>
            </a:r>
            <a:r>
              <a:rPr lang="zh-CN" altLang="en-US" b="0"/>
              <a:t>                              </a:t>
            </a:r>
          </a:p>
        </p:txBody>
      </p:sp>
      <p:sp>
        <p:nvSpPr>
          <p:cNvPr id="8" name="日期占位符 3"/>
          <p:cNvSpPr>
            <a:spLocks noGrp="1"/>
          </p:cNvSpPr>
          <p:nvPr>
            <p:ph type="dt" sz="half" idx="10"/>
          </p:nvPr>
        </p:nvSpPr>
        <p:spPr/>
        <p:txBody>
          <a:bodyPr/>
          <a:lstStyle/>
          <a:p>
            <a:fld id="{1743F8D2-0E4D-42DF-9B22-B47E72246549}" type="datetime1">
              <a:rPr lang="zh-CN" altLang="en-US">
                <a:solidFill>
                  <a:srgbClr val="000000"/>
                </a:solidFill>
              </a:rPr>
              <a:pPr/>
              <a:t>2012-07-13</a:t>
            </a:fld>
            <a:endParaRPr lang="en-US" altLang="ko-KR">
              <a:solidFill>
                <a:srgbClr val="000000"/>
              </a:solidFill>
            </a:endParaRPr>
          </a:p>
        </p:txBody>
      </p:sp>
      <p:sp>
        <p:nvSpPr>
          <p:cNvPr id="9"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10" name="灯片编号占位符 5"/>
          <p:cNvSpPr>
            <a:spLocks noGrp="1"/>
          </p:cNvSpPr>
          <p:nvPr>
            <p:ph type="sldNum" sz="quarter" idx="12"/>
          </p:nvPr>
        </p:nvSpPr>
        <p:spPr/>
        <p:txBody>
          <a:bodyPr/>
          <a:lstStyle/>
          <a:p>
            <a:fld id="{DF03DA08-21F5-4F1E-AD2A-71138345ED25}" type="slidenum">
              <a:rPr lang="ko-KR" altLang="en-US">
                <a:solidFill>
                  <a:srgbClr val="000000"/>
                </a:solidFill>
              </a:rPr>
              <a:pPr/>
              <a:t>196</a:t>
            </a:fld>
            <a:endParaRPr lang="en-US" altLang="ko-KR">
              <a:solidFill>
                <a:srgbClr val="000000"/>
              </a:solidFill>
            </a:endParaRPr>
          </a:p>
        </p:txBody>
      </p:sp>
      <p:sp>
        <p:nvSpPr>
          <p:cNvPr id="57348" name="Line 4"/>
          <p:cNvSpPr>
            <a:spLocks noChangeShapeType="1"/>
          </p:cNvSpPr>
          <p:nvPr/>
        </p:nvSpPr>
        <p:spPr bwMode="auto">
          <a:xfrm>
            <a:off x="1258888" y="2852738"/>
            <a:ext cx="632460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57350" name="Line 6"/>
          <p:cNvSpPr>
            <a:spLocks noChangeShapeType="1"/>
          </p:cNvSpPr>
          <p:nvPr/>
        </p:nvSpPr>
        <p:spPr bwMode="auto">
          <a:xfrm>
            <a:off x="1258888" y="4005263"/>
            <a:ext cx="6334125"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57351" name="Line 7"/>
          <p:cNvSpPr>
            <a:spLocks noChangeShapeType="1"/>
          </p:cNvSpPr>
          <p:nvPr/>
        </p:nvSpPr>
        <p:spPr bwMode="auto">
          <a:xfrm>
            <a:off x="4427538" y="2852738"/>
            <a:ext cx="0" cy="2066925"/>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57354" name="Rectangle 10"/>
          <p:cNvSpPr>
            <a:spLocks noChangeArrowheads="1"/>
          </p:cNvSpPr>
          <p:nvPr/>
        </p:nvSpPr>
        <p:spPr bwMode="auto">
          <a:xfrm>
            <a:off x="611188" y="188913"/>
            <a:ext cx="5113337" cy="641350"/>
          </a:xfrm>
          <a:prstGeom prst="rect">
            <a:avLst/>
          </a:prstGeom>
          <a:noFill/>
          <a:ln w="7938">
            <a:noFill/>
            <a:miter lim="800000"/>
            <a:headEnd/>
            <a:tailEnd/>
          </a:ln>
          <a:effectLst/>
        </p:spPr>
        <p:txBody>
          <a:bodyPr>
            <a:spAutoFit/>
          </a:bodyPr>
          <a:lstStyle/>
          <a:p>
            <a:pPr fontAlgn="base" latinLnBrk="1">
              <a:spcBef>
                <a:spcPct val="0"/>
              </a:spcBef>
              <a:spcAft>
                <a:spcPct val="0"/>
              </a:spcAft>
            </a:pPr>
            <a:r>
              <a:rPr kumimoji="1" lang="zh-CN" altLang="en-US" sz="3600" smtClean="0">
                <a:solidFill>
                  <a:srgbClr val="FFFFFF"/>
                </a:solidFill>
                <a:latin typeface="굴림" pitchFamily="34" charset="-127"/>
                <a:ea typeface="黑体" pitchFamily="2" charset="-122"/>
              </a:rPr>
              <a:t>二、固定资产的取得</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539750" y="1125538"/>
            <a:ext cx="8135938" cy="5503862"/>
          </a:xfrm>
          <a:noFill/>
        </p:spPr>
        <p:txBody>
          <a:bodyPr/>
          <a:lstStyle/>
          <a:p>
            <a:endParaRPr lang="en-US" altLang="zh-CN"/>
          </a:p>
          <a:p>
            <a:r>
              <a:rPr lang="en-US" altLang="zh-CN" b="0">
                <a:solidFill>
                  <a:srgbClr val="6600FF"/>
                </a:solidFill>
              </a:rPr>
              <a:t>2</a:t>
            </a:r>
            <a:r>
              <a:rPr lang="zh-CN" altLang="en-US" b="0">
                <a:solidFill>
                  <a:srgbClr val="6600FF"/>
                </a:solidFill>
              </a:rPr>
              <a:t>、“累计折旧”账户</a:t>
            </a:r>
          </a:p>
          <a:p>
            <a:r>
              <a:rPr lang="zh-CN" altLang="en-US"/>
              <a:t>       </a:t>
            </a:r>
            <a:r>
              <a:rPr lang="zh-CN" altLang="en-US" sz="2000" b="0"/>
              <a:t>借</a:t>
            </a:r>
            <a:r>
              <a:rPr lang="zh-CN" altLang="en-US"/>
              <a:t>                  </a:t>
            </a:r>
            <a:r>
              <a:rPr lang="zh-CN" altLang="en-US" sz="2000" b="0"/>
              <a:t>累计折旧                   贷</a:t>
            </a:r>
          </a:p>
          <a:p>
            <a:r>
              <a:rPr lang="zh-CN" altLang="en-US" sz="2000" b="0"/>
              <a:t>        注销减少的（出售、     登记提取的折旧额。</a:t>
            </a:r>
          </a:p>
          <a:p>
            <a:r>
              <a:rPr lang="zh-CN" altLang="en-US" sz="2000" b="0"/>
              <a:t>        报废、毁损等）固定</a:t>
            </a:r>
          </a:p>
          <a:p>
            <a:r>
              <a:rPr lang="zh-CN" altLang="en-US" sz="2000" b="0"/>
              <a:t>        资产所提的折旧额。</a:t>
            </a:r>
          </a:p>
          <a:p>
            <a:r>
              <a:rPr lang="zh-CN" altLang="en-US" sz="2000" b="0"/>
              <a:t>                                             余额：反映企业固定</a:t>
            </a:r>
          </a:p>
          <a:p>
            <a:r>
              <a:rPr lang="zh-CN" altLang="en-US" sz="2000" b="0"/>
              <a:t>                                             资产的累计折旧额。</a:t>
            </a:r>
          </a:p>
          <a:p>
            <a:endParaRPr lang="zh-CN" altLang="en-US" sz="2000" b="0"/>
          </a:p>
          <a:p>
            <a:r>
              <a:rPr lang="zh-CN" altLang="en-US" sz="2000" b="0"/>
              <a:t>固定资产       　累计折旧　　　固定资产　</a:t>
            </a:r>
          </a:p>
          <a:p>
            <a:r>
              <a:rPr lang="zh-CN" altLang="en-US" sz="2000" b="0"/>
              <a:t>账户余额　－   账户余额　＝ 　净　值　</a:t>
            </a:r>
          </a:p>
        </p:txBody>
      </p:sp>
      <p:sp>
        <p:nvSpPr>
          <p:cNvPr id="6" name="日期占位符 3"/>
          <p:cNvSpPr>
            <a:spLocks noGrp="1"/>
          </p:cNvSpPr>
          <p:nvPr>
            <p:ph type="dt" sz="half" idx="10"/>
          </p:nvPr>
        </p:nvSpPr>
        <p:spPr/>
        <p:txBody>
          <a:bodyPr/>
          <a:lstStyle/>
          <a:p>
            <a:fld id="{BEC325A9-7C04-45E8-BA56-E8413C7FFF26}" type="datetime1">
              <a:rPr lang="zh-CN" altLang="en-US">
                <a:solidFill>
                  <a:srgbClr val="000000"/>
                </a:solidFill>
              </a:rPr>
              <a:pPr/>
              <a:t>2012-07-13</a:t>
            </a:fld>
            <a:endParaRPr lang="en-US" altLang="ko-KR">
              <a:solidFill>
                <a:srgbClr val="000000"/>
              </a:solidFill>
            </a:endParaRPr>
          </a:p>
        </p:txBody>
      </p:sp>
      <p:sp>
        <p:nvSpPr>
          <p:cNvPr id="7"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8" name="灯片编号占位符 5"/>
          <p:cNvSpPr>
            <a:spLocks noGrp="1"/>
          </p:cNvSpPr>
          <p:nvPr>
            <p:ph type="sldNum" sz="quarter" idx="12"/>
          </p:nvPr>
        </p:nvSpPr>
        <p:spPr/>
        <p:txBody>
          <a:bodyPr/>
          <a:lstStyle/>
          <a:p>
            <a:fld id="{E61FBF27-F220-4B2E-AA6F-D1BB0ED8408D}" type="slidenum">
              <a:rPr lang="ko-KR" altLang="en-US">
                <a:solidFill>
                  <a:srgbClr val="000000"/>
                </a:solidFill>
              </a:rPr>
              <a:pPr/>
              <a:t>197</a:t>
            </a:fld>
            <a:endParaRPr lang="en-US" altLang="ko-KR">
              <a:solidFill>
                <a:srgbClr val="000000"/>
              </a:solidFill>
            </a:endParaRPr>
          </a:p>
        </p:txBody>
      </p:sp>
      <p:sp>
        <p:nvSpPr>
          <p:cNvPr id="121860" name="Line 4"/>
          <p:cNvSpPr>
            <a:spLocks noChangeShapeType="1"/>
          </p:cNvSpPr>
          <p:nvPr/>
        </p:nvSpPr>
        <p:spPr bwMode="auto">
          <a:xfrm>
            <a:off x="684213" y="2420938"/>
            <a:ext cx="5718175"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21862" name="Line 6"/>
          <p:cNvSpPr>
            <a:spLocks noChangeShapeType="1"/>
          </p:cNvSpPr>
          <p:nvPr/>
        </p:nvSpPr>
        <p:spPr bwMode="auto">
          <a:xfrm>
            <a:off x="685800" y="3563938"/>
            <a:ext cx="5699125" cy="9525"/>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21863" name="Line 7"/>
          <p:cNvSpPr>
            <a:spLocks noChangeShapeType="1"/>
          </p:cNvSpPr>
          <p:nvPr/>
        </p:nvSpPr>
        <p:spPr bwMode="auto">
          <a:xfrm flipH="1">
            <a:off x="3563938" y="2420938"/>
            <a:ext cx="15875" cy="190500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9750" y="1125538"/>
            <a:ext cx="8064500" cy="5040312"/>
          </a:xfrm>
          <a:noFill/>
        </p:spPr>
        <p:txBody>
          <a:bodyPr/>
          <a:lstStyle/>
          <a:p>
            <a:endParaRPr lang="en-US" altLang="zh-CN"/>
          </a:p>
          <a:p>
            <a:r>
              <a:rPr lang="en-US" altLang="zh-CN" b="0">
                <a:solidFill>
                  <a:srgbClr val="6600FF"/>
                </a:solidFill>
              </a:rPr>
              <a:t>3</a:t>
            </a:r>
            <a:r>
              <a:rPr lang="zh-CN" altLang="en-US" b="0">
                <a:solidFill>
                  <a:srgbClr val="6600FF"/>
                </a:solidFill>
              </a:rPr>
              <a:t>、“在建工程”账户</a:t>
            </a:r>
          </a:p>
          <a:p>
            <a:r>
              <a:rPr lang="zh-CN" altLang="en-US"/>
              <a:t>                          </a:t>
            </a:r>
            <a:r>
              <a:rPr lang="zh-CN" altLang="en-US" sz="2000" b="0"/>
              <a:t>借                  在建工程                       贷</a:t>
            </a:r>
          </a:p>
          <a:p>
            <a:r>
              <a:rPr lang="zh-CN" altLang="en-US" sz="2000" b="0"/>
              <a:t>                         登记在建工程发生的       结转完工工程的实际</a:t>
            </a:r>
          </a:p>
          <a:p>
            <a:r>
              <a:rPr lang="zh-CN" altLang="en-US" sz="2000" b="0"/>
              <a:t>                         实际成本。                      成本。</a:t>
            </a:r>
          </a:p>
          <a:p>
            <a:r>
              <a:rPr lang="zh-CN" altLang="en-US" sz="2000" b="0"/>
              <a:t>                     余额：表示尚未完工的</a:t>
            </a:r>
          </a:p>
          <a:p>
            <a:r>
              <a:rPr lang="zh-CN" altLang="en-US" sz="2000" b="0"/>
              <a:t>                     在建工程已发生的成本。 </a:t>
            </a:r>
          </a:p>
          <a:p>
            <a:endParaRPr lang="zh-CN" altLang="en-US" sz="2000" b="0"/>
          </a:p>
          <a:p>
            <a:r>
              <a:rPr lang="en-US" altLang="zh-CN" b="0">
                <a:solidFill>
                  <a:srgbClr val="6600FF"/>
                </a:solidFill>
              </a:rPr>
              <a:t>4</a:t>
            </a:r>
            <a:r>
              <a:rPr lang="zh-CN" altLang="en-US" b="0">
                <a:solidFill>
                  <a:srgbClr val="6600FF"/>
                </a:solidFill>
              </a:rPr>
              <a:t>、“工程物资”账户</a:t>
            </a:r>
          </a:p>
          <a:p>
            <a:r>
              <a:rPr lang="zh-CN" altLang="en-US"/>
              <a:t>      </a:t>
            </a:r>
            <a:r>
              <a:rPr lang="zh-CN" altLang="en-US" b="0"/>
              <a:t>该账户结构与“原材料”账户结构相似。</a:t>
            </a:r>
          </a:p>
        </p:txBody>
      </p:sp>
      <p:sp>
        <p:nvSpPr>
          <p:cNvPr id="6" name="日期占位符 3"/>
          <p:cNvSpPr>
            <a:spLocks noGrp="1"/>
          </p:cNvSpPr>
          <p:nvPr>
            <p:ph type="dt" sz="half" idx="10"/>
          </p:nvPr>
        </p:nvSpPr>
        <p:spPr/>
        <p:txBody>
          <a:bodyPr/>
          <a:lstStyle/>
          <a:p>
            <a:fld id="{9EB5FDFA-40C5-4B69-B535-DA8200F2ECCA}" type="datetime1">
              <a:rPr lang="zh-CN" altLang="en-US">
                <a:solidFill>
                  <a:srgbClr val="000000"/>
                </a:solidFill>
              </a:rPr>
              <a:pPr/>
              <a:t>2012-07-13</a:t>
            </a:fld>
            <a:endParaRPr lang="en-US" altLang="ko-KR">
              <a:solidFill>
                <a:srgbClr val="000000"/>
              </a:solidFill>
            </a:endParaRPr>
          </a:p>
        </p:txBody>
      </p:sp>
      <p:sp>
        <p:nvSpPr>
          <p:cNvPr id="7"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8" name="灯片编号占位符 5"/>
          <p:cNvSpPr>
            <a:spLocks noGrp="1"/>
          </p:cNvSpPr>
          <p:nvPr>
            <p:ph type="sldNum" sz="quarter" idx="12"/>
          </p:nvPr>
        </p:nvSpPr>
        <p:spPr/>
        <p:txBody>
          <a:bodyPr/>
          <a:lstStyle/>
          <a:p>
            <a:fld id="{D14FA92B-FD07-42D9-9EC6-471B3303C866}" type="slidenum">
              <a:rPr lang="ko-KR" altLang="en-US">
                <a:solidFill>
                  <a:srgbClr val="000000"/>
                </a:solidFill>
              </a:rPr>
              <a:pPr/>
              <a:t>198</a:t>
            </a:fld>
            <a:endParaRPr lang="en-US" altLang="ko-KR">
              <a:solidFill>
                <a:srgbClr val="000000"/>
              </a:solidFill>
            </a:endParaRPr>
          </a:p>
        </p:txBody>
      </p:sp>
      <p:sp>
        <p:nvSpPr>
          <p:cNvPr id="120836" name="Line 4"/>
          <p:cNvSpPr>
            <a:spLocks noChangeShapeType="1"/>
          </p:cNvSpPr>
          <p:nvPr/>
        </p:nvSpPr>
        <p:spPr bwMode="auto">
          <a:xfrm>
            <a:off x="1927225" y="2420938"/>
            <a:ext cx="570230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20838" name="Line 6"/>
          <p:cNvSpPr>
            <a:spLocks noChangeShapeType="1"/>
          </p:cNvSpPr>
          <p:nvPr/>
        </p:nvSpPr>
        <p:spPr bwMode="auto">
          <a:xfrm>
            <a:off x="1890713" y="3213100"/>
            <a:ext cx="575945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120839" name="Line 7"/>
          <p:cNvSpPr>
            <a:spLocks noChangeShapeType="1"/>
          </p:cNvSpPr>
          <p:nvPr/>
        </p:nvSpPr>
        <p:spPr bwMode="auto">
          <a:xfrm>
            <a:off x="4859338" y="2420938"/>
            <a:ext cx="0" cy="1560512"/>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611188" y="1196975"/>
            <a:ext cx="8326437" cy="5270500"/>
          </a:xfrm>
        </p:spPr>
        <p:txBody>
          <a:bodyPr>
            <a:normAutofit fontScale="92500" lnSpcReduction="10000"/>
          </a:bodyPr>
          <a:lstStyle/>
          <a:p>
            <a:pPr>
              <a:lnSpc>
                <a:spcPct val="120000"/>
              </a:lnSpc>
            </a:pPr>
            <a:r>
              <a:rPr lang="zh-CN" altLang="en-US" b="0"/>
              <a:t>（二）取得的核算</a:t>
            </a:r>
          </a:p>
          <a:p>
            <a:pPr>
              <a:lnSpc>
                <a:spcPct val="120000"/>
              </a:lnSpc>
            </a:pPr>
            <a:r>
              <a:rPr lang="en-US" altLang="zh-CN" b="0">
                <a:solidFill>
                  <a:schemeClr val="tx2"/>
                </a:solidFill>
              </a:rPr>
              <a:t>1</a:t>
            </a:r>
            <a:r>
              <a:rPr lang="zh-CN" altLang="en-US" b="0">
                <a:solidFill>
                  <a:schemeClr val="tx2"/>
                </a:solidFill>
              </a:rPr>
              <a:t>、</a:t>
            </a:r>
            <a:r>
              <a:rPr lang="zh-CN" altLang="en-US" b="0">
                <a:solidFill>
                  <a:schemeClr val="tx2"/>
                </a:solidFill>
                <a:cs typeface="Times New Roman" pitchFamily="18" charset="0"/>
              </a:rPr>
              <a:t> </a:t>
            </a:r>
            <a:r>
              <a:rPr lang="zh-CN" altLang="en-US" b="0">
                <a:solidFill>
                  <a:schemeClr val="tx2"/>
                </a:solidFill>
              </a:rPr>
              <a:t>购买方式取得的固定资产</a:t>
            </a:r>
          </a:p>
          <a:p>
            <a:pPr>
              <a:lnSpc>
                <a:spcPct val="120000"/>
              </a:lnSpc>
            </a:pPr>
            <a:r>
              <a:rPr lang="zh-CN" altLang="en-US" b="0"/>
              <a:t>（</a:t>
            </a:r>
            <a:r>
              <a:rPr lang="en-US" altLang="zh-CN" b="0"/>
              <a:t>1</a:t>
            </a:r>
            <a:r>
              <a:rPr lang="zh-CN" altLang="en-US" b="0"/>
              <a:t>）购入</a:t>
            </a:r>
            <a:r>
              <a:rPr lang="zh-CN" altLang="en-US" b="0">
                <a:solidFill>
                  <a:srgbClr val="6600FF"/>
                </a:solidFill>
              </a:rPr>
              <a:t>不需安装</a:t>
            </a:r>
            <a:r>
              <a:rPr lang="zh-CN" altLang="en-US" b="0"/>
              <a:t>的固定资产</a:t>
            </a:r>
          </a:p>
          <a:p>
            <a:pPr>
              <a:lnSpc>
                <a:spcPct val="120000"/>
              </a:lnSpc>
            </a:pPr>
            <a:r>
              <a:rPr lang="zh-CN" altLang="en-US" b="0"/>
              <a:t> </a:t>
            </a:r>
            <a:r>
              <a:rPr lang="zh-CN" altLang="en-US" b="0">
                <a:solidFill>
                  <a:srgbClr val="3333FF"/>
                </a:solidFill>
              </a:rPr>
              <a:t>无论新旧，均按实际发生的全部支出计价入帐。</a:t>
            </a:r>
          </a:p>
          <a:p>
            <a:pPr>
              <a:lnSpc>
                <a:spcPct val="120000"/>
              </a:lnSpc>
            </a:pPr>
            <a:r>
              <a:rPr lang="zh-CN" altLang="en-US" b="0"/>
              <a:t>借：固定资产</a:t>
            </a:r>
          </a:p>
          <a:p>
            <a:pPr>
              <a:lnSpc>
                <a:spcPct val="120000"/>
              </a:lnSpc>
            </a:pPr>
            <a:r>
              <a:rPr lang="zh-CN" altLang="en-US" b="0"/>
              <a:t>         贷：银行存款</a:t>
            </a:r>
          </a:p>
          <a:p>
            <a:pPr>
              <a:lnSpc>
                <a:spcPct val="120000"/>
              </a:lnSpc>
            </a:pPr>
            <a:r>
              <a:rPr lang="zh-CN" altLang="en-US" b="0"/>
              <a:t>（</a:t>
            </a:r>
            <a:r>
              <a:rPr lang="en-US" altLang="zh-CN" b="0"/>
              <a:t>2</a:t>
            </a:r>
            <a:r>
              <a:rPr lang="zh-CN" altLang="en-US" b="0"/>
              <a:t>）购入</a:t>
            </a:r>
            <a:r>
              <a:rPr lang="zh-CN" altLang="en-US" b="0">
                <a:solidFill>
                  <a:srgbClr val="6600FF"/>
                </a:solidFill>
              </a:rPr>
              <a:t>需要安装</a:t>
            </a:r>
            <a:r>
              <a:rPr lang="zh-CN" altLang="en-US" b="0"/>
              <a:t>的固定资产</a:t>
            </a:r>
          </a:p>
          <a:p>
            <a:pPr>
              <a:lnSpc>
                <a:spcPct val="120000"/>
              </a:lnSpc>
            </a:pPr>
            <a:r>
              <a:rPr lang="zh-CN" altLang="en-US" b="0">
                <a:solidFill>
                  <a:srgbClr val="3333FF"/>
                </a:solidFill>
              </a:rPr>
              <a:t>先通过“在建工程”核算，再转入“固定资产”。</a:t>
            </a:r>
            <a:endParaRPr lang="zh-CN" altLang="en-US"/>
          </a:p>
        </p:txBody>
      </p:sp>
      <p:sp>
        <p:nvSpPr>
          <p:cNvPr id="3" name="日期占位符 3"/>
          <p:cNvSpPr>
            <a:spLocks noGrp="1"/>
          </p:cNvSpPr>
          <p:nvPr>
            <p:ph type="dt" sz="half" idx="10"/>
          </p:nvPr>
        </p:nvSpPr>
        <p:spPr/>
        <p:txBody>
          <a:bodyPr/>
          <a:lstStyle/>
          <a:p>
            <a:fld id="{CFCFF867-985A-4D68-92E9-786C7894B034}"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E1188AA9-73A4-4ADA-A3A0-01BB8F3BA797}" type="slidenum">
              <a:rPr lang="ko-KR" altLang="en-US">
                <a:solidFill>
                  <a:srgbClr val="000000"/>
                </a:solidFill>
              </a:rPr>
              <a:pPr/>
              <a:t>199</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zh-CN" altLang="en-US" dirty="0" smtClean="0">
                <a:latin typeface="华文新魏" pitchFamily="2" charset="-122"/>
                <a:ea typeface="华文新魏" pitchFamily="2" charset="-122"/>
              </a:rPr>
              <a:t>第一章   总 论</a:t>
            </a:r>
            <a:r>
              <a:rPr lang="en-US" altLang="zh-CN" dirty="0" smtClean="0">
                <a:latin typeface="华文新魏" pitchFamily="2" charset="-122"/>
                <a:ea typeface="华文新魏" pitchFamily="2" charset="-122"/>
              </a:rPr>
              <a:t/>
            </a:r>
            <a:br>
              <a:rPr lang="en-US" altLang="zh-CN" dirty="0" smtClean="0">
                <a:latin typeface="华文新魏" pitchFamily="2" charset="-122"/>
                <a:ea typeface="华文新魏" pitchFamily="2" charset="-122"/>
              </a:rPr>
            </a:br>
            <a:r>
              <a:rPr lang="zh-CN" altLang="en-US" b="0" dirty="0" smtClean="0">
                <a:latin typeface="华文新魏" pitchFamily="2" charset="-122"/>
                <a:ea typeface="华文新魏" pitchFamily="2" charset="-122"/>
              </a:rPr>
              <a:t>第一</a:t>
            </a:r>
            <a:r>
              <a:rPr lang="zh-CN" altLang="en-US" b="0" dirty="0">
                <a:latin typeface="华文新魏" pitchFamily="2" charset="-122"/>
                <a:ea typeface="华文新魏" pitchFamily="2" charset="-122"/>
              </a:rPr>
              <a:t>节  会计概述</a:t>
            </a:r>
          </a:p>
        </p:txBody>
      </p:sp>
      <p:sp>
        <p:nvSpPr>
          <p:cNvPr id="52227" name="Rectangle 3"/>
          <p:cNvSpPr>
            <a:spLocks noGrp="1" noChangeArrowheads="1"/>
          </p:cNvSpPr>
          <p:nvPr>
            <p:ph idx="1"/>
          </p:nvPr>
        </p:nvSpPr>
        <p:spPr/>
        <p:txBody>
          <a:bodyPr>
            <a:normAutofit fontScale="85000" lnSpcReduction="20000"/>
          </a:bodyPr>
          <a:lstStyle/>
          <a:p>
            <a:pPr>
              <a:lnSpc>
                <a:spcPct val="110000"/>
              </a:lnSpc>
              <a:spcBef>
                <a:spcPct val="40000"/>
              </a:spcBef>
            </a:pPr>
            <a:r>
              <a:rPr lang="zh-CN" altLang="en-US" sz="2800" b="0" dirty="0">
                <a:solidFill>
                  <a:srgbClr val="003366"/>
                </a:solidFill>
                <a:latin typeface="黑体" pitchFamily="2" charset="-122"/>
                <a:ea typeface="黑体" pitchFamily="2" charset="-122"/>
              </a:rPr>
              <a:t>一、会计的含义</a:t>
            </a:r>
            <a:endParaRPr lang="zh-CN" altLang="en-US" sz="2800" dirty="0">
              <a:solidFill>
                <a:srgbClr val="003366"/>
              </a:solidFill>
              <a:latin typeface="黑体" pitchFamily="2" charset="-122"/>
              <a:ea typeface="黑体" pitchFamily="2" charset="-122"/>
            </a:endParaRPr>
          </a:p>
          <a:p>
            <a:pPr>
              <a:lnSpc>
                <a:spcPct val="110000"/>
              </a:lnSpc>
              <a:spcBef>
                <a:spcPct val="40000"/>
              </a:spcBef>
            </a:pPr>
            <a:r>
              <a:rPr lang="zh-CN" altLang="en-US" b="0" dirty="0">
                <a:latin typeface="楷体_GB2312" pitchFamily="49" charset="-122"/>
              </a:rPr>
              <a:t>    会计存在于所有的组织形式中，但以企业组织形式最具有代表性，因此，会计学的教学，都是以</a:t>
            </a:r>
            <a:r>
              <a:rPr lang="zh-CN" altLang="en-US" dirty="0">
                <a:solidFill>
                  <a:srgbClr val="CC0000"/>
                </a:solidFill>
                <a:latin typeface="楷体_GB2312" pitchFamily="49" charset="-122"/>
              </a:rPr>
              <a:t>企业会计为典型</a:t>
            </a:r>
            <a:r>
              <a:rPr lang="zh-CN" altLang="en-US" b="0" dirty="0">
                <a:latin typeface="楷体_GB2312" pitchFamily="49" charset="-122"/>
              </a:rPr>
              <a:t>来进行讲述的。</a:t>
            </a:r>
          </a:p>
          <a:p>
            <a:pPr>
              <a:lnSpc>
                <a:spcPct val="110000"/>
              </a:lnSpc>
              <a:spcBef>
                <a:spcPct val="40000"/>
              </a:spcBef>
            </a:pPr>
            <a:r>
              <a:rPr lang="zh-CN" altLang="en-US" b="0" dirty="0">
                <a:latin typeface="楷体_GB2312" pitchFamily="49" charset="-122"/>
              </a:rPr>
              <a:t>    通过会计方式，将企业经营活动用货币量化表述，便于汇总、比较，是一种相对有效的方法，也因此被广泛采用。</a:t>
            </a:r>
          </a:p>
          <a:p>
            <a:pPr>
              <a:lnSpc>
                <a:spcPct val="110000"/>
              </a:lnSpc>
              <a:spcBef>
                <a:spcPct val="40000"/>
              </a:spcBef>
            </a:pPr>
            <a:r>
              <a:rPr lang="zh-CN" altLang="en-US" b="0" dirty="0">
                <a:latin typeface="楷体_GB2312" pitchFamily="49" charset="-122"/>
              </a:rPr>
              <a:t>    社会为什么需要会计？从达尔文进化论角度出发，如果会计不能够为社会带来价值，社会就不需要会计。</a:t>
            </a:r>
            <a:endParaRPr lang="zh-CN" altLang="en-US" dirty="0">
              <a:latin typeface="楷体_GB2312" pitchFamily="49" charset="-122"/>
            </a:endParaRPr>
          </a:p>
        </p:txBody>
      </p:sp>
      <p:sp>
        <p:nvSpPr>
          <p:cNvPr id="4" name="日期占位符 3"/>
          <p:cNvSpPr>
            <a:spLocks noGrp="1"/>
          </p:cNvSpPr>
          <p:nvPr>
            <p:ph type="dt" sz="half" idx="10"/>
          </p:nvPr>
        </p:nvSpPr>
        <p:spPr/>
        <p:txBody>
          <a:bodyPr/>
          <a:lstStyle/>
          <a:p>
            <a:fld id="{D257AB05-3840-4E35-AF09-FF90DFCD0A4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499FE648-2CC1-426F-8E41-243AC0E5890E}" type="slidenum">
              <a:rPr lang="en-US" altLang="ko-KR"/>
              <a:pPr/>
              <a:t>2</a:t>
            </a:fld>
            <a:endParaRPr lang="en-US" altLang="ko-K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1143000"/>
            <a:ext cx="8153400" cy="5181600"/>
          </a:xfrm>
        </p:spPr>
        <p:txBody>
          <a:bodyPr/>
          <a:lstStyle/>
          <a:p>
            <a:pPr>
              <a:lnSpc>
                <a:spcPct val="120000"/>
              </a:lnSpc>
              <a:spcBef>
                <a:spcPct val="50000"/>
              </a:spcBef>
            </a:pPr>
            <a:r>
              <a:rPr lang="zh-CN" altLang="en-US" sz="3200" b="0">
                <a:solidFill>
                  <a:srgbClr val="CC0000"/>
                </a:solidFill>
                <a:latin typeface="华文新魏" pitchFamily="2" charset="-122"/>
                <a:ea typeface="华文新魏" pitchFamily="2" charset="-122"/>
              </a:rPr>
              <a:t>（六）重要性</a:t>
            </a:r>
          </a:p>
          <a:p>
            <a:pPr>
              <a:lnSpc>
                <a:spcPct val="120000"/>
              </a:lnSpc>
              <a:spcBef>
                <a:spcPct val="50000"/>
              </a:spcBef>
            </a:pPr>
            <a:r>
              <a:rPr lang="zh-CN" altLang="en-US" sz="2800" b="0">
                <a:latin typeface="楷体_GB2312" pitchFamily="49" charset="-122"/>
              </a:rPr>
              <a:t>    重要性要求企业提供的会计信息应当反映与企业财务状况、经营成果和现金流量有关的所有重要的交易和事项。</a:t>
            </a:r>
          </a:p>
          <a:p>
            <a:pPr>
              <a:lnSpc>
                <a:spcPct val="120000"/>
              </a:lnSpc>
              <a:spcBef>
                <a:spcPct val="50000"/>
              </a:spcBef>
            </a:pPr>
            <a:r>
              <a:rPr lang="zh-CN" altLang="en-US" sz="2800" b="0">
                <a:solidFill>
                  <a:srgbClr val="0000CC"/>
                </a:solidFill>
                <a:latin typeface="楷体_GB2312" pitchFamily="49" charset="-122"/>
              </a:rPr>
              <a:t>    </a:t>
            </a:r>
            <a:r>
              <a:rPr lang="zh-CN" altLang="en-US" sz="2800">
                <a:solidFill>
                  <a:srgbClr val="0000CC"/>
                </a:solidFill>
                <a:latin typeface="楷体_GB2312" pitchFamily="49" charset="-122"/>
              </a:rPr>
              <a:t>质</a:t>
            </a:r>
            <a:r>
              <a:rPr lang="zh-CN" altLang="en-US" sz="2800" b="0">
                <a:latin typeface="Times New Roman"/>
              </a:rPr>
              <a:t>——</a:t>
            </a:r>
            <a:r>
              <a:rPr lang="zh-CN" altLang="en-US" sz="2800" b="0">
                <a:latin typeface="楷体_GB2312" pitchFamily="49" charset="-122"/>
              </a:rPr>
              <a:t>对决策的影响程度，是高还是低</a:t>
            </a:r>
          </a:p>
          <a:p>
            <a:pPr>
              <a:lnSpc>
                <a:spcPct val="120000"/>
              </a:lnSpc>
              <a:spcBef>
                <a:spcPct val="50000"/>
              </a:spcBef>
            </a:pPr>
            <a:r>
              <a:rPr lang="zh-CN" altLang="en-US" sz="2800" b="0">
                <a:solidFill>
                  <a:srgbClr val="0000CC"/>
                </a:solidFill>
                <a:latin typeface="楷体_GB2312" pitchFamily="49" charset="-122"/>
              </a:rPr>
              <a:t>    </a:t>
            </a:r>
            <a:r>
              <a:rPr lang="zh-CN" altLang="en-US" sz="2800">
                <a:solidFill>
                  <a:srgbClr val="0000CC"/>
                </a:solidFill>
                <a:latin typeface="楷体_GB2312" pitchFamily="49" charset="-122"/>
              </a:rPr>
              <a:t>量</a:t>
            </a:r>
            <a:r>
              <a:rPr lang="zh-CN" altLang="en-US" sz="2800" b="0">
                <a:latin typeface="Times New Roman"/>
              </a:rPr>
              <a:t>——</a:t>
            </a:r>
            <a:r>
              <a:rPr lang="zh-CN" altLang="en-US" sz="2800" b="0">
                <a:latin typeface="楷体_GB2312" pitchFamily="49" charset="-122"/>
              </a:rPr>
              <a:t>如</a:t>
            </a:r>
            <a:r>
              <a:rPr lang="zh-CN" altLang="en-US" sz="2800" b="0"/>
              <a:t>10%，30%</a:t>
            </a:r>
          </a:p>
          <a:p>
            <a:pPr>
              <a:lnSpc>
                <a:spcPct val="120000"/>
              </a:lnSpc>
              <a:spcBef>
                <a:spcPct val="50000"/>
              </a:spcBef>
            </a:pPr>
            <a:endParaRPr lang="zh-CN" altLang="en-US" sz="2800">
              <a:ea typeface="宋体" charset="-122"/>
            </a:endParaRPr>
          </a:p>
        </p:txBody>
      </p:sp>
      <p:sp>
        <p:nvSpPr>
          <p:cNvPr id="3" name="日期占位符 3"/>
          <p:cNvSpPr>
            <a:spLocks noGrp="1"/>
          </p:cNvSpPr>
          <p:nvPr>
            <p:ph type="dt" sz="half" idx="10"/>
          </p:nvPr>
        </p:nvSpPr>
        <p:spPr/>
        <p:txBody>
          <a:bodyPr/>
          <a:lstStyle/>
          <a:p>
            <a:fld id="{DD59BFF8-078F-4930-80B6-02DB1D46F60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42481766-1C6D-49E8-ABD8-8FE45B9856A8}" type="slidenum">
              <a:rPr lang="en-US" altLang="ko-KR"/>
              <a:pPr/>
              <a:t>20</a:t>
            </a:fld>
            <a:endParaRPr lang="en-US" altLang="ko-K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1026"/>
          <p:cNvSpPr>
            <a:spLocks noGrp="1" noChangeArrowheads="1"/>
          </p:cNvSpPr>
          <p:nvPr>
            <p:ph idx="1"/>
          </p:nvPr>
        </p:nvSpPr>
        <p:spPr>
          <a:xfrm>
            <a:off x="611188" y="1125538"/>
            <a:ext cx="7921625" cy="5327650"/>
          </a:xfrm>
        </p:spPr>
        <p:txBody>
          <a:bodyPr>
            <a:normAutofit fontScale="85000" lnSpcReduction="20000"/>
          </a:bodyPr>
          <a:lstStyle/>
          <a:p>
            <a:pPr>
              <a:lnSpc>
                <a:spcPct val="90000"/>
              </a:lnSpc>
            </a:pPr>
            <a:r>
              <a:rPr lang="zh-CN" altLang="en-US" b="0"/>
              <a:t>例：甲企业购入一台已使用过的设备，售出单位账面原值</a:t>
            </a:r>
            <a:r>
              <a:rPr lang="en-US" altLang="zh-CN" b="0"/>
              <a:t>60000</a:t>
            </a:r>
            <a:r>
              <a:rPr lang="zh-CN" altLang="en-US" b="0"/>
              <a:t>元，已提折旧</a:t>
            </a:r>
            <a:r>
              <a:rPr lang="en-US" altLang="zh-CN" b="0"/>
              <a:t>15000</a:t>
            </a:r>
            <a:r>
              <a:rPr lang="zh-CN" altLang="en-US" b="0"/>
              <a:t>元，甲企业支付买价</a:t>
            </a:r>
            <a:r>
              <a:rPr lang="en-US" altLang="zh-CN" b="0"/>
              <a:t>35000</a:t>
            </a:r>
            <a:r>
              <a:rPr lang="zh-CN" altLang="en-US" b="0"/>
              <a:t>元，增值税</a:t>
            </a:r>
            <a:r>
              <a:rPr lang="en-US" altLang="zh-CN" b="0"/>
              <a:t>5950</a:t>
            </a:r>
            <a:r>
              <a:rPr lang="zh-CN" altLang="en-US" b="0"/>
              <a:t>元，运费</a:t>
            </a:r>
            <a:r>
              <a:rPr lang="en-US" altLang="zh-CN" b="0"/>
              <a:t>2000</a:t>
            </a:r>
            <a:r>
              <a:rPr lang="zh-CN" altLang="en-US" b="0"/>
              <a:t>元。该设备购入后直接投入安装，发生安装费</a:t>
            </a:r>
            <a:r>
              <a:rPr lang="en-US" altLang="zh-CN" b="0"/>
              <a:t>8000</a:t>
            </a:r>
            <a:r>
              <a:rPr lang="zh-CN" altLang="en-US" b="0"/>
              <a:t>元，存款支付</a:t>
            </a:r>
            <a:r>
              <a:rPr lang="zh-CN" altLang="en-US"/>
              <a:t>。</a:t>
            </a:r>
          </a:p>
          <a:p>
            <a:pPr>
              <a:lnSpc>
                <a:spcPct val="90000"/>
              </a:lnSpc>
            </a:pPr>
            <a:r>
              <a:rPr lang="en-US" altLang="zh-CN" b="0"/>
              <a:t>1</a:t>
            </a:r>
            <a:r>
              <a:rPr lang="zh-CN" altLang="en-US" b="0"/>
              <a:t>、取得时</a:t>
            </a:r>
            <a:r>
              <a:rPr lang="en-US" altLang="zh-CN" b="0"/>
              <a:t>——</a:t>
            </a:r>
          </a:p>
          <a:p>
            <a:pPr>
              <a:lnSpc>
                <a:spcPct val="90000"/>
              </a:lnSpc>
            </a:pPr>
            <a:r>
              <a:rPr lang="en-US" altLang="zh-CN" b="0"/>
              <a:t>     </a:t>
            </a:r>
            <a:r>
              <a:rPr lang="zh-CN" altLang="en-US" b="0"/>
              <a:t>借：在建工程       </a:t>
            </a:r>
            <a:r>
              <a:rPr lang="en-US" altLang="zh-CN" b="0"/>
              <a:t>42950</a:t>
            </a:r>
          </a:p>
          <a:p>
            <a:pPr>
              <a:lnSpc>
                <a:spcPct val="90000"/>
              </a:lnSpc>
            </a:pPr>
            <a:r>
              <a:rPr lang="en-US" altLang="zh-CN" b="0"/>
              <a:t>           </a:t>
            </a:r>
            <a:r>
              <a:rPr lang="zh-CN" altLang="en-US" b="0"/>
              <a:t>贷：银行存款            </a:t>
            </a:r>
            <a:r>
              <a:rPr lang="en-US" altLang="zh-CN" b="0"/>
              <a:t>42950</a:t>
            </a:r>
          </a:p>
          <a:p>
            <a:pPr>
              <a:lnSpc>
                <a:spcPct val="90000"/>
              </a:lnSpc>
            </a:pPr>
            <a:r>
              <a:rPr lang="en-US" altLang="zh-CN" b="0"/>
              <a:t>2</a:t>
            </a:r>
            <a:r>
              <a:rPr lang="zh-CN" altLang="en-US" b="0"/>
              <a:t>、安装时：</a:t>
            </a:r>
          </a:p>
          <a:p>
            <a:pPr>
              <a:lnSpc>
                <a:spcPct val="90000"/>
              </a:lnSpc>
            </a:pPr>
            <a:r>
              <a:rPr lang="zh-CN" altLang="en-US" b="0"/>
              <a:t>     借：在建工程         </a:t>
            </a:r>
            <a:r>
              <a:rPr lang="en-US" altLang="zh-CN" b="0"/>
              <a:t>8000</a:t>
            </a:r>
          </a:p>
          <a:p>
            <a:pPr>
              <a:lnSpc>
                <a:spcPct val="90000"/>
              </a:lnSpc>
            </a:pPr>
            <a:r>
              <a:rPr lang="en-US" altLang="zh-CN" b="0"/>
              <a:t>           </a:t>
            </a:r>
            <a:r>
              <a:rPr lang="zh-CN" altLang="en-US" b="0"/>
              <a:t>贷：银行存款              </a:t>
            </a:r>
            <a:r>
              <a:rPr lang="en-US" altLang="zh-CN" b="0"/>
              <a:t>8000</a:t>
            </a:r>
          </a:p>
          <a:p>
            <a:pPr>
              <a:lnSpc>
                <a:spcPct val="90000"/>
              </a:lnSpc>
            </a:pPr>
            <a:r>
              <a:rPr lang="en-US" altLang="zh-CN" b="0"/>
              <a:t>3</a:t>
            </a:r>
            <a:r>
              <a:rPr lang="zh-CN" altLang="en-US" b="0"/>
              <a:t>、交付使用时：</a:t>
            </a:r>
          </a:p>
          <a:p>
            <a:pPr>
              <a:lnSpc>
                <a:spcPct val="90000"/>
              </a:lnSpc>
            </a:pPr>
            <a:r>
              <a:rPr lang="zh-CN" altLang="en-US" b="0"/>
              <a:t>     借：固定资产       </a:t>
            </a:r>
            <a:r>
              <a:rPr lang="en-US" altLang="zh-CN" b="0"/>
              <a:t>50950</a:t>
            </a:r>
          </a:p>
          <a:p>
            <a:pPr>
              <a:lnSpc>
                <a:spcPct val="90000"/>
              </a:lnSpc>
            </a:pPr>
            <a:r>
              <a:rPr lang="en-US" altLang="zh-CN" b="0"/>
              <a:t>           </a:t>
            </a:r>
            <a:r>
              <a:rPr lang="zh-CN" altLang="en-US" b="0"/>
              <a:t>贷：在建工程            </a:t>
            </a:r>
            <a:r>
              <a:rPr lang="en-US" altLang="zh-CN" b="0"/>
              <a:t>50950</a:t>
            </a:r>
          </a:p>
        </p:txBody>
      </p:sp>
      <p:sp>
        <p:nvSpPr>
          <p:cNvPr id="3" name="日期占位符 3"/>
          <p:cNvSpPr>
            <a:spLocks noGrp="1"/>
          </p:cNvSpPr>
          <p:nvPr>
            <p:ph type="dt" sz="half" idx="10"/>
          </p:nvPr>
        </p:nvSpPr>
        <p:spPr/>
        <p:txBody>
          <a:bodyPr/>
          <a:lstStyle/>
          <a:p>
            <a:fld id="{B1F67FB8-0E3D-4897-B39E-71FC4F06F2A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F8F1FCD9-300D-46A2-8BAB-05F74155BB43}" type="slidenum">
              <a:rPr lang="ko-KR" altLang="en-US">
                <a:solidFill>
                  <a:srgbClr val="000000"/>
                </a:solidFill>
              </a:rPr>
              <a:pPr/>
              <a:t>200</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1026"/>
          <p:cNvSpPr>
            <a:spLocks noGrp="1" noChangeArrowheads="1"/>
          </p:cNvSpPr>
          <p:nvPr>
            <p:ph idx="1"/>
          </p:nvPr>
        </p:nvSpPr>
        <p:spPr>
          <a:xfrm>
            <a:off x="539750" y="1196975"/>
            <a:ext cx="8305800" cy="5280025"/>
          </a:xfrm>
        </p:spPr>
        <p:txBody>
          <a:bodyPr/>
          <a:lstStyle/>
          <a:p>
            <a:pPr>
              <a:lnSpc>
                <a:spcPct val="120000"/>
              </a:lnSpc>
            </a:pPr>
            <a:r>
              <a:rPr lang="en-US" altLang="zh-CN" b="0">
                <a:solidFill>
                  <a:schemeClr val="tx2"/>
                </a:solidFill>
              </a:rPr>
              <a:t>2</a:t>
            </a:r>
            <a:r>
              <a:rPr lang="zh-CN" altLang="en-US" b="0">
                <a:solidFill>
                  <a:schemeClr val="tx2"/>
                </a:solidFill>
              </a:rPr>
              <a:t>、建造方式取得固定资产</a:t>
            </a:r>
          </a:p>
          <a:p>
            <a:pPr>
              <a:lnSpc>
                <a:spcPct val="120000"/>
              </a:lnSpc>
            </a:pPr>
            <a:r>
              <a:rPr lang="zh-CN" altLang="en-US" b="0"/>
              <a:t>       自行建造的固定资产，其入账价值由建造该项资产使之达到预定可使用状态前所发生的必要支出构成。</a:t>
            </a:r>
          </a:p>
          <a:p>
            <a:pPr>
              <a:lnSpc>
                <a:spcPct val="120000"/>
              </a:lnSpc>
            </a:pPr>
            <a:r>
              <a:rPr lang="zh-CN" altLang="en-US" b="0"/>
              <a:t>      </a:t>
            </a:r>
            <a:r>
              <a:rPr lang="zh-CN" altLang="en-US" b="0">
                <a:solidFill>
                  <a:srgbClr val="3333FF"/>
                </a:solidFill>
              </a:rPr>
              <a:t>建造成本通过“在建工程”帐户核算。</a:t>
            </a:r>
          </a:p>
          <a:p>
            <a:pPr>
              <a:lnSpc>
                <a:spcPct val="120000"/>
              </a:lnSpc>
            </a:pPr>
            <a:r>
              <a:rPr lang="zh-CN" altLang="en-US" b="0"/>
              <a:t>   （例见</a:t>
            </a:r>
            <a:r>
              <a:rPr lang="en-US" altLang="zh-CN" b="0"/>
              <a:t>P125-126</a:t>
            </a:r>
            <a:r>
              <a:rPr lang="zh-CN" altLang="en-US" b="0"/>
              <a:t>）</a:t>
            </a:r>
          </a:p>
          <a:p>
            <a:pPr>
              <a:lnSpc>
                <a:spcPct val="120000"/>
              </a:lnSpc>
            </a:pPr>
            <a:r>
              <a:rPr lang="en-US" altLang="zh-CN" b="0">
                <a:solidFill>
                  <a:schemeClr val="tx2"/>
                </a:solidFill>
              </a:rPr>
              <a:t>3</a:t>
            </a:r>
            <a:r>
              <a:rPr lang="zh-CN" altLang="en-US" b="0">
                <a:solidFill>
                  <a:schemeClr val="tx2"/>
                </a:solidFill>
              </a:rPr>
              <a:t>、</a:t>
            </a:r>
            <a:r>
              <a:rPr lang="zh-CN" altLang="en-US" b="0">
                <a:solidFill>
                  <a:schemeClr val="tx2"/>
                </a:solidFill>
                <a:latin typeface="宋体" charset="-122"/>
              </a:rPr>
              <a:t>投资者投入的固定资产</a:t>
            </a:r>
          </a:p>
          <a:p>
            <a:pPr>
              <a:lnSpc>
                <a:spcPct val="120000"/>
              </a:lnSpc>
            </a:pPr>
            <a:r>
              <a:rPr lang="zh-CN" altLang="en-US" b="0">
                <a:latin typeface="宋体" charset="-122"/>
              </a:rPr>
              <a:t>按照投资合同或协议约定的价值入账。</a:t>
            </a:r>
          </a:p>
          <a:p>
            <a:endParaRPr lang="en-US" altLang="zh-CN" b="0"/>
          </a:p>
        </p:txBody>
      </p:sp>
      <p:sp>
        <p:nvSpPr>
          <p:cNvPr id="3" name="日期占位符 3"/>
          <p:cNvSpPr>
            <a:spLocks noGrp="1"/>
          </p:cNvSpPr>
          <p:nvPr>
            <p:ph type="dt" sz="half" idx="10"/>
          </p:nvPr>
        </p:nvSpPr>
        <p:spPr/>
        <p:txBody>
          <a:bodyPr/>
          <a:lstStyle/>
          <a:p>
            <a:fld id="{30097B4E-C64E-4D24-B0FE-A308B7F98BC5}"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74F93F47-2E64-4B88-BD7A-337F625437D2}" type="slidenum">
              <a:rPr lang="ko-KR" altLang="en-US">
                <a:solidFill>
                  <a:srgbClr val="000000"/>
                </a:solidFill>
              </a:rPr>
              <a:pPr/>
              <a:t>201</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533400" y="1066800"/>
            <a:ext cx="8153400" cy="4267200"/>
          </a:xfrm>
          <a:solidFill>
            <a:srgbClr val="FFFFFF"/>
          </a:solidFill>
        </p:spPr>
        <p:txBody>
          <a:bodyPr/>
          <a:lstStyle/>
          <a:p>
            <a:pPr>
              <a:lnSpc>
                <a:spcPct val="120000"/>
              </a:lnSpc>
            </a:pPr>
            <a:r>
              <a:rPr lang="zh-CN" altLang="en-US" sz="2800" b="0"/>
              <a:t>三、固定资产的折旧</a:t>
            </a:r>
          </a:p>
          <a:p>
            <a:pPr>
              <a:lnSpc>
                <a:spcPct val="120000"/>
              </a:lnSpc>
            </a:pPr>
            <a:r>
              <a:rPr lang="zh-CN" altLang="en-US" b="0"/>
              <a:t>（一）固定资产折旧</a:t>
            </a:r>
          </a:p>
          <a:p>
            <a:pPr>
              <a:lnSpc>
                <a:spcPct val="120000"/>
              </a:lnSpc>
            </a:pPr>
            <a:r>
              <a:rPr lang="en-US" altLang="zh-CN" b="0">
                <a:solidFill>
                  <a:schemeClr val="accent2"/>
                </a:solidFill>
              </a:rPr>
              <a:t>1</a:t>
            </a:r>
            <a:r>
              <a:rPr lang="zh-CN" altLang="en-US" b="0">
                <a:solidFill>
                  <a:schemeClr val="accent2"/>
                </a:solidFill>
              </a:rPr>
              <a:t>、固定资产折旧的性质</a:t>
            </a:r>
          </a:p>
          <a:p>
            <a:pPr>
              <a:lnSpc>
                <a:spcPct val="120000"/>
              </a:lnSpc>
            </a:pPr>
            <a:r>
              <a:rPr lang="zh-CN" altLang="en-US" b="0"/>
              <a:t>固定资产折旧：是指固定资产由于损耗而转移到成本和费用中去的那部分价值。</a:t>
            </a:r>
          </a:p>
          <a:p>
            <a:pPr>
              <a:lnSpc>
                <a:spcPct val="120000"/>
              </a:lnSpc>
            </a:pPr>
            <a:r>
              <a:rPr lang="en-US" altLang="zh-CN" b="0">
                <a:solidFill>
                  <a:schemeClr val="accent2"/>
                </a:solidFill>
              </a:rPr>
              <a:t>2</a:t>
            </a:r>
            <a:r>
              <a:rPr lang="zh-CN" altLang="en-US" b="0">
                <a:solidFill>
                  <a:schemeClr val="accent2"/>
                </a:solidFill>
              </a:rPr>
              <a:t>、固定资产的有形损耗和无形损耗</a:t>
            </a:r>
            <a:endParaRPr lang="zh-CN" altLang="en-US" sz="1600">
              <a:solidFill>
                <a:schemeClr val="accent2"/>
              </a:solidFill>
            </a:endParaRPr>
          </a:p>
        </p:txBody>
      </p:sp>
      <p:sp>
        <p:nvSpPr>
          <p:cNvPr id="5" name="日期占位符 3"/>
          <p:cNvSpPr>
            <a:spLocks noGrp="1"/>
          </p:cNvSpPr>
          <p:nvPr>
            <p:ph type="dt" sz="half" idx="10"/>
          </p:nvPr>
        </p:nvSpPr>
        <p:spPr/>
        <p:txBody>
          <a:bodyPr/>
          <a:lstStyle/>
          <a:p>
            <a:fld id="{936AF592-7AFA-4DC4-82A1-997CA79479F8}" type="datetime1">
              <a:rPr lang="zh-CN" altLang="en-US">
                <a:solidFill>
                  <a:srgbClr val="000000"/>
                </a:solidFill>
              </a:rPr>
              <a:pPr/>
              <a:t>2012-07-13</a:t>
            </a:fld>
            <a:endParaRPr lang="en-US" altLang="ko-KR">
              <a:solidFill>
                <a:srgbClr val="000000"/>
              </a:solidFill>
            </a:endParaRPr>
          </a:p>
        </p:txBody>
      </p:sp>
      <p:sp>
        <p:nvSpPr>
          <p:cNvPr id="6"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7" name="灯片编号占位符 5"/>
          <p:cNvSpPr>
            <a:spLocks noGrp="1"/>
          </p:cNvSpPr>
          <p:nvPr>
            <p:ph type="sldNum" sz="quarter" idx="12"/>
          </p:nvPr>
        </p:nvSpPr>
        <p:spPr/>
        <p:txBody>
          <a:bodyPr/>
          <a:lstStyle/>
          <a:p>
            <a:fld id="{0AB450C9-6591-403C-B08A-6AB8A89CB815}" type="slidenum">
              <a:rPr lang="ko-KR" altLang="en-US">
                <a:solidFill>
                  <a:srgbClr val="000000"/>
                </a:solidFill>
              </a:rPr>
              <a:pPr/>
              <a:t>202</a:t>
            </a:fld>
            <a:endParaRPr lang="en-US" altLang="ko-KR">
              <a:solidFill>
                <a:srgbClr val="000000"/>
              </a:solidFill>
            </a:endParaRPr>
          </a:p>
        </p:txBody>
      </p:sp>
      <p:sp>
        <p:nvSpPr>
          <p:cNvPr id="59401" name="Text Box 9"/>
          <p:cNvSpPr txBox="1">
            <a:spLocks noChangeArrowheads="1"/>
          </p:cNvSpPr>
          <p:nvPr/>
        </p:nvSpPr>
        <p:spPr bwMode="auto">
          <a:xfrm>
            <a:off x="609600" y="3581400"/>
            <a:ext cx="1981200" cy="457200"/>
          </a:xfrm>
          <a:prstGeom prst="rect">
            <a:avLst/>
          </a:prstGeom>
          <a:noFill/>
          <a:ln w="9525">
            <a:noFill/>
            <a:miter lim="800000"/>
            <a:headEnd/>
            <a:tailEnd/>
          </a:ln>
          <a:effectLst/>
        </p:spPr>
        <p:txBody>
          <a:bodyPr>
            <a:spAutoFit/>
          </a:bodyPr>
          <a:lstStyle/>
          <a:p>
            <a:pPr fontAlgn="base">
              <a:spcBef>
                <a:spcPct val="50000"/>
              </a:spcBef>
              <a:spcAft>
                <a:spcPct val="0"/>
              </a:spcAft>
            </a:pPr>
            <a:endParaRPr kumimoji="1" lang="zh-CN" altLang="zh-CN" sz="2400" smtClean="0">
              <a:solidFill>
                <a:srgbClr val="000000"/>
              </a:solidFill>
              <a:latin typeface="Times New Roman" pitchFamily="18" charset="0"/>
              <a:ea typeface="宋体" charset="-122"/>
            </a:endParaRPr>
          </a:p>
        </p:txBody>
      </p:sp>
      <p:sp>
        <p:nvSpPr>
          <p:cNvPr id="59410" name="Line 18"/>
          <p:cNvSpPr>
            <a:spLocks noChangeShapeType="1"/>
          </p:cNvSpPr>
          <p:nvPr/>
        </p:nvSpPr>
        <p:spPr bwMode="auto">
          <a:xfrm>
            <a:off x="1828800" y="4267200"/>
            <a:ext cx="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57200" y="1125538"/>
            <a:ext cx="8229600" cy="5427662"/>
          </a:xfrm>
        </p:spPr>
        <p:txBody>
          <a:bodyPr>
            <a:normAutofit fontScale="92500" lnSpcReduction="20000"/>
          </a:bodyPr>
          <a:lstStyle/>
          <a:p>
            <a:r>
              <a:rPr lang="en-US" altLang="zh-CN" b="0">
                <a:solidFill>
                  <a:srgbClr val="3333FF"/>
                </a:solidFill>
              </a:rPr>
              <a:t>3</a:t>
            </a:r>
            <a:r>
              <a:rPr lang="zh-CN" altLang="en-US" b="0">
                <a:solidFill>
                  <a:srgbClr val="3333FF"/>
                </a:solidFill>
              </a:rPr>
              <a:t>、</a:t>
            </a:r>
            <a:r>
              <a:rPr lang="zh-CN" altLang="en-US" b="0">
                <a:solidFill>
                  <a:srgbClr val="3333FF"/>
                </a:solidFill>
                <a:cs typeface="Times New Roman" pitchFamily="18" charset="0"/>
              </a:rPr>
              <a:t> </a:t>
            </a:r>
            <a:r>
              <a:rPr lang="zh-CN" altLang="en-US" b="0">
                <a:solidFill>
                  <a:srgbClr val="3333FF"/>
                </a:solidFill>
              </a:rPr>
              <a:t>影响折旧的因素</a:t>
            </a:r>
          </a:p>
          <a:p>
            <a:r>
              <a:rPr lang="zh-CN" altLang="en-US" b="0"/>
              <a:t>（</a:t>
            </a:r>
            <a:r>
              <a:rPr lang="en-US" altLang="zh-CN" b="0"/>
              <a:t>1</a:t>
            </a:r>
            <a:r>
              <a:rPr lang="zh-CN" altLang="en-US" b="0"/>
              <a:t>）折旧基数</a:t>
            </a:r>
          </a:p>
          <a:p>
            <a:r>
              <a:rPr lang="zh-CN" altLang="en-US" b="0"/>
              <a:t>（</a:t>
            </a:r>
            <a:r>
              <a:rPr lang="en-US" altLang="zh-CN" b="0"/>
              <a:t>2</a:t>
            </a:r>
            <a:r>
              <a:rPr lang="zh-CN" altLang="en-US" b="0"/>
              <a:t>）预计使用年限</a:t>
            </a:r>
          </a:p>
          <a:p>
            <a:r>
              <a:rPr lang="zh-CN" altLang="en-US" b="0"/>
              <a:t>（</a:t>
            </a:r>
            <a:r>
              <a:rPr lang="en-US" altLang="zh-CN" b="0"/>
              <a:t>3</a:t>
            </a:r>
            <a:r>
              <a:rPr lang="zh-CN" altLang="en-US" b="0"/>
              <a:t>）预计净残值</a:t>
            </a:r>
          </a:p>
          <a:p>
            <a:r>
              <a:rPr lang="zh-CN" altLang="en-US" b="0"/>
              <a:t>预计净残值＝预计残值收入－预计清理费用</a:t>
            </a:r>
          </a:p>
          <a:p>
            <a:r>
              <a:rPr lang="zh-CN" altLang="en-US" b="0"/>
              <a:t>固定资产折旧总额＝固定资产原值－预计净残值</a:t>
            </a:r>
          </a:p>
          <a:p>
            <a:r>
              <a:rPr lang="en-US" altLang="zh-CN" b="0">
                <a:solidFill>
                  <a:srgbClr val="3333FF"/>
                </a:solidFill>
              </a:rPr>
              <a:t>4</a:t>
            </a:r>
            <a:r>
              <a:rPr lang="zh-CN" altLang="en-US" b="0">
                <a:solidFill>
                  <a:srgbClr val="3333FF"/>
                </a:solidFill>
              </a:rPr>
              <a:t>、计提折旧的范围</a:t>
            </a:r>
          </a:p>
          <a:p>
            <a:r>
              <a:rPr lang="zh-CN" altLang="en-US" b="0"/>
              <a:t>除以下情况外，企业应对所有固定资产计提折旧：</a:t>
            </a:r>
          </a:p>
          <a:p>
            <a:r>
              <a:rPr lang="zh-CN" altLang="en-US" b="0"/>
              <a:t>（</a:t>
            </a:r>
            <a:r>
              <a:rPr lang="en-US" altLang="zh-CN" b="0"/>
              <a:t>1</a:t>
            </a:r>
            <a:r>
              <a:rPr lang="zh-CN" altLang="en-US" b="0"/>
              <a:t>）提足折旧仍继续使用的固定资产；</a:t>
            </a:r>
          </a:p>
          <a:p>
            <a:r>
              <a:rPr lang="zh-CN" altLang="en-US" b="0"/>
              <a:t>（</a:t>
            </a:r>
            <a:r>
              <a:rPr lang="en-US" altLang="zh-CN" b="0"/>
              <a:t>2</a:t>
            </a:r>
            <a:r>
              <a:rPr lang="zh-CN" altLang="en-US" b="0"/>
              <a:t>）作为固定资产入账的土地。</a:t>
            </a:r>
            <a:r>
              <a:rPr lang="zh-CN" altLang="en-US">
                <a:solidFill>
                  <a:srgbClr val="FF0000"/>
                </a:solidFill>
              </a:rPr>
              <a:t> </a:t>
            </a:r>
            <a:endParaRPr lang="zh-CN" altLang="en-US" b="0"/>
          </a:p>
        </p:txBody>
      </p:sp>
      <p:sp>
        <p:nvSpPr>
          <p:cNvPr id="3" name="日期占位符 3"/>
          <p:cNvSpPr>
            <a:spLocks noGrp="1"/>
          </p:cNvSpPr>
          <p:nvPr>
            <p:ph type="dt" sz="half" idx="10"/>
          </p:nvPr>
        </p:nvSpPr>
        <p:spPr/>
        <p:txBody>
          <a:bodyPr/>
          <a:lstStyle/>
          <a:p>
            <a:fld id="{FAE5A60B-65B3-43FB-8DD4-122050AF33C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7F853516-46DB-4780-B29A-3C7390A4432F}" type="slidenum">
              <a:rPr lang="ko-KR" altLang="en-US">
                <a:solidFill>
                  <a:srgbClr val="000000"/>
                </a:solidFill>
              </a:rPr>
              <a:pPr/>
              <a:t>203</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1066800"/>
            <a:ext cx="7924800" cy="5314950"/>
          </a:xfrm>
        </p:spPr>
        <p:txBody>
          <a:bodyPr>
            <a:normAutofit fontScale="92500" lnSpcReduction="10000"/>
          </a:bodyPr>
          <a:lstStyle/>
          <a:p>
            <a:r>
              <a:rPr lang="zh-CN" altLang="en-US" b="0"/>
              <a:t>（二）</a:t>
            </a:r>
            <a:r>
              <a:rPr lang="zh-CN" altLang="en-US" b="0">
                <a:cs typeface="Times New Roman" pitchFamily="18" charset="0"/>
              </a:rPr>
              <a:t> </a:t>
            </a:r>
            <a:r>
              <a:rPr lang="zh-CN" altLang="en-US" b="0"/>
              <a:t>固定资产折旧方法</a:t>
            </a:r>
          </a:p>
          <a:p>
            <a:r>
              <a:rPr lang="zh-CN" altLang="en-US" b="0"/>
              <a:t>（</a:t>
            </a:r>
            <a:r>
              <a:rPr lang="en-US" altLang="zh-CN" b="0"/>
              <a:t>1</a:t>
            </a:r>
            <a:r>
              <a:rPr lang="zh-CN" altLang="en-US" b="0"/>
              <a:t>）平均年限法 （见</a:t>
            </a:r>
            <a:r>
              <a:rPr lang="en-US" altLang="zh-CN" b="0"/>
              <a:t>P127</a:t>
            </a:r>
            <a:r>
              <a:rPr lang="zh-CN" altLang="en-US" b="0"/>
              <a:t>）                                                     </a:t>
            </a:r>
          </a:p>
          <a:p>
            <a:r>
              <a:rPr lang="zh-CN" altLang="en-US" b="0"/>
              <a:t>年折旧额＝</a:t>
            </a:r>
            <a:r>
              <a:rPr lang="zh-CN" altLang="en-US" b="0" u="sng"/>
              <a:t>固定资产原值</a:t>
            </a:r>
            <a:r>
              <a:rPr lang="en-US" altLang="zh-CN" b="0" u="sng"/>
              <a:t>-</a:t>
            </a:r>
            <a:r>
              <a:rPr lang="zh-CN" altLang="en-US" b="0" u="sng"/>
              <a:t>预计净残值</a:t>
            </a:r>
          </a:p>
          <a:p>
            <a:r>
              <a:rPr lang="zh-CN" altLang="en-US" b="0"/>
              <a:t>                        预计使用年限</a:t>
            </a:r>
            <a:endParaRPr lang="zh-CN" altLang="en-US" b="0" u="sng"/>
          </a:p>
          <a:p>
            <a:endParaRPr lang="zh-CN" altLang="en-US" b="0"/>
          </a:p>
          <a:p>
            <a:r>
              <a:rPr lang="zh-CN" altLang="en-US" b="0"/>
              <a:t>年折旧率＝　</a:t>
            </a:r>
            <a:r>
              <a:rPr lang="zh-CN" altLang="en-US" b="0" u="sng"/>
              <a:t>年折旧额</a:t>
            </a:r>
            <a:r>
              <a:rPr lang="zh-CN" altLang="en-US" b="0"/>
              <a:t>　</a:t>
            </a:r>
            <a:r>
              <a:rPr lang="en-US" altLang="zh-CN" b="0"/>
              <a:t>×100%</a:t>
            </a:r>
            <a:endParaRPr lang="en-US" altLang="zh-CN" b="0" u="sng"/>
          </a:p>
          <a:p>
            <a:r>
              <a:rPr lang="en-US" altLang="zh-CN" b="0"/>
              <a:t>                    </a:t>
            </a:r>
            <a:r>
              <a:rPr lang="zh-CN" altLang="en-US" b="0"/>
              <a:t>固定资产原值</a:t>
            </a:r>
          </a:p>
          <a:p>
            <a:r>
              <a:rPr lang="zh-CN" altLang="en-US" b="0"/>
              <a:t>        　或＝</a:t>
            </a:r>
            <a:r>
              <a:rPr lang="zh-CN" altLang="en-US" b="0" u="sng"/>
              <a:t>１－预计净残值率</a:t>
            </a:r>
          </a:p>
          <a:p>
            <a:r>
              <a:rPr lang="zh-CN" altLang="en-US" b="0"/>
              <a:t>　　               预计使用年限</a:t>
            </a:r>
          </a:p>
          <a:p>
            <a:r>
              <a:rPr lang="zh-CN" altLang="en-US" b="0"/>
              <a:t>（</a:t>
            </a:r>
            <a:r>
              <a:rPr lang="en-US" altLang="zh-CN" b="0"/>
              <a:t>2</a:t>
            </a:r>
            <a:r>
              <a:rPr lang="zh-CN" altLang="en-US" b="0"/>
              <a:t>）工作量法（见</a:t>
            </a:r>
            <a:r>
              <a:rPr lang="en-US" altLang="zh-CN" b="0"/>
              <a:t>P128</a:t>
            </a:r>
            <a:r>
              <a:rPr lang="zh-CN" altLang="en-US" b="0"/>
              <a:t>）</a:t>
            </a:r>
          </a:p>
        </p:txBody>
      </p:sp>
      <p:sp>
        <p:nvSpPr>
          <p:cNvPr id="3" name="日期占位符 3"/>
          <p:cNvSpPr>
            <a:spLocks noGrp="1"/>
          </p:cNvSpPr>
          <p:nvPr>
            <p:ph type="dt" sz="half" idx="10"/>
          </p:nvPr>
        </p:nvSpPr>
        <p:spPr/>
        <p:txBody>
          <a:bodyPr/>
          <a:lstStyle/>
          <a:p>
            <a:fld id="{881EC950-F688-4EF9-9292-67A7949C567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29797916-F955-4F72-B87C-81C0AE8B60FA}" type="slidenum">
              <a:rPr lang="ko-KR" altLang="en-US">
                <a:solidFill>
                  <a:srgbClr val="000000"/>
                </a:solidFill>
              </a:rPr>
              <a:pPr/>
              <a:t>204</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1027"/>
          <p:cNvSpPr>
            <a:spLocks noGrp="1" noChangeArrowheads="1"/>
          </p:cNvSpPr>
          <p:nvPr>
            <p:ph idx="1"/>
          </p:nvPr>
        </p:nvSpPr>
        <p:spPr>
          <a:xfrm>
            <a:off x="611188" y="1125538"/>
            <a:ext cx="7993062" cy="5256212"/>
          </a:xfrm>
        </p:spPr>
        <p:txBody>
          <a:bodyPr>
            <a:normAutofit fontScale="92500" lnSpcReduction="20000"/>
          </a:bodyPr>
          <a:lstStyle/>
          <a:p>
            <a:r>
              <a:rPr lang="zh-CN" altLang="en-US" b="0">
                <a:latin typeface="楷体_GB2312" pitchFamily="49" charset="-122"/>
              </a:rPr>
              <a:t>（</a:t>
            </a:r>
            <a:r>
              <a:rPr lang="en-US" altLang="zh-CN" b="0">
                <a:latin typeface="楷体_GB2312" pitchFamily="49" charset="-122"/>
              </a:rPr>
              <a:t>3</a:t>
            </a:r>
            <a:r>
              <a:rPr lang="zh-CN" altLang="en-US" b="0">
                <a:latin typeface="楷体_GB2312" pitchFamily="49" charset="-122"/>
              </a:rPr>
              <a:t>）双倍余额递减法（见</a:t>
            </a:r>
            <a:r>
              <a:rPr lang="en-US" altLang="zh-CN" b="0">
                <a:latin typeface="楷体_GB2312" pitchFamily="49" charset="-122"/>
              </a:rPr>
              <a:t>P128</a:t>
            </a:r>
            <a:r>
              <a:rPr lang="zh-CN" altLang="en-US" b="0">
                <a:latin typeface="楷体_GB2312" pitchFamily="49" charset="-122"/>
              </a:rPr>
              <a:t>）</a:t>
            </a:r>
          </a:p>
          <a:p>
            <a:r>
              <a:rPr lang="zh-CN" altLang="en-US" b="0">
                <a:latin typeface="楷体_GB2312" pitchFamily="49" charset="-122"/>
              </a:rPr>
              <a:t>特点：双倍余额递减法是以期初固定资产</a:t>
            </a:r>
            <a:r>
              <a:rPr lang="zh-CN" altLang="en-US" b="0">
                <a:solidFill>
                  <a:srgbClr val="FF0000"/>
                </a:solidFill>
                <a:latin typeface="楷体_GB2312" pitchFamily="49" charset="-122"/>
              </a:rPr>
              <a:t>净值</a:t>
            </a:r>
            <a:r>
              <a:rPr lang="zh-CN" altLang="en-US" b="0">
                <a:latin typeface="楷体_GB2312" pitchFamily="49" charset="-122"/>
              </a:rPr>
              <a:t>为折旧基数，各年折旧率不变，而折旧基数逐年递减，从而使折旧额也逐年递减。</a:t>
            </a:r>
          </a:p>
          <a:p>
            <a:r>
              <a:rPr lang="zh-CN" altLang="en-US" b="0">
                <a:latin typeface="楷体_GB2312" pitchFamily="49" charset="-122"/>
              </a:rPr>
              <a:t>（</a:t>
            </a:r>
            <a:r>
              <a:rPr lang="en-US" altLang="zh-CN" b="0">
                <a:latin typeface="楷体_GB2312" pitchFamily="49" charset="-122"/>
              </a:rPr>
              <a:t>4</a:t>
            </a:r>
            <a:r>
              <a:rPr lang="zh-CN" altLang="en-US" b="0">
                <a:latin typeface="楷体_GB2312" pitchFamily="49" charset="-122"/>
              </a:rPr>
              <a:t>）年限总和法（见</a:t>
            </a:r>
            <a:r>
              <a:rPr lang="en-US" altLang="zh-CN" b="0">
                <a:latin typeface="楷体_GB2312" pitchFamily="49" charset="-122"/>
              </a:rPr>
              <a:t>P129</a:t>
            </a:r>
            <a:r>
              <a:rPr lang="zh-CN" altLang="en-US" b="0">
                <a:latin typeface="楷体_GB2312" pitchFamily="49" charset="-122"/>
              </a:rPr>
              <a:t>）</a:t>
            </a:r>
          </a:p>
          <a:p>
            <a:r>
              <a:rPr lang="zh-CN" altLang="en-US" b="0">
                <a:latin typeface="楷体_GB2312" pitchFamily="49" charset="-122"/>
              </a:rPr>
              <a:t>特点：年限总和法是以固定资产</a:t>
            </a:r>
            <a:r>
              <a:rPr lang="zh-CN" altLang="en-US" b="0">
                <a:solidFill>
                  <a:srgbClr val="FF0000"/>
                </a:solidFill>
                <a:latin typeface="楷体_GB2312" pitchFamily="49" charset="-122"/>
              </a:rPr>
              <a:t>原值减去预计净残值后的余额</a:t>
            </a:r>
            <a:r>
              <a:rPr lang="zh-CN" altLang="en-US" b="0">
                <a:latin typeface="楷体_GB2312" pitchFamily="49" charset="-122"/>
              </a:rPr>
              <a:t>作为折旧基数，折旧基数固定不变，而折旧率逐年递减，从而使折旧额也逐年递减。</a:t>
            </a:r>
            <a:endParaRPr lang="zh-CN" altLang="en-US">
              <a:latin typeface="楷体_GB2312" pitchFamily="49" charset="-122"/>
            </a:endParaRPr>
          </a:p>
          <a:p>
            <a:r>
              <a:rPr lang="zh-CN" altLang="en-US" b="0">
                <a:solidFill>
                  <a:srgbClr val="3333FF"/>
                </a:solidFill>
                <a:latin typeface="楷体_GB2312" pitchFamily="49" charset="-122"/>
              </a:rPr>
              <a:t>加速折旧法的评价</a:t>
            </a:r>
            <a:r>
              <a:rPr lang="en-US" altLang="zh-CN" b="0">
                <a:solidFill>
                  <a:srgbClr val="3333FF"/>
                </a:solidFill>
                <a:latin typeface="楷体_GB2312" pitchFamily="49" charset="-122"/>
              </a:rPr>
              <a:t>:</a:t>
            </a:r>
          </a:p>
          <a:p>
            <a:r>
              <a:rPr lang="en-US" altLang="zh-CN" sz="2000" b="0">
                <a:latin typeface="楷体_GB2312" pitchFamily="49" charset="-122"/>
              </a:rPr>
              <a:t>1</a:t>
            </a:r>
            <a:r>
              <a:rPr lang="zh-CN" altLang="en-US" sz="2000" b="0">
                <a:latin typeface="楷体_GB2312" pitchFamily="49" charset="-122"/>
              </a:rPr>
              <a:t>、符合稳健性原则，降低了固定资产使用风险；</a:t>
            </a:r>
          </a:p>
          <a:p>
            <a:r>
              <a:rPr lang="en-US" altLang="zh-CN" sz="2000" b="0">
                <a:latin typeface="楷体_GB2312" pitchFamily="49" charset="-122"/>
              </a:rPr>
              <a:t>2</a:t>
            </a:r>
            <a:r>
              <a:rPr lang="zh-CN" altLang="en-US" sz="2000" b="0">
                <a:latin typeface="楷体_GB2312" pitchFamily="49" charset="-122"/>
              </a:rPr>
              <a:t>、固定资产使用成本（折旧＋修理费）比较均衡；</a:t>
            </a:r>
          </a:p>
          <a:p>
            <a:r>
              <a:rPr lang="en-US" altLang="zh-CN" sz="2000" b="0">
                <a:latin typeface="楷体_GB2312" pitchFamily="49" charset="-122"/>
              </a:rPr>
              <a:t>3</a:t>
            </a:r>
            <a:r>
              <a:rPr lang="zh-CN" altLang="en-US" sz="2000" b="0">
                <a:latin typeface="楷体_GB2312" pitchFamily="49" charset="-122"/>
              </a:rPr>
              <a:t>、推迟纳税。</a:t>
            </a:r>
            <a:endParaRPr lang="zh-CN" altLang="en-US" sz="2000">
              <a:latin typeface="楷体_GB2312" pitchFamily="49" charset="-122"/>
            </a:endParaRPr>
          </a:p>
        </p:txBody>
      </p:sp>
      <p:sp>
        <p:nvSpPr>
          <p:cNvPr id="3" name="日期占位符 3"/>
          <p:cNvSpPr>
            <a:spLocks noGrp="1"/>
          </p:cNvSpPr>
          <p:nvPr>
            <p:ph type="dt" sz="half" idx="10"/>
          </p:nvPr>
        </p:nvSpPr>
        <p:spPr/>
        <p:txBody>
          <a:bodyPr/>
          <a:lstStyle/>
          <a:p>
            <a:fld id="{C91F9713-D75A-4C72-B5A9-E1E11848B99B}"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02C18CFE-7D4E-43D9-BCBA-054F833FE1F3}" type="slidenum">
              <a:rPr lang="ko-KR" altLang="en-US">
                <a:solidFill>
                  <a:srgbClr val="000000"/>
                </a:solidFill>
              </a:rPr>
              <a:pPr/>
              <a:t>205</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85800" y="1066800"/>
            <a:ext cx="7848600" cy="5029200"/>
          </a:xfrm>
          <a:solidFill>
            <a:srgbClr val="FFFFFF"/>
          </a:solidFill>
        </p:spPr>
        <p:txBody>
          <a:bodyPr/>
          <a:lstStyle/>
          <a:p>
            <a:pPr>
              <a:lnSpc>
                <a:spcPct val="110000"/>
              </a:lnSpc>
            </a:pPr>
            <a:r>
              <a:rPr lang="zh-CN" altLang="en-US" sz="2800" b="0"/>
              <a:t>（三）固定资产折旧的账务处理</a:t>
            </a:r>
          </a:p>
          <a:p>
            <a:pPr>
              <a:lnSpc>
                <a:spcPct val="110000"/>
              </a:lnSpc>
            </a:pPr>
            <a:r>
              <a:rPr lang="zh-CN" altLang="en-US" sz="2800" b="0"/>
              <a:t>提取折旧的会计分录：</a:t>
            </a:r>
          </a:p>
          <a:p>
            <a:pPr>
              <a:lnSpc>
                <a:spcPct val="110000"/>
              </a:lnSpc>
            </a:pPr>
            <a:r>
              <a:rPr lang="zh-CN" altLang="en-US" sz="2800" b="0"/>
              <a:t> 借：制造费用  </a:t>
            </a:r>
          </a:p>
          <a:p>
            <a:pPr>
              <a:lnSpc>
                <a:spcPct val="110000"/>
              </a:lnSpc>
            </a:pPr>
            <a:r>
              <a:rPr lang="zh-CN" altLang="en-US" sz="2800" b="0"/>
              <a:t>        管理费用 </a:t>
            </a:r>
          </a:p>
          <a:p>
            <a:pPr>
              <a:lnSpc>
                <a:spcPct val="110000"/>
              </a:lnSpc>
            </a:pPr>
            <a:r>
              <a:rPr lang="zh-CN" altLang="en-US" sz="2800" b="0"/>
              <a:t>        销售费用等</a:t>
            </a:r>
          </a:p>
          <a:p>
            <a:pPr>
              <a:lnSpc>
                <a:spcPct val="110000"/>
              </a:lnSpc>
            </a:pPr>
            <a:r>
              <a:rPr lang="zh-CN" altLang="en-US" sz="2800" b="0"/>
              <a:t>        贷：累计折旧</a:t>
            </a:r>
          </a:p>
          <a:p>
            <a:endParaRPr lang="en-US" altLang="zh-CN" sz="2800" b="0"/>
          </a:p>
        </p:txBody>
      </p:sp>
      <p:sp>
        <p:nvSpPr>
          <p:cNvPr id="3" name="日期占位符 3"/>
          <p:cNvSpPr>
            <a:spLocks noGrp="1"/>
          </p:cNvSpPr>
          <p:nvPr>
            <p:ph type="dt" sz="half" idx="10"/>
          </p:nvPr>
        </p:nvSpPr>
        <p:spPr/>
        <p:txBody>
          <a:bodyPr/>
          <a:lstStyle/>
          <a:p>
            <a:fld id="{66F18C5E-55BA-4B82-8120-EBF48B85C8A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FBD38ECB-EC54-48E5-BC1F-287226AA107E}" type="slidenum">
              <a:rPr lang="ko-KR" altLang="en-US">
                <a:solidFill>
                  <a:srgbClr val="000000"/>
                </a:solidFill>
              </a:rPr>
              <a:pPr/>
              <a:t>206</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611188" y="1125538"/>
            <a:ext cx="8137525" cy="5183187"/>
          </a:xfrm>
        </p:spPr>
        <p:txBody>
          <a:bodyPr/>
          <a:lstStyle/>
          <a:p>
            <a:pPr>
              <a:lnSpc>
                <a:spcPct val="110000"/>
              </a:lnSpc>
            </a:pPr>
            <a:r>
              <a:rPr lang="zh-CN" altLang="en-US" sz="2000" b="0">
                <a:solidFill>
                  <a:schemeClr val="tx2"/>
                </a:solidFill>
              </a:rPr>
              <a:t>一、固定资产</a:t>
            </a:r>
            <a:r>
              <a:rPr lang="zh-CN" altLang="en-US" sz="2000" b="0">
                <a:solidFill>
                  <a:schemeClr val="tx2"/>
                </a:solidFill>
                <a:latin typeface="宋体" charset="-122"/>
              </a:rPr>
              <a:t>的处置</a:t>
            </a:r>
            <a:endParaRPr lang="zh-CN" altLang="en-US" sz="2000" b="0">
              <a:solidFill>
                <a:schemeClr val="tx2"/>
              </a:solidFill>
              <a:latin typeface="仿宋_GB2312" pitchFamily="49" charset="-122"/>
              <a:ea typeface="仿宋_GB2312" pitchFamily="49" charset="-122"/>
            </a:endParaRPr>
          </a:p>
          <a:p>
            <a:pPr>
              <a:lnSpc>
                <a:spcPct val="110000"/>
              </a:lnSpc>
            </a:pPr>
            <a:r>
              <a:rPr lang="zh-CN" altLang="en-US" sz="2000" b="0">
                <a:solidFill>
                  <a:srgbClr val="3399FF"/>
                </a:solidFill>
                <a:latin typeface="仿宋_GB2312" pitchFamily="49" charset="-122"/>
                <a:ea typeface="仿宋_GB2312" pitchFamily="49" charset="-122"/>
              </a:rPr>
              <a:t>   </a:t>
            </a:r>
            <a:r>
              <a:rPr lang="zh-CN" altLang="en-US" sz="2000" b="0">
                <a:latin typeface="仿宋_GB2312" pitchFamily="49" charset="-122"/>
                <a:ea typeface="仿宋_GB2312" pitchFamily="49" charset="-122"/>
              </a:rPr>
              <a:t>固定资产的处置包括固定资产的出售、转让、报废和毁损、对外投资等。</a:t>
            </a:r>
          </a:p>
          <a:p>
            <a:pPr>
              <a:lnSpc>
                <a:spcPct val="110000"/>
              </a:lnSpc>
            </a:pPr>
            <a:r>
              <a:rPr lang="zh-CN" altLang="en-US" sz="2000" b="0">
                <a:latin typeface="仿宋_GB2312" pitchFamily="49" charset="-122"/>
                <a:ea typeface="仿宋_GB2312" pitchFamily="49" charset="-122"/>
              </a:rPr>
              <a:t> </a:t>
            </a: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a:t>
            </a:r>
            <a:r>
              <a:rPr lang="zh-CN" altLang="en-US" sz="2000" b="0">
                <a:solidFill>
                  <a:srgbClr val="3333FF"/>
                </a:solidFill>
              </a:rPr>
              <a:t>设置账户</a:t>
            </a:r>
            <a:r>
              <a:rPr lang="en-US" altLang="zh-CN" sz="2000" b="0">
                <a:solidFill>
                  <a:srgbClr val="3333FF"/>
                </a:solidFill>
              </a:rPr>
              <a:t>——“</a:t>
            </a:r>
            <a:r>
              <a:rPr lang="zh-CN" altLang="en-US" sz="2000" b="0">
                <a:solidFill>
                  <a:srgbClr val="3333FF"/>
                </a:solidFill>
              </a:rPr>
              <a:t>固定资产清理”</a:t>
            </a:r>
          </a:p>
          <a:p>
            <a:pPr>
              <a:lnSpc>
                <a:spcPct val="110000"/>
              </a:lnSpc>
            </a:pPr>
            <a:r>
              <a:rPr lang="zh-CN" altLang="en-US" sz="2000" b="0"/>
              <a:t>                  借                固定资产清理                    贷</a:t>
            </a:r>
          </a:p>
          <a:p>
            <a:pPr>
              <a:lnSpc>
                <a:spcPct val="110000"/>
              </a:lnSpc>
            </a:pPr>
            <a:r>
              <a:rPr lang="zh-CN" altLang="en-US" sz="2000" b="0"/>
              <a:t>                登记转入清理的固     登记清理收入以及</a:t>
            </a:r>
          </a:p>
          <a:p>
            <a:pPr>
              <a:lnSpc>
                <a:spcPct val="110000"/>
              </a:lnSpc>
            </a:pPr>
            <a:r>
              <a:rPr lang="zh-CN" altLang="en-US" sz="2000" b="0"/>
              <a:t>                定资产净值和清理     取得的各种赔款</a:t>
            </a:r>
          </a:p>
          <a:p>
            <a:pPr>
              <a:lnSpc>
                <a:spcPct val="110000"/>
              </a:lnSpc>
            </a:pPr>
            <a:r>
              <a:rPr lang="zh-CN" altLang="en-US" sz="2000" b="0"/>
              <a:t>                费用</a:t>
            </a:r>
          </a:p>
          <a:p>
            <a:pPr>
              <a:lnSpc>
                <a:spcPct val="110000"/>
              </a:lnSpc>
            </a:pPr>
            <a:r>
              <a:rPr lang="zh-CN" altLang="en-US" sz="2000" b="0"/>
              <a:t>                借余：清理净损失     贷余：清理净收益 </a:t>
            </a:r>
          </a:p>
          <a:p>
            <a:pPr>
              <a:lnSpc>
                <a:spcPct val="110000"/>
              </a:lnSpc>
            </a:pPr>
            <a:r>
              <a:rPr lang="zh-CN" altLang="en-US" sz="2000" b="0"/>
              <a:t>               </a:t>
            </a:r>
            <a:r>
              <a:rPr lang="zh-CN" altLang="en-US" sz="2000" b="0">
                <a:solidFill>
                  <a:srgbClr val="0000FF"/>
                </a:solidFill>
              </a:rPr>
              <a:t>（</a:t>
            </a:r>
            <a:r>
              <a:rPr lang="zh-CN" altLang="en-US" sz="2000" b="0">
                <a:solidFill>
                  <a:srgbClr val="0000FF"/>
                </a:solidFill>
                <a:latin typeface="宋体" charset="-122"/>
              </a:rPr>
              <a:t>处置结束</a:t>
            </a:r>
            <a:r>
              <a:rPr lang="zh-CN" altLang="en-US" sz="2000" b="0">
                <a:solidFill>
                  <a:srgbClr val="0000FF"/>
                </a:solidFill>
              </a:rPr>
              <a:t>结转净损益后该帐户无余额）</a:t>
            </a:r>
          </a:p>
          <a:p>
            <a:pPr>
              <a:lnSpc>
                <a:spcPct val="110000"/>
              </a:lnSpc>
            </a:pPr>
            <a:r>
              <a:rPr lang="en-US" altLang="zh-CN" sz="2000" b="0"/>
              <a:t>2</a:t>
            </a:r>
            <a:r>
              <a:rPr lang="zh-CN" altLang="en-US" sz="2000" b="0"/>
              <a:t>、固定资产清理核算的程序（见</a:t>
            </a:r>
            <a:r>
              <a:rPr lang="en-US" altLang="zh-CN" sz="2000" b="0"/>
              <a:t>P131</a:t>
            </a:r>
            <a:r>
              <a:rPr lang="zh-CN" altLang="en-US" sz="2000" b="0"/>
              <a:t>）</a:t>
            </a:r>
          </a:p>
          <a:p>
            <a:pPr>
              <a:lnSpc>
                <a:spcPct val="110000"/>
              </a:lnSpc>
            </a:pPr>
            <a:r>
              <a:rPr lang="en-US" altLang="zh-CN" sz="2000" b="0"/>
              <a:t>3</a:t>
            </a:r>
            <a:r>
              <a:rPr lang="zh-CN" altLang="en-US" sz="2000" b="0"/>
              <a:t>、账务处理（见</a:t>
            </a:r>
            <a:r>
              <a:rPr lang="en-US" altLang="zh-CN" sz="2000" b="0"/>
              <a:t>P131——132</a:t>
            </a:r>
            <a:r>
              <a:rPr lang="zh-CN" altLang="en-US" sz="2000" b="0"/>
              <a:t>）</a:t>
            </a:r>
          </a:p>
        </p:txBody>
      </p:sp>
      <p:sp>
        <p:nvSpPr>
          <p:cNvPr id="7" name="日期占位符 3"/>
          <p:cNvSpPr>
            <a:spLocks noGrp="1"/>
          </p:cNvSpPr>
          <p:nvPr>
            <p:ph type="dt" sz="half" idx="10"/>
          </p:nvPr>
        </p:nvSpPr>
        <p:spPr/>
        <p:txBody>
          <a:bodyPr/>
          <a:lstStyle/>
          <a:p>
            <a:fld id="{4AC04834-DCBD-458E-B3EE-D37BB291D5DE}" type="datetime1">
              <a:rPr lang="zh-CN" altLang="en-US">
                <a:solidFill>
                  <a:srgbClr val="000000"/>
                </a:solidFill>
              </a:rPr>
              <a:pPr/>
              <a:t>2012-07-13</a:t>
            </a:fld>
            <a:endParaRPr lang="en-US" altLang="ko-KR">
              <a:solidFill>
                <a:srgbClr val="000000"/>
              </a:solidFill>
            </a:endParaRPr>
          </a:p>
        </p:txBody>
      </p:sp>
      <p:sp>
        <p:nvSpPr>
          <p:cNvPr id="8"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9" name="灯片编号占位符 5"/>
          <p:cNvSpPr>
            <a:spLocks noGrp="1"/>
          </p:cNvSpPr>
          <p:nvPr>
            <p:ph type="sldNum" sz="quarter" idx="12"/>
          </p:nvPr>
        </p:nvSpPr>
        <p:spPr/>
        <p:txBody>
          <a:bodyPr/>
          <a:lstStyle/>
          <a:p>
            <a:fld id="{05372211-824F-44BA-89D8-9D5B03020FFE}" type="slidenum">
              <a:rPr lang="ko-KR" altLang="en-US">
                <a:solidFill>
                  <a:srgbClr val="000000"/>
                </a:solidFill>
              </a:rPr>
              <a:pPr/>
              <a:t>207</a:t>
            </a:fld>
            <a:endParaRPr lang="en-US" altLang="ko-KR">
              <a:solidFill>
                <a:srgbClr val="000000"/>
              </a:solidFill>
            </a:endParaRPr>
          </a:p>
        </p:txBody>
      </p:sp>
      <p:sp>
        <p:nvSpPr>
          <p:cNvPr id="209923" name="Line 3"/>
          <p:cNvSpPr>
            <a:spLocks noChangeShapeType="1"/>
          </p:cNvSpPr>
          <p:nvPr/>
        </p:nvSpPr>
        <p:spPr bwMode="auto">
          <a:xfrm>
            <a:off x="1570038" y="3068638"/>
            <a:ext cx="508000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09924" name="Line 4"/>
          <p:cNvSpPr>
            <a:spLocks noChangeShapeType="1"/>
          </p:cNvSpPr>
          <p:nvPr/>
        </p:nvSpPr>
        <p:spPr bwMode="auto">
          <a:xfrm>
            <a:off x="4067175" y="3068638"/>
            <a:ext cx="0" cy="1558925"/>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09925" name="Line 5"/>
          <p:cNvSpPr>
            <a:spLocks noChangeShapeType="1"/>
          </p:cNvSpPr>
          <p:nvPr/>
        </p:nvSpPr>
        <p:spPr bwMode="auto">
          <a:xfrm>
            <a:off x="1541463" y="4221163"/>
            <a:ext cx="5121275"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09926" name="Rectangle 6"/>
          <p:cNvSpPr>
            <a:spLocks noChangeArrowheads="1"/>
          </p:cNvSpPr>
          <p:nvPr/>
        </p:nvSpPr>
        <p:spPr bwMode="auto">
          <a:xfrm>
            <a:off x="611188" y="111125"/>
            <a:ext cx="5803900" cy="641350"/>
          </a:xfrm>
          <a:prstGeom prst="rect">
            <a:avLst/>
          </a:prstGeom>
          <a:noFill/>
          <a:ln w="7938">
            <a:noFill/>
            <a:miter lim="800000"/>
            <a:headEnd/>
            <a:tailEnd/>
          </a:ln>
          <a:effectLst/>
        </p:spPr>
        <p:txBody>
          <a:bodyPr wrap="none">
            <a:spAutoFit/>
          </a:bodyPr>
          <a:lstStyle/>
          <a:p>
            <a:pPr fontAlgn="base" latinLnBrk="1">
              <a:spcBef>
                <a:spcPct val="0"/>
              </a:spcBef>
              <a:spcAft>
                <a:spcPct val="0"/>
              </a:spcAft>
            </a:pPr>
            <a:r>
              <a:rPr kumimoji="1" lang="zh-CN" altLang="en-US" sz="3600" b="1" smtClean="0">
                <a:solidFill>
                  <a:srgbClr val="FFFFFF"/>
                </a:solidFill>
                <a:latin typeface="굴림" pitchFamily="34" charset="-127"/>
                <a:ea typeface="黑体" pitchFamily="2" charset="-122"/>
              </a:rPr>
              <a:t>四、</a:t>
            </a:r>
            <a:r>
              <a:rPr kumimoji="1" lang="zh-CN" altLang="en-US" sz="3600" b="1" smtClean="0">
                <a:solidFill>
                  <a:srgbClr val="FFFFFF"/>
                </a:solidFill>
                <a:latin typeface="Times New Roman"/>
                <a:ea typeface="黑体" pitchFamily="2" charset="-122"/>
              </a:rPr>
              <a:t> </a:t>
            </a:r>
            <a:r>
              <a:rPr kumimoji="1" lang="zh-CN" altLang="en-US" sz="3600" b="1" smtClean="0">
                <a:solidFill>
                  <a:srgbClr val="FFFFFF"/>
                </a:solidFill>
                <a:latin typeface="굴림" pitchFamily="34" charset="-127"/>
                <a:ea typeface="黑体" pitchFamily="2" charset="-122"/>
              </a:rPr>
              <a:t>固定资产的处置和清查</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611188" y="1052513"/>
            <a:ext cx="7993062" cy="5400675"/>
          </a:xfrm>
        </p:spPr>
        <p:txBody>
          <a:bodyPr/>
          <a:lstStyle/>
          <a:p>
            <a:pPr>
              <a:lnSpc>
                <a:spcPct val="120000"/>
              </a:lnSpc>
              <a:spcBef>
                <a:spcPct val="40000"/>
              </a:spcBef>
            </a:pPr>
            <a:r>
              <a:rPr lang="zh-CN" altLang="en-US" b="0">
                <a:latin typeface="楷体_GB2312" pitchFamily="49" charset="-122"/>
              </a:rPr>
              <a:t>二、固定资产的清查</a:t>
            </a:r>
          </a:p>
          <a:p>
            <a:pPr>
              <a:lnSpc>
                <a:spcPct val="120000"/>
              </a:lnSpc>
              <a:spcBef>
                <a:spcPct val="40000"/>
              </a:spcBef>
            </a:pPr>
            <a:r>
              <a:rPr lang="en-US" altLang="zh-CN" sz="2000" b="0">
                <a:latin typeface="楷体_GB2312" pitchFamily="49" charset="-122"/>
              </a:rPr>
              <a:t>1</a:t>
            </a:r>
            <a:r>
              <a:rPr lang="zh-CN" altLang="en-US" sz="2000" b="0">
                <a:latin typeface="楷体_GB2312" pitchFamily="49" charset="-122"/>
              </a:rPr>
              <a:t>、固定资产盘盈的核算</a:t>
            </a:r>
          </a:p>
          <a:p>
            <a:pPr>
              <a:lnSpc>
                <a:spcPct val="120000"/>
              </a:lnSpc>
              <a:spcBef>
                <a:spcPct val="40000"/>
              </a:spcBef>
            </a:pPr>
            <a:r>
              <a:rPr lang="zh-CN" altLang="en-US" sz="2000" b="0">
                <a:latin typeface="楷体_GB2312" pitchFamily="49" charset="-122"/>
              </a:rPr>
              <a:t>     盘盈的固定资产，作为前期差错处理。</a:t>
            </a:r>
          </a:p>
          <a:p>
            <a:pPr>
              <a:lnSpc>
                <a:spcPct val="120000"/>
              </a:lnSpc>
              <a:spcBef>
                <a:spcPct val="40000"/>
              </a:spcBef>
            </a:pPr>
            <a:r>
              <a:rPr lang="zh-CN" altLang="en-US" sz="2000" b="0">
                <a:latin typeface="楷体_GB2312" pitchFamily="49" charset="-122"/>
              </a:rPr>
              <a:t>     </a:t>
            </a:r>
            <a:r>
              <a:rPr lang="zh-CN" altLang="en-US" sz="2000" b="0">
                <a:solidFill>
                  <a:schemeClr val="tx2"/>
                </a:solidFill>
                <a:latin typeface="楷体_GB2312" pitchFamily="49" charset="-122"/>
              </a:rPr>
              <a:t>盘盈固定资产的价值，一般应按同类资产的市价，减去按该项资产的新旧程度估计的折旧额后的余额作为固定资产价值记账。</a:t>
            </a:r>
          </a:p>
          <a:p>
            <a:pPr>
              <a:lnSpc>
                <a:spcPct val="120000"/>
              </a:lnSpc>
              <a:spcBef>
                <a:spcPct val="40000"/>
              </a:spcBef>
            </a:pPr>
            <a:r>
              <a:rPr lang="zh-CN" altLang="en-US" sz="2000" b="0">
                <a:latin typeface="楷体_GB2312" pitchFamily="49" charset="-122"/>
              </a:rPr>
              <a:t>借：固定资产</a:t>
            </a:r>
          </a:p>
          <a:p>
            <a:pPr>
              <a:lnSpc>
                <a:spcPct val="120000"/>
              </a:lnSpc>
              <a:spcBef>
                <a:spcPct val="40000"/>
              </a:spcBef>
            </a:pPr>
            <a:r>
              <a:rPr lang="zh-CN" altLang="en-US" sz="2000" b="0">
                <a:latin typeface="楷体_GB2312" pitchFamily="49" charset="-122"/>
              </a:rPr>
              <a:t>      贷：以前年度损益调整</a:t>
            </a:r>
          </a:p>
          <a:p>
            <a:pPr>
              <a:lnSpc>
                <a:spcPct val="120000"/>
              </a:lnSpc>
              <a:spcBef>
                <a:spcPct val="40000"/>
              </a:spcBef>
            </a:pPr>
            <a:r>
              <a:rPr lang="en-US" altLang="zh-CN" sz="2000" b="0">
                <a:latin typeface="楷体_GB2312" pitchFamily="49" charset="-122"/>
              </a:rPr>
              <a:t>2</a:t>
            </a:r>
            <a:r>
              <a:rPr lang="zh-CN" altLang="en-US" sz="2000" b="0">
                <a:latin typeface="楷体_GB2312" pitchFamily="49" charset="-122"/>
              </a:rPr>
              <a:t>、固定资产盘亏的核算</a:t>
            </a:r>
          </a:p>
          <a:p>
            <a:pPr>
              <a:lnSpc>
                <a:spcPct val="120000"/>
              </a:lnSpc>
              <a:spcBef>
                <a:spcPct val="40000"/>
              </a:spcBef>
            </a:pPr>
            <a:r>
              <a:rPr lang="zh-CN" altLang="en-US" sz="2000" b="0">
                <a:solidFill>
                  <a:srgbClr val="3333FF"/>
                </a:solidFill>
                <a:latin typeface="楷体_GB2312" pitchFamily="49" charset="-122"/>
              </a:rPr>
              <a:t>    通过</a:t>
            </a:r>
            <a:r>
              <a:rPr lang="zh-CN" altLang="en-US" sz="2000" b="0">
                <a:solidFill>
                  <a:srgbClr val="3333FF"/>
                </a:solidFill>
                <a:latin typeface="Arial"/>
              </a:rPr>
              <a:t>“</a:t>
            </a:r>
            <a:r>
              <a:rPr lang="zh-CN" altLang="en-US" sz="2000" b="0">
                <a:solidFill>
                  <a:srgbClr val="3333FF"/>
                </a:solidFill>
                <a:latin typeface="楷体_GB2312" pitchFamily="49" charset="-122"/>
              </a:rPr>
              <a:t>待处理财产损溢</a:t>
            </a:r>
            <a:r>
              <a:rPr lang="zh-CN" altLang="en-US" sz="2000" b="0">
                <a:solidFill>
                  <a:srgbClr val="3333FF"/>
                </a:solidFill>
                <a:latin typeface="Arial"/>
              </a:rPr>
              <a:t>”</a:t>
            </a:r>
            <a:r>
              <a:rPr lang="zh-CN" altLang="en-US" sz="2000" b="0">
                <a:solidFill>
                  <a:srgbClr val="3333FF"/>
                </a:solidFill>
                <a:latin typeface="楷体_GB2312" pitchFamily="49" charset="-122"/>
              </a:rPr>
              <a:t>账户进行。盘亏固定资产的净值批准后转入</a:t>
            </a:r>
            <a:r>
              <a:rPr lang="zh-CN" altLang="en-US" sz="2000" b="0">
                <a:solidFill>
                  <a:srgbClr val="3333FF"/>
                </a:solidFill>
                <a:latin typeface="Arial"/>
              </a:rPr>
              <a:t>“</a:t>
            </a:r>
            <a:r>
              <a:rPr lang="zh-CN" altLang="en-US" sz="2000" b="0">
                <a:solidFill>
                  <a:srgbClr val="3333FF"/>
                </a:solidFill>
                <a:latin typeface="楷体_GB2312" pitchFamily="49" charset="-122"/>
              </a:rPr>
              <a:t>营业外支出</a:t>
            </a:r>
            <a:r>
              <a:rPr lang="zh-CN" altLang="en-US" sz="2000" b="0">
                <a:solidFill>
                  <a:srgbClr val="3333FF"/>
                </a:solidFill>
                <a:latin typeface="Arial"/>
              </a:rPr>
              <a:t>”</a:t>
            </a:r>
            <a:r>
              <a:rPr lang="zh-CN" altLang="en-US" sz="2000" b="0">
                <a:solidFill>
                  <a:srgbClr val="3333FF"/>
                </a:solidFill>
                <a:latin typeface="楷体_GB2312" pitchFamily="49" charset="-122"/>
              </a:rPr>
              <a:t>。</a:t>
            </a:r>
          </a:p>
          <a:p>
            <a:pPr>
              <a:lnSpc>
                <a:spcPct val="120000"/>
              </a:lnSpc>
              <a:spcBef>
                <a:spcPct val="40000"/>
              </a:spcBef>
            </a:pPr>
            <a:r>
              <a:rPr lang="zh-CN" altLang="en-US" sz="2000" b="0">
                <a:latin typeface="楷体_GB2312" pitchFamily="49" charset="-122"/>
              </a:rPr>
              <a:t>举例见</a:t>
            </a:r>
            <a:r>
              <a:rPr lang="en-US" altLang="zh-CN" sz="2000" b="0">
                <a:latin typeface="楷体_GB2312" pitchFamily="49" charset="-122"/>
              </a:rPr>
              <a:t>P134</a:t>
            </a:r>
            <a:r>
              <a:rPr lang="zh-CN" altLang="en-US" sz="2000" b="0">
                <a:latin typeface="楷体_GB2312" pitchFamily="49" charset="-122"/>
              </a:rPr>
              <a:t>例</a:t>
            </a:r>
            <a:r>
              <a:rPr lang="en-US" altLang="zh-CN" sz="2000" b="0">
                <a:latin typeface="楷体_GB2312" pitchFamily="49" charset="-122"/>
              </a:rPr>
              <a:t>20</a:t>
            </a:r>
          </a:p>
        </p:txBody>
      </p:sp>
      <p:sp>
        <p:nvSpPr>
          <p:cNvPr id="3" name="日期占位符 3"/>
          <p:cNvSpPr>
            <a:spLocks noGrp="1"/>
          </p:cNvSpPr>
          <p:nvPr>
            <p:ph type="dt" sz="half" idx="10"/>
          </p:nvPr>
        </p:nvSpPr>
        <p:spPr/>
        <p:txBody>
          <a:bodyPr/>
          <a:lstStyle/>
          <a:p>
            <a:fld id="{626E478E-25AA-4155-8FD3-FDA72DDE8686}"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9A056AD9-BC6A-4A94-A6E2-01066C2CC564}" type="slidenum">
              <a:rPr lang="ko-KR" altLang="en-US">
                <a:solidFill>
                  <a:srgbClr val="000000"/>
                </a:solidFill>
              </a:rPr>
              <a:pPr/>
              <a:t>208</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type="title"/>
          </p:nvPr>
        </p:nvSpPr>
        <p:spPr>
          <a:xfrm>
            <a:off x="685800" y="228600"/>
            <a:ext cx="8153400" cy="533400"/>
          </a:xfrm>
          <a:noFill/>
        </p:spPr>
        <p:txBody>
          <a:bodyPr>
            <a:normAutofit fontScale="90000"/>
          </a:bodyPr>
          <a:lstStyle/>
          <a:p>
            <a:pPr algn="ctr"/>
            <a:r>
              <a:rPr lang="zh-CN" altLang="en-US" sz="4400" b="0">
                <a:latin typeface="华文新魏" pitchFamily="2" charset="-122"/>
                <a:ea typeface="华文新魏" pitchFamily="2" charset="-122"/>
              </a:rPr>
              <a:t>第四节   无形资产</a:t>
            </a:r>
          </a:p>
        </p:txBody>
      </p:sp>
      <p:sp>
        <p:nvSpPr>
          <p:cNvPr id="210946" name="Rectangle 2"/>
          <p:cNvSpPr>
            <a:spLocks noGrp="1" noChangeArrowheads="1"/>
          </p:cNvSpPr>
          <p:nvPr>
            <p:ph idx="1"/>
          </p:nvPr>
        </p:nvSpPr>
        <p:spPr>
          <a:xfrm>
            <a:off x="684213" y="1125538"/>
            <a:ext cx="7920037" cy="5327650"/>
          </a:xfrm>
          <a:noFill/>
        </p:spPr>
        <p:txBody>
          <a:bodyPr>
            <a:normAutofit fontScale="85000" lnSpcReduction="20000"/>
          </a:bodyPr>
          <a:lstStyle/>
          <a:p>
            <a:pPr>
              <a:lnSpc>
                <a:spcPct val="110000"/>
              </a:lnSpc>
            </a:pPr>
            <a:r>
              <a:rPr lang="zh-CN" altLang="en-US" b="0">
                <a:solidFill>
                  <a:schemeClr val="tx2"/>
                </a:solidFill>
              </a:rPr>
              <a:t>一、无形资产概述</a:t>
            </a:r>
          </a:p>
          <a:p>
            <a:pPr>
              <a:lnSpc>
                <a:spcPct val="110000"/>
              </a:lnSpc>
            </a:pPr>
            <a:r>
              <a:rPr lang="zh-CN" altLang="en-US" b="0"/>
              <a:t>（一）概念</a:t>
            </a:r>
          </a:p>
          <a:p>
            <a:pPr>
              <a:lnSpc>
                <a:spcPct val="110000"/>
              </a:lnSpc>
            </a:pPr>
            <a:r>
              <a:rPr lang="zh-CN" altLang="en-US" b="0"/>
              <a:t>    无形资产是指企业拥有或控制的、没有实物形态的可辨认非货币性资产。</a:t>
            </a:r>
          </a:p>
          <a:p>
            <a:pPr>
              <a:lnSpc>
                <a:spcPct val="110000"/>
              </a:lnSpc>
            </a:pPr>
            <a:r>
              <a:rPr lang="zh-CN" altLang="en-US" b="0">
                <a:latin typeface="Times New Roman" pitchFamily="18" charset="0"/>
              </a:rPr>
              <a:t>   </a:t>
            </a:r>
            <a:r>
              <a:rPr lang="zh-CN" altLang="en-US" b="0"/>
              <a:t>（二）特征</a:t>
            </a:r>
          </a:p>
          <a:p>
            <a:pPr>
              <a:lnSpc>
                <a:spcPct val="110000"/>
              </a:lnSpc>
            </a:pPr>
            <a:r>
              <a:rPr lang="zh-CN" altLang="en-US" b="0"/>
              <a:t> </a:t>
            </a:r>
            <a:r>
              <a:rPr lang="en-US" altLang="zh-CN" b="0"/>
              <a:t>1</a:t>
            </a:r>
            <a:r>
              <a:rPr lang="zh-CN" altLang="en-US" b="0"/>
              <a:t>、无形性</a:t>
            </a:r>
          </a:p>
          <a:p>
            <a:pPr>
              <a:lnSpc>
                <a:spcPct val="110000"/>
              </a:lnSpc>
            </a:pPr>
            <a:r>
              <a:rPr lang="zh-CN" altLang="en-US" b="0"/>
              <a:t> </a:t>
            </a:r>
            <a:r>
              <a:rPr lang="en-US" altLang="zh-CN" b="0"/>
              <a:t>2</a:t>
            </a:r>
            <a:r>
              <a:rPr lang="zh-CN" altLang="en-US" b="0"/>
              <a:t>、非流动性</a:t>
            </a:r>
          </a:p>
          <a:p>
            <a:pPr>
              <a:lnSpc>
                <a:spcPct val="110000"/>
              </a:lnSpc>
            </a:pPr>
            <a:r>
              <a:rPr lang="zh-CN" altLang="en-US" b="0"/>
              <a:t> </a:t>
            </a:r>
            <a:r>
              <a:rPr lang="en-US" altLang="zh-CN" b="0"/>
              <a:t>3</a:t>
            </a:r>
            <a:r>
              <a:rPr lang="zh-CN" altLang="en-US" b="0"/>
              <a:t>、不确定性</a:t>
            </a:r>
          </a:p>
          <a:p>
            <a:pPr>
              <a:lnSpc>
                <a:spcPct val="110000"/>
              </a:lnSpc>
            </a:pPr>
            <a:r>
              <a:rPr lang="zh-CN" altLang="en-US" b="0"/>
              <a:t>（三）分类</a:t>
            </a:r>
          </a:p>
          <a:p>
            <a:pPr>
              <a:lnSpc>
                <a:spcPct val="110000"/>
              </a:lnSpc>
            </a:pPr>
            <a:r>
              <a:rPr lang="en-US" altLang="zh-CN" b="0"/>
              <a:t>1</a:t>
            </a:r>
            <a:r>
              <a:rPr lang="zh-CN" altLang="en-US" b="0"/>
              <a:t>、按来源划分</a:t>
            </a:r>
            <a:r>
              <a:rPr lang="en-US" altLang="zh-CN" b="0"/>
              <a:t>——</a:t>
            </a:r>
            <a:r>
              <a:rPr lang="zh-CN" altLang="en-US" b="0"/>
              <a:t>购入、自创、投资人投入等</a:t>
            </a:r>
          </a:p>
          <a:p>
            <a:pPr>
              <a:lnSpc>
                <a:spcPct val="110000"/>
              </a:lnSpc>
            </a:pPr>
            <a:r>
              <a:rPr lang="en-US" altLang="zh-CN" b="0"/>
              <a:t>2</a:t>
            </a:r>
            <a:r>
              <a:rPr lang="zh-CN" altLang="en-US" b="0"/>
              <a:t>、按期限划分</a:t>
            </a:r>
            <a:r>
              <a:rPr lang="en-US" altLang="zh-CN" b="0"/>
              <a:t>——</a:t>
            </a:r>
            <a:r>
              <a:rPr lang="zh-CN" altLang="en-US" b="0"/>
              <a:t>有期限、无期限</a:t>
            </a:r>
          </a:p>
        </p:txBody>
      </p:sp>
      <p:sp>
        <p:nvSpPr>
          <p:cNvPr id="4" name="日期占位符 3"/>
          <p:cNvSpPr>
            <a:spLocks noGrp="1"/>
          </p:cNvSpPr>
          <p:nvPr>
            <p:ph type="dt" sz="half" idx="10"/>
          </p:nvPr>
        </p:nvSpPr>
        <p:spPr/>
        <p:txBody>
          <a:bodyPr/>
          <a:lstStyle/>
          <a:p>
            <a:fld id="{FE8E9039-D678-4098-9ADA-4F5945AA05E5}"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65293ED4-EDF0-4B8F-A2B4-2978377A3287}" type="slidenum">
              <a:rPr lang="ko-KR" altLang="en-US">
                <a:solidFill>
                  <a:srgbClr val="000000"/>
                </a:solidFill>
              </a:rPr>
              <a:pPr/>
              <a:t>209</a:t>
            </a:fld>
            <a:endParaRPr lang="en-US" altLang="ko-KR">
              <a:solidFill>
                <a:srgbClr val="00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1219200"/>
            <a:ext cx="8153400" cy="5105400"/>
          </a:xfrm>
        </p:spPr>
        <p:txBody>
          <a:bodyPr/>
          <a:lstStyle/>
          <a:p>
            <a:pPr>
              <a:lnSpc>
                <a:spcPct val="120000"/>
              </a:lnSpc>
              <a:spcBef>
                <a:spcPct val="50000"/>
              </a:spcBef>
            </a:pPr>
            <a:r>
              <a:rPr lang="zh-CN" altLang="en-US" sz="3200" b="0">
                <a:solidFill>
                  <a:srgbClr val="CC0000"/>
                </a:solidFill>
                <a:latin typeface="华文新魏" pitchFamily="2" charset="-122"/>
                <a:ea typeface="华文新魏" pitchFamily="2" charset="-122"/>
              </a:rPr>
              <a:t>（七）谨慎性</a:t>
            </a:r>
          </a:p>
          <a:p>
            <a:pPr>
              <a:lnSpc>
                <a:spcPct val="120000"/>
              </a:lnSpc>
              <a:spcBef>
                <a:spcPct val="50000"/>
              </a:spcBef>
            </a:pPr>
            <a:r>
              <a:rPr lang="zh-CN" altLang="en-US" sz="2800" b="0">
                <a:latin typeface="楷体_GB2312" pitchFamily="49" charset="-122"/>
              </a:rPr>
              <a:t>    谨慎性要求企业对交易或者事项进行会计确认、计量和报告应当保持应有的谨慎，</a:t>
            </a:r>
            <a:r>
              <a:rPr lang="zh-CN" altLang="en-US" sz="2800" b="0">
                <a:solidFill>
                  <a:schemeClr val="accent2"/>
                </a:solidFill>
                <a:latin typeface="华文新魏" pitchFamily="2" charset="-122"/>
                <a:ea typeface="华文新魏" pitchFamily="2" charset="-122"/>
              </a:rPr>
              <a:t>不应高估</a:t>
            </a:r>
            <a:r>
              <a:rPr lang="zh-CN" altLang="en-US" sz="2800" b="0">
                <a:latin typeface="楷体_GB2312" pitchFamily="49" charset="-122"/>
              </a:rPr>
              <a:t>资产或者收益，</a:t>
            </a:r>
            <a:r>
              <a:rPr lang="zh-CN" altLang="en-US" sz="2800" b="0">
                <a:solidFill>
                  <a:schemeClr val="accent2"/>
                </a:solidFill>
                <a:latin typeface="华文新魏" pitchFamily="2" charset="-122"/>
                <a:ea typeface="华文新魏" pitchFamily="2" charset="-122"/>
              </a:rPr>
              <a:t>低估</a:t>
            </a:r>
            <a:r>
              <a:rPr lang="zh-CN" altLang="en-US" sz="2800" b="0">
                <a:latin typeface="楷体_GB2312" pitchFamily="49" charset="-122"/>
              </a:rPr>
              <a:t>负债或费用。</a:t>
            </a:r>
          </a:p>
          <a:p>
            <a:pPr>
              <a:lnSpc>
                <a:spcPct val="120000"/>
              </a:lnSpc>
              <a:spcBef>
                <a:spcPct val="50000"/>
              </a:spcBef>
            </a:pPr>
            <a:r>
              <a:rPr lang="zh-CN" altLang="en-US" sz="2800" b="0">
                <a:latin typeface="楷体_GB2312" pitchFamily="49" charset="-122"/>
              </a:rPr>
              <a:t>    应用：计提坏账准备、存货跌价准备、加速折旧、或有事项的确认等。</a:t>
            </a:r>
            <a:endParaRPr lang="zh-CN" altLang="en-US" sz="2800">
              <a:ea typeface="宋体" charset="-122"/>
            </a:endParaRPr>
          </a:p>
        </p:txBody>
      </p:sp>
      <p:sp>
        <p:nvSpPr>
          <p:cNvPr id="3" name="日期占位符 3"/>
          <p:cNvSpPr>
            <a:spLocks noGrp="1"/>
          </p:cNvSpPr>
          <p:nvPr>
            <p:ph type="dt" sz="half" idx="10"/>
          </p:nvPr>
        </p:nvSpPr>
        <p:spPr/>
        <p:txBody>
          <a:bodyPr/>
          <a:lstStyle/>
          <a:p>
            <a:fld id="{74A2250F-6F16-4DE3-B6A7-59EAE8DEAF4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7F5B3AB2-DB71-4E7A-B4CB-1A63CF21774E}" type="slidenum">
              <a:rPr lang="en-US" altLang="ko-KR"/>
              <a:pPr/>
              <a:t>21</a:t>
            </a:fld>
            <a:endParaRPr lang="en-US" altLang="ko-K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611188" y="981075"/>
            <a:ext cx="8064500" cy="5543550"/>
          </a:xfrm>
          <a:noFill/>
        </p:spPr>
        <p:txBody>
          <a:bodyPr/>
          <a:lstStyle/>
          <a:p>
            <a:pPr>
              <a:lnSpc>
                <a:spcPct val="120000"/>
              </a:lnSpc>
            </a:pPr>
            <a:r>
              <a:rPr lang="zh-CN" altLang="en-US" sz="1800" b="0">
                <a:solidFill>
                  <a:srgbClr val="800000"/>
                </a:solidFill>
                <a:latin typeface="楷体_GB2312" pitchFamily="49" charset="-122"/>
              </a:rPr>
              <a:t>（四）几种主要的无形资产</a:t>
            </a:r>
          </a:p>
          <a:p>
            <a:pPr>
              <a:lnSpc>
                <a:spcPct val="120000"/>
              </a:lnSpc>
            </a:pPr>
            <a:r>
              <a:rPr lang="en-US" altLang="zh-CN" sz="1800" b="0">
                <a:solidFill>
                  <a:srgbClr val="6600FF"/>
                </a:solidFill>
                <a:latin typeface="楷体_GB2312" pitchFamily="49" charset="-122"/>
              </a:rPr>
              <a:t>1</a:t>
            </a:r>
            <a:r>
              <a:rPr lang="zh-CN" altLang="en-US" sz="1800" b="0">
                <a:solidFill>
                  <a:srgbClr val="6600FF"/>
                </a:solidFill>
                <a:latin typeface="楷体_GB2312" pitchFamily="49" charset="-122"/>
              </a:rPr>
              <a:t>、专利权</a:t>
            </a:r>
            <a:r>
              <a:rPr lang="zh-CN" altLang="en-US" sz="1800" b="0">
                <a:latin typeface="楷体_GB2312" pitchFamily="49" charset="-122"/>
              </a:rPr>
              <a:t>：是经国家专利管理机关审定并授予发明创造者在一定年限内对其发明创造所拥有的独占权和专有权。</a:t>
            </a:r>
          </a:p>
          <a:p>
            <a:pPr>
              <a:lnSpc>
                <a:spcPct val="120000"/>
              </a:lnSpc>
            </a:pPr>
            <a:r>
              <a:rPr lang="en-US" altLang="zh-CN" sz="1800" b="0">
                <a:solidFill>
                  <a:srgbClr val="6600FF"/>
                </a:solidFill>
                <a:latin typeface="楷体_GB2312" pitchFamily="49" charset="-122"/>
              </a:rPr>
              <a:t>2</a:t>
            </a:r>
            <a:r>
              <a:rPr lang="zh-CN" altLang="en-US" sz="1800" b="0">
                <a:solidFill>
                  <a:srgbClr val="6600FF"/>
                </a:solidFill>
                <a:latin typeface="楷体_GB2312" pitchFamily="49" charset="-122"/>
              </a:rPr>
              <a:t>、商标权</a:t>
            </a:r>
            <a:r>
              <a:rPr lang="zh-CN" altLang="en-US" sz="1800" b="0">
                <a:latin typeface="楷体_GB2312" pitchFamily="49" charset="-122"/>
              </a:rPr>
              <a:t>：是指企业拥有的在某类指定的商品上使用特定名称、图案、标记的权利。</a:t>
            </a:r>
          </a:p>
          <a:p>
            <a:pPr>
              <a:lnSpc>
                <a:spcPct val="120000"/>
              </a:lnSpc>
            </a:pPr>
            <a:r>
              <a:rPr lang="en-US" altLang="zh-CN" sz="1800" b="0">
                <a:solidFill>
                  <a:srgbClr val="6600FF"/>
                </a:solidFill>
                <a:latin typeface="楷体_GB2312" pitchFamily="49" charset="-122"/>
              </a:rPr>
              <a:t>3</a:t>
            </a:r>
            <a:r>
              <a:rPr lang="zh-CN" altLang="en-US" sz="1800" b="0">
                <a:solidFill>
                  <a:srgbClr val="6600FF"/>
                </a:solidFill>
                <a:latin typeface="楷体_GB2312" pitchFamily="49" charset="-122"/>
              </a:rPr>
              <a:t>、非专利技术</a:t>
            </a:r>
            <a:r>
              <a:rPr lang="zh-CN" altLang="en-US" sz="1800" b="0">
                <a:latin typeface="楷体_GB2312" pitchFamily="49" charset="-122"/>
              </a:rPr>
              <a:t>：也称专有技术，是指发明人垄断的、不公开的、具有实用价值的专门技术、资料、经验和技能等。</a:t>
            </a:r>
          </a:p>
          <a:p>
            <a:pPr>
              <a:lnSpc>
                <a:spcPct val="120000"/>
              </a:lnSpc>
            </a:pPr>
            <a:r>
              <a:rPr lang="en-US" altLang="zh-CN" sz="1800" b="0">
                <a:solidFill>
                  <a:srgbClr val="6600FF"/>
                </a:solidFill>
                <a:latin typeface="楷体_GB2312" pitchFamily="49" charset="-122"/>
              </a:rPr>
              <a:t>4</a:t>
            </a:r>
            <a:r>
              <a:rPr lang="zh-CN" altLang="en-US" sz="1800" b="0">
                <a:solidFill>
                  <a:srgbClr val="6600FF"/>
                </a:solidFill>
                <a:latin typeface="楷体_GB2312" pitchFamily="49" charset="-122"/>
              </a:rPr>
              <a:t>、著作权</a:t>
            </a:r>
            <a:r>
              <a:rPr lang="zh-CN" altLang="en-US" sz="1800" b="0">
                <a:latin typeface="楷体_GB2312" pitchFamily="49" charset="-122"/>
              </a:rPr>
              <a:t>：也称版权，是指著作人或文艺作品的创作者以及出版商依法享有的在一定年限内发表、制作、出版和发行其作品的专有权利。</a:t>
            </a:r>
          </a:p>
          <a:p>
            <a:pPr>
              <a:lnSpc>
                <a:spcPct val="140000"/>
              </a:lnSpc>
            </a:pPr>
            <a:r>
              <a:rPr lang="en-US" altLang="zh-CN" sz="1800" b="0">
                <a:solidFill>
                  <a:srgbClr val="6600FF"/>
                </a:solidFill>
                <a:latin typeface="楷体_GB2312" pitchFamily="49" charset="-122"/>
              </a:rPr>
              <a:t>5</a:t>
            </a:r>
            <a:r>
              <a:rPr lang="zh-CN" altLang="en-US" sz="1800" b="0">
                <a:solidFill>
                  <a:srgbClr val="6600FF"/>
                </a:solidFill>
                <a:latin typeface="楷体_GB2312" pitchFamily="49" charset="-122"/>
              </a:rPr>
              <a:t>、土地使用权</a:t>
            </a:r>
            <a:r>
              <a:rPr lang="zh-CN" altLang="en-US" sz="1800" b="0">
                <a:latin typeface="楷体_GB2312" pitchFamily="49" charset="-122"/>
              </a:rPr>
              <a:t>：是指国家准许某一企业在一定期间内对国有土地享有开发、利用、经营的权利。</a:t>
            </a:r>
            <a:r>
              <a:rPr lang="zh-CN" altLang="en-US" sz="1800" b="0">
                <a:solidFill>
                  <a:schemeClr val="tx2"/>
                </a:solidFill>
                <a:latin typeface="楷体_GB2312" pitchFamily="49" charset="-122"/>
              </a:rPr>
              <a:t>已出租的土地使用权和持有并准备增值后转让的土地使用权，作为投资性房地产。</a:t>
            </a:r>
          </a:p>
          <a:p>
            <a:pPr>
              <a:lnSpc>
                <a:spcPct val="140000"/>
              </a:lnSpc>
            </a:pPr>
            <a:r>
              <a:rPr lang="en-US" altLang="zh-CN" sz="1800" b="0">
                <a:solidFill>
                  <a:srgbClr val="6600FF"/>
                </a:solidFill>
                <a:latin typeface="楷体_GB2312" pitchFamily="49" charset="-122"/>
              </a:rPr>
              <a:t>6</a:t>
            </a:r>
            <a:r>
              <a:rPr lang="zh-CN" altLang="en-US" sz="1800" b="0">
                <a:solidFill>
                  <a:srgbClr val="6600FF"/>
                </a:solidFill>
                <a:latin typeface="楷体_GB2312" pitchFamily="49" charset="-122"/>
              </a:rPr>
              <a:t>、特许权</a:t>
            </a:r>
            <a:r>
              <a:rPr lang="zh-CN" altLang="en-US" sz="1800" b="0">
                <a:latin typeface="楷体_GB2312" pitchFamily="49" charset="-122"/>
              </a:rPr>
              <a:t>：是指企业获准在某一区域内以一定的形式生产经营某种特定商品的权利。</a:t>
            </a:r>
          </a:p>
        </p:txBody>
      </p:sp>
      <p:sp>
        <p:nvSpPr>
          <p:cNvPr id="3" name="日期占位符 3"/>
          <p:cNvSpPr>
            <a:spLocks noGrp="1"/>
          </p:cNvSpPr>
          <p:nvPr>
            <p:ph type="dt" sz="half" idx="10"/>
          </p:nvPr>
        </p:nvSpPr>
        <p:spPr/>
        <p:txBody>
          <a:bodyPr/>
          <a:lstStyle/>
          <a:p>
            <a:fld id="{EC6D2D25-8068-43C5-8B9E-007DDA35C8E6}"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E668D38F-CB6B-44B7-B726-7851C21E7415}" type="slidenum">
              <a:rPr lang="ko-KR" altLang="en-US">
                <a:solidFill>
                  <a:srgbClr val="000000"/>
                </a:solidFill>
              </a:rPr>
              <a:pPr/>
              <a:t>210</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685800" y="1125538"/>
            <a:ext cx="7772400" cy="4970462"/>
          </a:xfrm>
          <a:noFill/>
        </p:spPr>
        <p:txBody>
          <a:bodyPr/>
          <a:lstStyle/>
          <a:p>
            <a:r>
              <a:rPr lang="zh-CN" altLang="en-US" sz="2800" b="0"/>
              <a:t>（一）账户的设置 </a:t>
            </a:r>
          </a:p>
          <a:p>
            <a:r>
              <a:rPr lang="en-US" altLang="zh-CN" sz="2800" b="0"/>
              <a:t>1</a:t>
            </a:r>
            <a:r>
              <a:rPr lang="zh-CN" altLang="en-US" sz="2800" b="0"/>
              <a:t>、</a:t>
            </a:r>
            <a:r>
              <a:rPr lang="zh-CN" altLang="en-US" sz="2800" b="0">
                <a:solidFill>
                  <a:srgbClr val="3333FF"/>
                </a:solidFill>
              </a:rPr>
              <a:t>“无形资产”账户</a:t>
            </a:r>
          </a:p>
          <a:p>
            <a:r>
              <a:rPr lang="zh-CN" altLang="en-US" sz="2800"/>
              <a:t>            </a:t>
            </a:r>
            <a:r>
              <a:rPr lang="zh-CN" altLang="en-US" sz="2800" b="0"/>
              <a:t>借           无形资产                 贷</a:t>
            </a:r>
          </a:p>
          <a:p>
            <a:r>
              <a:rPr lang="zh-CN" altLang="en-US" sz="2800" b="0"/>
              <a:t>             取得成本            出售、减值</a:t>
            </a:r>
          </a:p>
          <a:p>
            <a:endParaRPr lang="zh-CN" altLang="en-US" sz="2800" b="0"/>
          </a:p>
          <a:p>
            <a:r>
              <a:rPr lang="zh-CN" altLang="en-US" sz="2800" b="0"/>
              <a:t>    余额：现有无形资</a:t>
            </a:r>
          </a:p>
          <a:p>
            <a:r>
              <a:rPr lang="zh-CN" altLang="en-US" sz="2800" b="0"/>
              <a:t>             产的成本。</a:t>
            </a:r>
          </a:p>
          <a:p>
            <a:endParaRPr lang="en-US" altLang="zh-CN" sz="2800" b="0"/>
          </a:p>
        </p:txBody>
      </p:sp>
      <p:sp>
        <p:nvSpPr>
          <p:cNvPr id="7" name="日期占位符 3"/>
          <p:cNvSpPr>
            <a:spLocks noGrp="1"/>
          </p:cNvSpPr>
          <p:nvPr>
            <p:ph type="dt" sz="half" idx="10"/>
          </p:nvPr>
        </p:nvSpPr>
        <p:spPr/>
        <p:txBody>
          <a:bodyPr/>
          <a:lstStyle/>
          <a:p>
            <a:fld id="{028D43C8-A6A8-46A3-8840-41EF7088FD9B}" type="datetime1">
              <a:rPr lang="zh-CN" altLang="en-US">
                <a:solidFill>
                  <a:srgbClr val="000000"/>
                </a:solidFill>
              </a:rPr>
              <a:pPr/>
              <a:t>2012-07-13</a:t>
            </a:fld>
            <a:endParaRPr lang="en-US" altLang="ko-KR">
              <a:solidFill>
                <a:srgbClr val="000000"/>
              </a:solidFill>
            </a:endParaRPr>
          </a:p>
        </p:txBody>
      </p:sp>
      <p:sp>
        <p:nvSpPr>
          <p:cNvPr id="8"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9" name="灯片编号占位符 5"/>
          <p:cNvSpPr>
            <a:spLocks noGrp="1"/>
          </p:cNvSpPr>
          <p:nvPr>
            <p:ph type="sldNum" sz="quarter" idx="12"/>
          </p:nvPr>
        </p:nvSpPr>
        <p:spPr/>
        <p:txBody>
          <a:bodyPr/>
          <a:lstStyle/>
          <a:p>
            <a:fld id="{36D15987-DE67-4E86-97E1-0D97EA4A65C9}" type="slidenum">
              <a:rPr lang="ko-KR" altLang="en-US">
                <a:solidFill>
                  <a:srgbClr val="000000"/>
                </a:solidFill>
              </a:rPr>
              <a:pPr/>
              <a:t>211</a:t>
            </a:fld>
            <a:endParaRPr lang="en-US" altLang="ko-KR">
              <a:solidFill>
                <a:srgbClr val="000000"/>
              </a:solidFill>
            </a:endParaRPr>
          </a:p>
        </p:txBody>
      </p:sp>
      <p:sp>
        <p:nvSpPr>
          <p:cNvPr id="212995" name="Line 3"/>
          <p:cNvSpPr>
            <a:spLocks noChangeShapeType="1"/>
          </p:cNvSpPr>
          <p:nvPr/>
        </p:nvSpPr>
        <p:spPr bwMode="auto">
          <a:xfrm>
            <a:off x="1116013" y="2636838"/>
            <a:ext cx="6172200" cy="0"/>
          </a:xfrm>
          <a:prstGeom prst="line">
            <a:avLst/>
          </a:prstGeom>
          <a:noFill/>
          <a:ln w="19050">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2996" name="Line 4"/>
          <p:cNvSpPr>
            <a:spLocks noChangeShapeType="1"/>
          </p:cNvSpPr>
          <p:nvPr/>
        </p:nvSpPr>
        <p:spPr bwMode="auto">
          <a:xfrm>
            <a:off x="4211638" y="2636838"/>
            <a:ext cx="0" cy="1981200"/>
          </a:xfrm>
          <a:prstGeom prst="line">
            <a:avLst/>
          </a:prstGeom>
          <a:noFill/>
          <a:ln w="19050">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2997" name="Line 5"/>
          <p:cNvSpPr>
            <a:spLocks noChangeShapeType="1"/>
          </p:cNvSpPr>
          <p:nvPr/>
        </p:nvSpPr>
        <p:spPr bwMode="auto">
          <a:xfrm>
            <a:off x="1116013" y="3357563"/>
            <a:ext cx="6172200" cy="0"/>
          </a:xfrm>
          <a:prstGeom prst="line">
            <a:avLst/>
          </a:prstGeom>
          <a:noFill/>
          <a:ln w="19050">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2998" name="Rectangle 6"/>
          <p:cNvSpPr>
            <a:spLocks noChangeArrowheads="1"/>
          </p:cNvSpPr>
          <p:nvPr/>
        </p:nvSpPr>
        <p:spPr bwMode="auto">
          <a:xfrm>
            <a:off x="539750" y="103188"/>
            <a:ext cx="4298950" cy="641350"/>
          </a:xfrm>
          <a:prstGeom prst="rect">
            <a:avLst/>
          </a:prstGeom>
          <a:noFill/>
          <a:ln w="7938">
            <a:noFill/>
            <a:miter lim="800000"/>
            <a:headEnd/>
            <a:tailEnd/>
          </a:ln>
          <a:effectLst/>
        </p:spPr>
        <p:txBody>
          <a:bodyPr wrap="none">
            <a:spAutoFit/>
          </a:bodyPr>
          <a:lstStyle/>
          <a:p>
            <a:pPr fontAlgn="base" latinLnBrk="1">
              <a:spcBef>
                <a:spcPct val="0"/>
              </a:spcBef>
              <a:spcAft>
                <a:spcPct val="0"/>
              </a:spcAft>
            </a:pPr>
            <a:r>
              <a:rPr kumimoji="1" lang="zh-CN" altLang="en-US" sz="3600" smtClean="0">
                <a:solidFill>
                  <a:srgbClr val="FFFFFF"/>
                </a:solidFill>
                <a:latin typeface="黑体" pitchFamily="2" charset="-122"/>
                <a:ea typeface="黑体" pitchFamily="2" charset="-122"/>
              </a:rPr>
              <a:t>二、无形资产的核算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 calcmode="lin" valueType="num">
                                      <p:cBhvr additive="base">
                                        <p:cTn id="7" dur="500" fill="hold"/>
                                        <p:tgtEl>
                                          <p:spTgt spid="212995"/>
                                        </p:tgtEl>
                                        <p:attrNameLst>
                                          <p:attrName>ppt_x</p:attrName>
                                        </p:attrNameLst>
                                      </p:cBhvr>
                                      <p:tavLst>
                                        <p:tav tm="0">
                                          <p:val>
                                            <p:strVal val="0-#ppt_w/2"/>
                                          </p:val>
                                        </p:tav>
                                        <p:tav tm="100000">
                                          <p:val>
                                            <p:strVal val="#ppt_x"/>
                                          </p:val>
                                        </p:tav>
                                      </p:tavLst>
                                    </p:anim>
                                    <p:anim calcmode="lin" valueType="num">
                                      <p:cBhvr additive="base">
                                        <p:cTn id="8" dur="500" fill="hold"/>
                                        <p:tgtEl>
                                          <p:spTgt spid="2129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additive="base">
                                        <p:cTn id="13" dur="500" fill="hold"/>
                                        <p:tgtEl>
                                          <p:spTgt spid="212996"/>
                                        </p:tgtEl>
                                        <p:attrNameLst>
                                          <p:attrName>ppt_x</p:attrName>
                                        </p:attrNameLst>
                                      </p:cBhvr>
                                      <p:tavLst>
                                        <p:tav tm="0">
                                          <p:val>
                                            <p:strVal val="0-#ppt_w/2"/>
                                          </p:val>
                                        </p:tav>
                                        <p:tav tm="100000">
                                          <p:val>
                                            <p:strVal val="#ppt_x"/>
                                          </p:val>
                                        </p:tav>
                                      </p:tavLst>
                                    </p:anim>
                                    <p:anim calcmode="lin" valueType="num">
                                      <p:cBhvr additive="base">
                                        <p:cTn id="14"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2997"/>
                                        </p:tgtEl>
                                        <p:attrNameLst>
                                          <p:attrName>style.visibility</p:attrName>
                                        </p:attrNameLst>
                                      </p:cBhvr>
                                      <p:to>
                                        <p:strVal val="visible"/>
                                      </p:to>
                                    </p:set>
                                    <p:anim calcmode="lin" valueType="num">
                                      <p:cBhvr additive="base">
                                        <p:cTn id="19" dur="500" fill="hold"/>
                                        <p:tgtEl>
                                          <p:spTgt spid="212997"/>
                                        </p:tgtEl>
                                        <p:attrNameLst>
                                          <p:attrName>ppt_x</p:attrName>
                                        </p:attrNameLst>
                                      </p:cBhvr>
                                      <p:tavLst>
                                        <p:tav tm="0">
                                          <p:val>
                                            <p:strVal val="0-#ppt_w/2"/>
                                          </p:val>
                                        </p:tav>
                                        <p:tav tm="100000">
                                          <p:val>
                                            <p:strVal val="#ppt_x"/>
                                          </p:val>
                                        </p:tav>
                                      </p:tavLst>
                                    </p:anim>
                                    <p:anim calcmode="lin" valueType="num">
                                      <p:cBhvr additive="base">
                                        <p:cTn id="20" dur="500" fill="hold"/>
                                        <p:tgtEl>
                                          <p:spTgt spid="212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P spid="212996" grpId="0" animBg="1"/>
      <p:bldP spid="212997"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idx="1"/>
          </p:nvPr>
        </p:nvSpPr>
        <p:spPr>
          <a:xfrm>
            <a:off x="611188" y="1125538"/>
            <a:ext cx="7993062" cy="5503862"/>
          </a:xfrm>
          <a:noFill/>
        </p:spPr>
        <p:txBody>
          <a:bodyPr>
            <a:normAutofit lnSpcReduction="10000"/>
          </a:bodyPr>
          <a:lstStyle/>
          <a:p>
            <a:r>
              <a:rPr lang="en-US" altLang="zh-CN" b="0"/>
              <a:t>2</a:t>
            </a:r>
            <a:r>
              <a:rPr lang="zh-CN" altLang="en-US" b="0"/>
              <a:t>、</a:t>
            </a:r>
            <a:r>
              <a:rPr lang="zh-CN" altLang="en-US" b="0">
                <a:solidFill>
                  <a:srgbClr val="3333FF"/>
                </a:solidFill>
              </a:rPr>
              <a:t>“累计摊销”账户</a:t>
            </a:r>
          </a:p>
          <a:p>
            <a:r>
              <a:rPr lang="zh-CN" altLang="en-US"/>
              <a:t>              </a:t>
            </a:r>
            <a:r>
              <a:rPr lang="zh-CN" altLang="en-US" b="0"/>
              <a:t>借</a:t>
            </a:r>
            <a:r>
              <a:rPr lang="zh-CN" altLang="en-US"/>
              <a:t>                  </a:t>
            </a:r>
            <a:r>
              <a:rPr lang="zh-CN" altLang="en-US" b="0"/>
              <a:t>累计摊销               贷</a:t>
            </a:r>
          </a:p>
          <a:p>
            <a:r>
              <a:rPr lang="zh-CN" altLang="en-US" b="0"/>
              <a:t>        注销减少的（出售、         摊销额</a:t>
            </a:r>
          </a:p>
          <a:p>
            <a:r>
              <a:rPr lang="zh-CN" altLang="en-US" b="0"/>
              <a:t>       减值等）无形资产的</a:t>
            </a:r>
          </a:p>
          <a:p>
            <a:r>
              <a:rPr lang="zh-CN" altLang="en-US" b="0"/>
              <a:t>       已摊销额。</a:t>
            </a:r>
          </a:p>
          <a:p>
            <a:r>
              <a:rPr lang="zh-CN" altLang="en-US" b="0"/>
              <a:t>                                                 余额：无形资产</a:t>
            </a:r>
          </a:p>
          <a:p>
            <a:r>
              <a:rPr lang="zh-CN" altLang="en-US" b="0"/>
              <a:t>                                                 的累计摊销额。</a:t>
            </a:r>
          </a:p>
          <a:p>
            <a:endParaRPr lang="zh-CN" altLang="en-US" b="0"/>
          </a:p>
          <a:p>
            <a:r>
              <a:rPr lang="zh-CN" altLang="en-US" b="0"/>
              <a:t>无形资产       　累计摊销　　　无形资产　</a:t>
            </a:r>
          </a:p>
          <a:p>
            <a:r>
              <a:rPr lang="zh-CN" altLang="en-US" b="0"/>
              <a:t>账户余额　－   账户余额　＝ 　净　值　</a:t>
            </a:r>
          </a:p>
        </p:txBody>
      </p:sp>
      <p:sp>
        <p:nvSpPr>
          <p:cNvPr id="6" name="日期占位符 3"/>
          <p:cNvSpPr>
            <a:spLocks noGrp="1"/>
          </p:cNvSpPr>
          <p:nvPr>
            <p:ph type="dt" sz="half" idx="10"/>
          </p:nvPr>
        </p:nvSpPr>
        <p:spPr/>
        <p:txBody>
          <a:bodyPr/>
          <a:lstStyle/>
          <a:p>
            <a:fld id="{3DE5A42C-EFB4-41A3-A655-59160D184590}" type="datetime1">
              <a:rPr lang="zh-CN" altLang="en-US">
                <a:solidFill>
                  <a:srgbClr val="000000"/>
                </a:solidFill>
              </a:rPr>
              <a:pPr/>
              <a:t>2012-07-13</a:t>
            </a:fld>
            <a:endParaRPr lang="en-US" altLang="ko-KR">
              <a:solidFill>
                <a:srgbClr val="000000"/>
              </a:solidFill>
            </a:endParaRPr>
          </a:p>
        </p:txBody>
      </p:sp>
      <p:sp>
        <p:nvSpPr>
          <p:cNvPr id="7"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8" name="灯片编号占位符 5"/>
          <p:cNvSpPr>
            <a:spLocks noGrp="1"/>
          </p:cNvSpPr>
          <p:nvPr>
            <p:ph type="sldNum" sz="quarter" idx="12"/>
          </p:nvPr>
        </p:nvSpPr>
        <p:spPr/>
        <p:txBody>
          <a:bodyPr/>
          <a:lstStyle/>
          <a:p>
            <a:fld id="{D20A5B55-3DF3-4074-A1A9-36C53477D1E4}" type="slidenum">
              <a:rPr lang="ko-KR" altLang="en-US">
                <a:solidFill>
                  <a:srgbClr val="000000"/>
                </a:solidFill>
              </a:rPr>
              <a:pPr/>
              <a:t>212</a:t>
            </a:fld>
            <a:endParaRPr lang="en-US" altLang="ko-KR">
              <a:solidFill>
                <a:srgbClr val="000000"/>
              </a:solidFill>
            </a:endParaRPr>
          </a:p>
        </p:txBody>
      </p:sp>
      <p:sp>
        <p:nvSpPr>
          <p:cNvPr id="214019" name="Line 3"/>
          <p:cNvSpPr>
            <a:spLocks noChangeShapeType="1"/>
          </p:cNvSpPr>
          <p:nvPr/>
        </p:nvSpPr>
        <p:spPr bwMode="auto">
          <a:xfrm>
            <a:off x="971550" y="1989138"/>
            <a:ext cx="632460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4020" name="Line 4"/>
          <p:cNvSpPr>
            <a:spLocks noChangeShapeType="1"/>
          </p:cNvSpPr>
          <p:nvPr/>
        </p:nvSpPr>
        <p:spPr bwMode="auto">
          <a:xfrm>
            <a:off x="971550" y="3284538"/>
            <a:ext cx="6324600" cy="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4021" name="Line 5"/>
          <p:cNvSpPr>
            <a:spLocks noChangeShapeType="1"/>
          </p:cNvSpPr>
          <p:nvPr/>
        </p:nvSpPr>
        <p:spPr bwMode="auto">
          <a:xfrm>
            <a:off x="4356100" y="1989138"/>
            <a:ext cx="0" cy="2241550"/>
          </a:xfrm>
          <a:prstGeom prst="line">
            <a:avLst/>
          </a:prstGeom>
          <a:noFill/>
          <a:ln w="9525">
            <a:solidFill>
              <a:schemeClr val="tx1"/>
            </a:solidFill>
            <a:round/>
            <a:headEnd/>
            <a:tailEnd/>
          </a:ln>
          <a:effectLst/>
        </p:spPr>
        <p:txBody>
          <a:bodyP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1026"/>
          <p:cNvSpPr>
            <a:spLocks noGrp="1" noChangeArrowheads="1"/>
          </p:cNvSpPr>
          <p:nvPr>
            <p:ph idx="1"/>
          </p:nvPr>
        </p:nvSpPr>
        <p:spPr>
          <a:xfrm>
            <a:off x="611188" y="1196975"/>
            <a:ext cx="7847012" cy="4989513"/>
          </a:xfrm>
        </p:spPr>
        <p:txBody>
          <a:bodyPr/>
          <a:lstStyle/>
          <a:p>
            <a:r>
              <a:rPr lang="en-US" altLang="zh-CN" sz="2800" b="0">
                <a:latin typeface="楷体_GB2312" pitchFamily="49" charset="-122"/>
              </a:rPr>
              <a:t>3</a:t>
            </a:r>
            <a:r>
              <a:rPr lang="zh-CN" altLang="en-US" sz="2800" b="0">
                <a:latin typeface="楷体_GB2312" pitchFamily="49" charset="-122"/>
              </a:rPr>
              <a:t>、</a:t>
            </a:r>
            <a:r>
              <a:rPr lang="zh-CN" altLang="en-US" sz="2800" b="0">
                <a:solidFill>
                  <a:srgbClr val="3333FF"/>
                </a:solidFill>
                <a:latin typeface="Arial"/>
              </a:rPr>
              <a:t>“</a:t>
            </a:r>
            <a:r>
              <a:rPr lang="zh-CN" altLang="en-US" sz="2800" b="0">
                <a:solidFill>
                  <a:srgbClr val="3333FF"/>
                </a:solidFill>
                <a:latin typeface="楷体_GB2312" pitchFamily="49" charset="-122"/>
              </a:rPr>
              <a:t>研发支出</a:t>
            </a:r>
            <a:r>
              <a:rPr lang="zh-CN" altLang="en-US" sz="2800" b="0">
                <a:solidFill>
                  <a:srgbClr val="3333FF"/>
                </a:solidFill>
                <a:latin typeface="Arial"/>
              </a:rPr>
              <a:t>”</a:t>
            </a:r>
            <a:r>
              <a:rPr lang="zh-CN" altLang="en-US" sz="2800" b="0">
                <a:solidFill>
                  <a:srgbClr val="3333FF"/>
                </a:solidFill>
                <a:latin typeface="楷体_GB2312" pitchFamily="49" charset="-122"/>
              </a:rPr>
              <a:t>账户</a:t>
            </a:r>
            <a:r>
              <a:rPr lang="zh-CN" altLang="en-US" sz="2800" b="0">
                <a:latin typeface="楷体_GB2312" pitchFamily="49" charset="-122"/>
              </a:rPr>
              <a:t>（成本类账户）</a:t>
            </a:r>
          </a:p>
          <a:p>
            <a:r>
              <a:rPr lang="zh-CN" altLang="en-US" sz="2800" b="0">
                <a:latin typeface="楷体_GB2312" pitchFamily="49" charset="-122"/>
              </a:rPr>
              <a:t>     </a:t>
            </a:r>
          </a:p>
          <a:p>
            <a:r>
              <a:rPr lang="zh-CN" altLang="en-US" sz="2800" b="0">
                <a:latin typeface="楷体_GB2312" pitchFamily="49" charset="-122"/>
              </a:rPr>
              <a:t>        借       研发支出      贷</a:t>
            </a:r>
          </a:p>
          <a:p>
            <a:r>
              <a:rPr lang="zh-CN" altLang="en-US" sz="2800" b="0">
                <a:latin typeface="楷体_GB2312" pitchFamily="49" charset="-122"/>
              </a:rPr>
              <a:t>研发过程中的各项支出   结转研发支出</a:t>
            </a:r>
          </a:p>
          <a:p>
            <a:endParaRPr lang="zh-CN" altLang="en-US" sz="2800" b="0">
              <a:latin typeface="楷体_GB2312" pitchFamily="49" charset="-122"/>
            </a:endParaRPr>
          </a:p>
          <a:p>
            <a:r>
              <a:rPr lang="zh-CN" altLang="en-US" sz="2800" b="0">
                <a:latin typeface="楷体_GB2312" pitchFamily="49" charset="-122"/>
              </a:rPr>
              <a:t>余额：正在进行中的</a:t>
            </a:r>
          </a:p>
          <a:p>
            <a:r>
              <a:rPr lang="zh-CN" altLang="en-US" sz="2800" b="0">
                <a:latin typeface="楷体_GB2312" pitchFamily="49" charset="-122"/>
              </a:rPr>
              <a:t>     研发项目支出。</a:t>
            </a:r>
          </a:p>
          <a:p>
            <a:endParaRPr lang="en-US" altLang="zh-CN" sz="2800" b="0">
              <a:latin typeface="楷体_GB2312" pitchFamily="49" charset="-122"/>
            </a:endParaRPr>
          </a:p>
        </p:txBody>
      </p:sp>
      <p:sp>
        <p:nvSpPr>
          <p:cNvPr id="6" name="日期占位符 3"/>
          <p:cNvSpPr>
            <a:spLocks noGrp="1"/>
          </p:cNvSpPr>
          <p:nvPr>
            <p:ph type="dt" sz="half" idx="10"/>
          </p:nvPr>
        </p:nvSpPr>
        <p:spPr/>
        <p:txBody>
          <a:bodyPr/>
          <a:lstStyle/>
          <a:p>
            <a:fld id="{601E83B8-2785-48C0-9D26-ECDD769DAB0E}" type="datetime1">
              <a:rPr lang="zh-CN" altLang="en-US">
                <a:solidFill>
                  <a:srgbClr val="000000"/>
                </a:solidFill>
              </a:rPr>
              <a:pPr/>
              <a:t>2012-07-13</a:t>
            </a:fld>
            <a:endParaRPr lang="en-US" altLang="ko-KR">
              <a:solidFill>
                <a:srgbClr val="000000"/>
              </a:solidFill>
            </a:endParaRPr>
          </a:p>
        </p:txBody>
      </p:sp>
      <p:sp>
        <p:nvSpPr>
          <p:cNvPr id="7"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8" name="灯片编号占位符 5"/>
          <p:cNvSpPr>
            <a:spLocks noGrp="1"/>
          </p:cNvSpPr>
          <p:nvPr>
            <p:ph type="sldNum" sz="quarter" idx="12"/>
          </p:nvPr>
        </p:nvSpPr>
        <p:spPr/>
        <p:txBody>
          <a:bodyPr/>
          <a:lstStyle/>
          <a:p>
            <a:fld id="{34CF3166-136B-4414-B79A-0B5FCAE6A31C}" type="slidenum">
              <a:rPr lang="ko-KR" altLang="en-US">
                <a:solidFill>
                  <a:srgbClr val="000000"/>
                </a:solidFill>
              </a:rPr>
              <a:pPr/>
              <a:t>213</a:t>
            </a:fld>
            <a:endParaRPr lang="en-US" altLang="ko-KR">
              <a:solidFill>
                <a:srgbClr val="000000"/>
              </a:solidFill>
            </a:endParaRPr>
          </a:p>
        </p:txBody>
      </p:sp>
      <p:sp>
        <p:nvSpPr>
          <p:cNvPr id="215043" name="Line 1027"/>
          <p:cNvSpPr>
            <a:spLocks noChangeShapeType="1"/>
          </p:cNvSpPr>
          <p:nvPr/>
        </p:nvSpPr>
        <p:spPr bwMode="auto">
          <a:xfrm>
            <a:off x="755650" y="2781300"/>
            <a:ext cx="6705600" cy="0"/>
          </a:xfrm>
          <a:prstGeom prst="line">
            <a:avLst/>
          </a:prstGeom>
          <a:noFill/>
          <a:ln w="9525">
            <a:solidFill>
              <a:schemeClr val="tx1"/>
            </a:solidFill>
            <a:round/>
            <a:headEnd/>
            <a:tailEnd/>
          </a:ln>
          <a:effectLst/>
        </p:spPr>
        <p:txBody>
          <a:bodyPr wrap="none"/>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5044" name="Line 1028"/>
          <p:cNvSpPr>
            <a:spLocks noChangeShapeType="1"/>
          </p:cNvSpPr>
          <p:nvPr/>
        </p:nvSpPr>
        <p:spPr bwMode="auto">
          <a:xfrm>
            <a:off x="4427538" y="2781300"/>
            <a:ext cx="0" cy="2057400"/>
          </a:xfrm>
          <a:prstGeom prst="line">
            <a:avLst/>
          </a:prstGeom>
          <a:noFill/>
          <a:ln w="9525">
            <a:solidFill>
              <a:schemeClr val="tx1"/>
            </a:solidFill>
            <a:round/>
            <a:headEnd/>
            <a:tailEnd/>
          </a:ln>
          <a:effectLst/>
        </p:spPr>
        <p:txBody>
          <a:bodyPr wrap="none"/>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
        <p:nvSpPr>
          <p:cNvPr id="215045" name="Line 1029"/>
          <p:cNvSpPr>
            <a:spLocks noChangeShapeType="1"/>
          </p:cNvSpPr>
          <p:nvPr/>
        </p:nvSpPr>
        <p:spPr bwMode="auto">
          <a:xfrm>
            <a:off x="755650" y="3644900"/>
            <a:ext cx="6781800" cy="0"/>
          </a:xfrm>
          <a:prstGeom prst="line">
            <a:avLst/>
          </a:prstGeom>
          <a:noFill/>
          <a:ln w="9525">
            <a:solidFill>
              <a:schemeClr val="tx1"/>
            </a:solidFill>
            <a:round/>
            <a:headEnd/>
            <a:tailEnd/>
          </a:ln>
          <a:effectLst/>
        </p:spPr>
        <p:txBody>
          <a:bodyPr wrap="none"/>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609600" y="990600"/>
            <a:ext cx="8066088" cy="5562600"/>
          </a:xfrm>
        </p:spPr>
        <p:txBody>
          <a:bodyPr>
            <a:normAutofit lnSpcReduction="10000"/>
          </a:bodyPr>
          <a:lstStyle/>
          <a:p>
            <a:r>
              <a:rPr lang="zh-CN" altLang="en-US" sz="2800" b="0">
                <a:solidFill>
                  <a:schemeClr val="tx2"/>
                </a:solidFill>
                <a:latin typeface="楷体_GB2312" pitchFamily="49" charset="-122"/>
              </a:rPr>
              <a:t>（二）无形资产取得的核算</a:t>
            </a:r>
          </a:p>
          <a:p>
            <a:r>
              <a:rPr lang="en-US" altLang="zh-CN" b="0">
                <a:latin typeface="楷体_GB2312" pitchFamily="49" charset="-122"/>
              </a:rPr>
              <a:t>1</a:t>
            </a:r>
            <a:r>
              <a:rPr lang="zh-CN" altLang="en-US" b="0">
                <a:latin typeface="楷体_GB2312" pitchFamily="49" charset="-122"/>
              </a:rPr>
              <a:t>、外购的无形资产</a:t>
            </a:r>
          </a:p>
          <a:p>
            <a:r>
              <a:rPr lang="zh-CN" altLang="en-US" b="0">
                <a:latin typeface="楷体_GB2312" pitchFamily="49" charset="-122"/>
              </a:rPr>
              <a:t>    </a:t>
            </a:r>
            <a:r>
              <a:rPr lang="zh-CN" altLang="en-US" b="0">
                <a:solidFill>
                  <a:srgbClr val="3333FF"/>
                </a:solidFill>
                <a:latin typeface="楷体_GB2312" pitchFamily="49" charset="-122"/>
              </a:rPr>
              <a:t>外购的无形资产按取得时的成本入帐（包括买价、税费以及其他相关支出）。</a:t>
            </a:r>
          </a:p>
          <a:p>
            <a:r>
              <a:rPr lang="zh-CN" altLang="en-US" b="0">
                <a:latin typeface="楷体_GB2312" pitchFamily="49" charset="-122"/>
              </a:rPr>
              <a:t>    借：无形资产</a:t>
            </a:r>
          </a:p>
          <a:p>
            <a:r>
              <a:rPr lang="zh-CN" altLang="en-US" b="0">
                <a:latin typeface="楷体_GB2312" pitchFamily="49" charset="-122"/>
              </a:rPr>
              <a:t>        贷：银行存款</a:t>
            </a:r>
          </a:p>
          <a:p>
            <a:r>
              <a:rPr lang="en-US" altLang="zh-CN" b="0">
                <a:latin typeface="楷体_GB2312" pitchFamily="49" charset="-122"/>
              </a:rPr>
              <a:t>2</a:t>
            </a:r>
            <a:r>
              <a:rPr lang="zh-CN" altLang="en-US" b="0">
                <a:latin typeface="楷体_GB2312" pitchFamily="49" charset="-122"/>
              </a:rPr>
              <a:t>、投资者投入的无形资产</a:t>
            </a:r>
          </a:p>
          <a:p>
            <a:r>
              <a:rPr lang="zh-CN" altLang="en-US" b="0">
                <a:latin typeface="楷体_GB2312" pitchFamily="49" charset="-122"/>
              </a:rPr>
              <a:t>    </a:t>
            </a:r>
            <a:r>
              <a:rPr lang="zh-CN" altLang="en-US" b="0">
                <a:solidFill>
                  <a:srgbClr val="3333FF"/>
                </a:solidFill>
                <a:latin typeface="楷体_GB2312" pitchFamily="49" charset="-122"/>
              </a:rPr>
              <a:t>按投资合同或协议约定的价值入帐</a:t>
            </a:r>
          </a:p>
          <a:p>
            <a:r>
              <a:rPr lang="zh-CN" altLang="en-US" b="0">
                <a:latin typeface="楷体_GB2312" pitchFamily="49" charset="-122"/>
              </a:rPr>
              <a:t>    借：无形资产</a:t>
            </a:r>
          </a:p>
          <a:p>
            <a:r>
              <a:rPr lang="zh-CN" altLang="en-US" b="0">
                <a:latin typeface="楷体_GB2312" pitchFamily="49" charset="-122"/>
              </a:rPr>
              <a:t>        贷：实收资本（或股本）</a:t>
            </a:r>
            <a:endParaRPr lang="zh-CN" altLang="en-US">
              <a:latin typeface="楷体_GB2312" pitchFamily="49" charset="-122"/>
            </a:endParaRPr>
          </a:p>
        </p:txBody>
      </p:sp>
      <p:sp>
        <p:nvSpPr>
          <p:cNvPr id="3" name="日期占位符 3"/>
          <p:cNvSpPr>
            <a:spLocks noGrp="1"/>
          </p:cNvSpPr>
          <p:nvPr>
            <p:ph type="dt" sz="half" idx="10"/>
          </p:nvPr>
        </p:nvSpPr>
        <p:spPr/>
        <p:txBody>
          <a:bodyPr/>
          <a:lstStyle/>
          <a:p>
            <a:fld id="{8C00B300-3D0B-4E23-B6F5-36F3B9AD07C1}"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75C4CA83-EA68-4FA4-BF27-2AA8FE1903D7}" type="slidenum">
              <a:rPr lang="ko-KR" altLang="en-US">
                <a:solidFill>
                  <a:srgbClr val="000000"/>
                </a:solidFill>
              </a:rPr>
              <a:pPr/>
              <a:t>214</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050"/>
          <p:cNvSpPr>
            <a:spLocks noGrp="1" noChangeArrowheads="1"/>
          </p:cNvSpPr>
          <p:nvPr>
            <p:ph idx="1"/>
          </p:nvPr>
        </p:nvSpPr>
        <p:spPr>
          <a:xfrm>
            <a:off x="539750" y="1125538"/>
            <a:ext cx="8135938" cy="5256212"/>
          </a:xfrm>
        </p:spPr>
        <p:txBody>
          <a:bodyPr>
            <a:normAutofit fontScale="92500" lnSpcReduction="20000"/>
          </a:bodyPr>
          <a:lstStyle/>
          <a:p>
            <a:r>
              <a:rPr lang="en-US" altLang="zh-CN" b="0">
                <a:latin typeface="楷体_GB2312" pitchFamily="49" charset="-122"/>
              </a:rPr>
              <a:t>3</a:t>
            </a:r>
            <a:r>
              <a:rPr lang="zh-CN" altLang="en-US" b="0">
                <a:latin typeface="楷体_GB2312" pitchFamily="49" charset="-122"/>
              </a:rPr>
              <a:t>、自行开发的无形资产</a:t>
            </a:r>
          </a:p>
          <a:p>
            <a:r>
              <a:rPr lang="zh-CN" altLang="en-US" b="0">
                <a:latin typeface="楷体_GB2312" pitchFamily="49" charset="-122"/>
              </a:rPr>
              <a:t>    企业自行开发无形资产，区分为研究阶段与开发阶段。</a:t>
            </a:r>
          </a:p>
          <a:p>
            <a:r>
              <a:rPr lang="zh-CN" altLang="en-US" b="0">
                <a:latin typeface="楷体_GB2312" pitchFamily="49" charset="-122"/>
              </a:rPr>
              <a:t>（</a:t>
            </a:r>
            <a:r>
              <a:rPr lang="en-US" altLang="zh-CN" b="0">
                <a:latin typeface="楷体_GB2312" pitchFamily="49" charset="-122"/>
              </a:rPr>
              <a:t>1</a:t>
            </a:r>
            <a:r>
              <a:rPr lang="zh-CN" altLang="en-US" b="0">
                <a:latin typeface="楷体_GB2312" pitchFamily="49" charset="-122"/>
              </a:rPr>
              <a:t>）研究阶段的核算</a:t>
            </a:r>
          </a:p>
          <a:p>
            <a:r>
              <a:rPr lang="zh-CN" altLang="en-US" b="0">
                <a:latin typeface="楷体_GB2312" pitchFamily="49" charset="-122"/>
              </a:rPr>
              <a:t>    </a:t>
            </a:r>
            <a:r>
              <a:rPr lang="zh-CN" altLang="en-US">
                <a:solidFill>
                  <a:srgbClr val="0099FF"/>
                </a:solidFill>
                <a:latin typeface="楷体_GB2312" pitchFamily="49" charset="-122"/>
              </a:rPr>
              <a:t>研究阶段，是指为获取新的技术和知识等进行的有计划的调查。</a:t>
            </a:r>
          </a:p>
          <a:p>
            <a:r>
              <a:rPr lang="zh-CN" altLang="en-US">
                <a:latin typeface="楷体_GB2312" pitchFamily="49" charset="-122"/>
              </a:rPr>
              <a:t>    </a:t>
            </a:r>
            <a:r>
              <a:rPr lang="zh-CN" altLang="en-US" b="0">
                <a:solidFill>
                  <a:srgbClr val="FF0000"/>
                </a:solidFill>
                <a:latin typeface="楷体_GB2312" pitchFamily="49" charset="-122"/>
              </a:rPr>
              <a:t>研究阶段的支出全部费用化，计入当期损益。</a:t>
            </a:r>
          </a:p>
          <a:p>
            <a:r>
              <a:rPr lang="zh-CN" altLang="en-US" b="0">
                <a:latin typeface="楷体_GB2312" pitchFamily="49" charset="-122"/>
              </a:rPr>
              <a:t>借：研发支出</a:t>
            </a:r>
            <a:r>
              <a:rPr lang="en-US" altLang="zh-CN" b="0">
                <a:latin typeface="Arial"/>
              </a:rPr>
              <a:t>——</a:t>
            </a:r>
            <a:r>
              <a:rPr lang="zh-CN" altLang="en-US" b="0">
                <a:latin typeface="楷体_GB2312" pitchFamily="49" charset="-122"/>
              </a:rPr>
              <a:t>费用化支出</a:t>
            </a:r>
          </a:p>
          <a:p>
            <a:r>
              <a:rPr lang="zh-CN" altLang="en-US" b="0">
                <a:latin typeface="楷体_GB2312" pitchFamily="49" charset="-122"/>
              </a:rPr>
              <a:t>   贷：原材料、银行存款、应付职工薪酬等</a:t>
            </a:r>
          </a:p>
          <a:p>
            <a:r>
              <a:rPr lang="zh-CN" altLang="en-US" b="0">
                <a:latin typeface="楷体_GB2312" pitchFamily="49" charset="-122"/>
              </a:rPr>
              <a:t>借：管理费用</a:t>
            </a:r>
          </a:p>
          <a:p>
            <a:r>
              <a:rPr lang="zh-CN" altLang="en-US" b="0">
                <a:latin typeface="楷体_GB2312" pitchFamily="49" charset="-122"/>
              </a:rPr>
              <a:t>   贷：研发支出</a:t>
            </a:r>
            <a:r>
              <a:rPr lang="en-US" altLang="zh-CN" b="0">
                <a:latin typeface="Arial"/>
              </a:rPr>
              <a:t>——</a:t>
            </a:r>
            <a:r>
              <a:rPr lang="zh-CN" altLang="en-US" b="0">
                <a:latin typeface="楷体_GB2312" pitchFamily="49" charset="-122"/>
              </a:rPr>
              <a:t>费用化支出</a:t>
            </a:r>
          </a:p>
          <a:p>
            <a:endParaRPr lang="en-US" altLang="zh-CN" b="0">
              <a:latin typeface="楷体_GB2312" pitchFamily="49" charset="-122"/>
            </a:endParaRPr>
          </a:p>
        </p:txBody>
      </p:sp>
      <p:sp>
        <p:nvSpPr>
          <p:cNvPr id="3" name="日期占位符 3"/>
          <p:cNvSpPr>
            <a:spLocks noGrp="1"/>
          </p:cNvSpPr>
          <p:nvPr>
            <p:ph type="dt" sz="half" idx="10"/>
          </p:nvPr>
        </p:nvSpPr>
        <p:spPr/>
        <p:txBody>
          <a:bodyPr/>
          <a:lstStyle/>
          <a:p>
            <a:fld id="{E97D78FD-F706-4ADC-98AC-138B7F190FFE}"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975A7635-919E-4378-8E17-DA78FA592247}" type="slidenum">
              <a:rPr lang="ko-KR" altLang="en-US">
                <a:solidFill>
                  <a:srgbClr val="000000"/>
                </a:solidFill>
              </a:rPr>
              <a:pPr/>
              <a:t>215</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381000" y="1196975"/>
            <a:ext cx="8534400" cy="5065713"/>
          </a:xfrm>
        </p:spPr>
        <p:txBody>
          <a:bodyPr>
            <a:normAutofit fontScale="85000" lnSpcReduction="10000"/>
          </a:bodyPr>
          <a:lstStyle/>
          <a:p>
            <a:pPr>
              <a:spcBef>
                <a:spcPct val="40000"/>
              </a:spcBef>
            </a:pPr>
            <a:r>
              <a:rPr lang="zh-CN" altLang="en-US" b="0">
                <a:latin typeface="楷体_GB2312" pitchFamily="49" charset="-122"/>
              </a:rPr>
              <a:t>（</a:t>
            </a:r>
            <a:r>
              <a:rPr lang="en-US" altLang="zh-CN" b="0">
                <a:latin typeface="楷体_GB2312" pitchFamily="49" charset="-122"/>
              </a:rPr>
              <a:t>2</a:t>
            </a:r>
            <a:r>
              <a:rPr lang="zh-CN" altLang="en-US" b="0">
                <a:latin typeface="楷体_GB2312" pitchFamily="49" charset="-122"/>
              </a:rPr>
              <a:t>）开发阶段的核算</a:t>
            </a:r>
          </a:p>
          <a:p>
            <a:pPr>
              <a:spcBef>
                <a:spcPct val="40000"/>
              </a:spcBef>
            </a:pPr>
            <a:r>
              <a:rPr lang="zh-CN" altLang="en-US">
                <a:latin typeface="楷体_GB2312" pitchFamily="49" charset="-122"/>
              </a:rPr>
              <a:t>    </a:t>
            </a:r>
            <a:r>
              <a:rPr lang="zh-CN" altLang="en-US">
                <a:solidFill>
                  <a:srgbClr val="0099FF"/>
                </a:solidFill>
                <a:latin typeface="楷体_GB2312" pitchFamily="49" charset="-122"/>
              </a:rPr>
              <a:t>开发阶段是完成了研究阶段的工作，在很大程度上形成一项新产品或新技术的基本条件已经具备。</a:t>
            </a:r>
          </a:p>
          <a:p>
            <a:pPr>
              <a:spcBef>
                <a:spcPct val="40000"/>
              </a:spcBef>
            </a:pPr>
            <a:r>
              <a:rPr lang="zh-CN" altLang="en-US">
                <a:solidFill>
                  <a:srgbClr val="0099FF"/>
                </a:solidFill>
                <a:latin typeface="楷体_GB2312" pitchFamily="49" charset="-122"/>
              </a:rPr>
              <a:t>    </a:t>
            </a:r>
            <a:r>
              <a:rPr lang="zh-CN" altLang="en-US" b="0">
                <a:solidFill>
                  <a:srgbClr val="FF0000"/>
                </a:solidFill>
                <a:latin typeface="楷体_GB2312" pitchFamily="49" charset="-122"/>
              </a:rPr>
              <a:t>开发阶段的支出符合资本化条件的，才能确认为无形资产；不符合资本化条件的计入当期损益。</a:t>
            </a:r>
          </a:p>
          <a:p>
            <a:pPr>
              <a:spcBef>
                <a:spcPct val="40000"/>
              </a:spcBef>
            </a:pPr>
            <a:r>
              <a:rPr lang="zh-CN" altLang="en-US" b="0">
                <a:latin typeface="楷体_GB2312" pitchFamily="49" charset="-122"/>
              </a:rPr>
              <a:t>借：研发支出</a:t>
            </a:r>
            <a:r>
              <a:rPr lang="en-US" altLang="zh-CN" b="0">
                <a:latin typeface="Arial"/>
              </a:rPr>
              <a:t>——</a:t>
            </a:r>
            <a:r>
              <a:rPr lang="zh-CN" altLang="en-US" b="0">
                <a:latin typeface="楷体_GB2312" pitchFamily="49" charset="-122"/>
              </a:rPr>
              <a:t>资本化支出   </a:t>
            </a:r>
          </a:p>
          <a:p>
            <a:pPr>
              <a:spcBef>
                <a:spcPct val="40000"/>
              </a:spcBef>
            </a:pPr>
            <a:r>
              <a:rPr lang="zh-CN" altLang="en-US" b="0">
                <a:latin typeface="楷体_GB2312" pitchFamily="49" charset="-122"/>
              </a:rPr>
              <a:t>   贷：原材料、银行存款、应付职工薪酬等</a:t>
            </a:r>
          </a:p>
          <a:p>
            <a:pPr>
              <a:spcBef>
                <a:spcPct val="40000"/>
              </a:spcBef>
            </a:pPr>
            <a:r>
              <a:rPr lang="zh-CN" altLang="en-US" b="0">
                <a:latin typeface="楷体_GB2312" pitchFamily="49" charset="-122"/>
              </a:rPr>
              <a:t>借：无形资产</a:t>
            </a:r>
          </a:p>
          <a:p>
            <a:pPr>
              <a:spcBef>
                <a:spcPct val="40000"/>
              </a:spcBef>
            </a:pPr>
            <a:r>
              <a:rPr lang="zh-CN" altLang="en-US" b="0">
                <a:latin typeface="楷体_GB2312" pitchFamily="49" charset="-122"/>
              </a:rPr>
              <a:t>   贷：研发支出</a:t>
            </a:r>
            <a:r>
              <a:rPr lang="en-US" altLang="zh-CN" b="0">
                <a:latin typeface="Arial"/>
              </a:rPr>
              <a:t>——</a:t>
            </a:r>
            <a:r>
              <a:rPr lang="zh-CN" altLang="en-US" b="0">
                <a:latin typeface="楷体_GB2312" pitchFamily="49" charset="-122"/>
              </a:rPr>
              <a:t>资本化支出 </a:t>
            </a:r>
          </a:p>
        </p:txBody>
      </p:sp>
      <p:sp>
        <p:nvSpPr>
          <p:cNvPr id="3" name="日期占位符 3"/>
          <p:cNvSpPr>
            <a:spLocks noGrp="1"/>
          </p:cNvSpPr>
          <p:nvPr>
            <p:ph type="dt" sz="half" idx="10"/>
          </p:nvPr>
        </p:nvSpPr>
        <p:spPr/>
        <p:txBody>
          <a:bodyPr/>
          <a:lstStyle/>
          <a:p>
            <a:fld id="{E4ABEA5D-1CA3-48BA-AD9F-7891FBB0DCEF}"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6A1AB574-363B-4414-A3E2-13AADF4FD2C0}" type="slidenum">
              <a:rPr lang="ko-KR" altLang="en-US">
                <a:solidFill>
                  <a:srgbClr val="000000"/>
                </a:solidFill>
              </a:rPr>
              <a:pPr/>
              <a:t>216</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539750" y="1052513"/>
            <a:ext cx="8064500" cy="5805487"/>
          </a:xfrm>
        </p:spPr>
        <p:txBody>
          <a:bodyPr/>
          <a:lstStyle/>
          <a:p>
            <a:pPr>
              <a:lnSpc>
                <a:spcPct val="110000"/>
              </a:lnSpc>
              <a:spcBef>
                <a:spcPct val="30000"/>
              </a:spcBef>
            </a:pPr>
            <a:r>
              <a:rPr lang="zh-CN" altLang="en-US" sz="2000" b="0">
                <a:solidFill>
                  <a:srgbClr val="993300"/>
                </a:solidFill>
                <a:latin typeface="楷体_GB2312" pitchFamily="49" charset="-122"/>
              </a:rPr>
              <a:t>［例］威胜电子有限责任公司是专门研制生产和销售</a:t>
            </a:r>
            <a:r>
              <a:rPr lang="en-US" altLang="zh-CN" sz="2000" b="0">
                <a:solidFill>
                  <a:srgbClr val="993300"/>
                </a:solidFill>
                <a:latin typeface="楷体_GB2312" pitchFamily="49" charset="-122"/>
              </a:rPr>
              <a:t>MP3</a:t>
            </a:r>
            <a:r>
              <a:rPr lang="zh-CN" altLang="en-US" sz="2000" b="0">
                <a:solidFill>
                  <a:srgbClr val="993300"/>
                </a:solidFill>
                <a:latin typeface="楷体_GB2312" pitchFamily="49" charset="-122"/>
              </a:rPr>
              <a:t>的一家电子公司，公司现已拥有开发</a:t>
            </a:r>
            <a:r>
              <a:rPr lang="en-US" altLang="zh-CN" sz="2000" b="0">
                <a:solidFill>
                  <a:srgbClr val="993300"/>
                </a:solidFill>
                <a:latin typeface="楷体_GB2312" pitchFamily="49" charset="-122"/>
              </a:rPr>
              <a:t>MP4</a:t>
            </a:r>
            <a:r>
              <a:rPr lang="zh-CN" altLang="en-US" sz="2000" b="0">
                <a:solidFill>
                  <a:srgbClr val="993300"/>
                </a:solidFill>
                <a:latin typeface="楷体_GB2312" pitchFamily="49" charset="-122"/>
              </a:rPr>
              <a:t>的技术，决定对</a:t>
            </a:r>
            <a:r>
              <a:rPr lang="en-US" altLang="zh-CN" sz="2000" b="0">
                <a:solidFill>
                  <a:srgbClr val="993300"/>
                </a:solidFill>
                <a:latin typeface="楷体_GB2312" pitchFamily="49" charset="-122"/>
              </a:rPr>
              <a:t>MP4</a:t>
            </a:r>
            <a:r>
              <a:rPr lang="zh-CN" altLang="en-US" sz="2000" b="0">
                <a:solidFill>
                  <a:srgbClr val="993300"/>
                </a:solidFill>
                <a:latin typeface="楷体_GB2312" pitchFamily="49" charset="-122"/>
              </a:rPr>
              <a:t>开发后申请专利，进入对</a:t>
            </a:r>
            <a:r>
              <a:rPr lang="en-US" altLang="zh-CN" sz="2000" b="0">
                <a:solidFill>
                  <a:srgbClr val="993300"/>
                </a:solidFill>
                <a:latin typeface="楷体_GB2312" pitchFamily="49" charset="-122"/>
              </a:rPr>
              <a:t>MP5</a:t>
            </a:r>
            <a:r>
              <a:rPr lang="zh-CN" altLang="en-US" sz="2000" b="0">
                <a:solidFill>
                  <a:srgbClr val="993300"/>
                </a:solidFill>
                <a:latin typeface="楷体_GB2312" pitchFamily="49" charset="-122"/>
              </a:rPr>
              <a:t>的研究。企业自</a:t>
            </a:r>
            <a:r>
              <a:rPr lang="en-US" altLang="zh-CN" sz="2000" b="0">
                <a:solidFill>
                  <a:srgbClr val="993300"/>
                </a:solidFill>
                <a:latin typeface="楷体_GB2312" pitchFamily="49" charset="-122"/>
              </a:rPr>
              <a:t>5</a:t>
            </a:r>
            <a:r>
              <a:rPr lang="zh-CN" altLang="en-US" sz="2000" b="0">
                <a:solidFill>
                  <a:srgbClr val="993300"/>
                </a:solidFill>
                <a:latin typeface="楷体_GB2312" pitchFamily="49" charset="-122"/>
              </a:rPr>
              <a:t>月份投资于研究</a:t>
            </a:r>
            <a:r>
              <a:rPr lang="en-US" altLang="zh-CN" sz="2000" b="0">
                <a:solidFill>
                  <a:srgbClr val="993300"/>
                </a:solidFill>
                <a:latin typeface="楷体_GB2312" pitchFamily="49" charset="-122"/>
              </a:rPr>
              <a:t>MP5</a:t>
            </a:r>
            <a:r>
              <a:rPr lang="zh-CN" altLang="en-US" sz="2000" b="0">
                <a:solidFill>
                  <a:srgbClr val="993300"/>
                </a:solidFill>
                <a:latin typeface="楷体_GB2312" pitchFamily="49" charset="-122"/>
              </a:rPr>
              <a:t>的材料及人工费用达到</a:t>
            </a:r>
            <a:r>
              <a:rPr lang="en-US" altLang="zh-CN" sz="2000" b="0">
                <a:solidFill>
                  <a:srgbClr val="993300"/>
                </a:solidFill>
                <a:latin typeface="楷体_GB2312" pitchFamily="49" charset="-122"/>
              </a:rPr>
              <a:t>100</a:t>
            </a:r>
            <a:r>
              <a:rPr lang="zh-CN" altLang="en-US" sz="2000" b="0">
                <a:solidFill>
                  <a:srgbClr val="993300"/>
                </a:solidFill>
                <a:latin typeface="楷体_GB2312" pitchFamily="49" charset="-122"/>
              </a:rPr>
              <a:t>万元；通过艰苦攻关终于开发</a:t>
            </a:r>
            <a:r>
              <a:rPr lang="en-US" altLang="zh-CN" sz="2000" b="0">
                <a:solidFill>
                  <a:srgbClr val="993300"/>
                </a:solidFill>
                <a:latin typeface="楷体_GB2312" pitchFamily="49" charset="-122"/>
              </a:rPr>
              <a:t>MP4</a:t>
            </a:r>
            <a:r>
              <a:rPr lang="zh-CN" altLang="en-US" sz="2000" b="0">
                <a:solidFill>
                  <a:srgbClr val="993300"/>
                </a:solidFill>
                <a:latin typeface="楷体_GB2312" pitchFamily="49" charset="-122"/>
              </a:rPr>
              <a:t>成功并申请了专利，其中开发、试制费用为</a:t>
            </a:r>
            <a:r>
              <a:rPr lang="en-US" altLang="zh-CN" sz="2000" b="0">
                <a:solidFill>
                  <a:srgbClr val="993300"/>
                </a:solidFill>
                <a:latin typeface="楷体_GB2312" pitchFamily="49" charset="-122"/>
              </a:rPr>
              <a:t>200</a:t>
            </a:r>
            <a:r>
              <a:rPr lang="zh-CN" altLang="en-US" sz="2000" b="0">
                <a:solidFill>
                  <a:srgbClr val="993300"/>
                </a:solidFill>
                <a:latin typeface="楷体_GB2312" pitchFamily="49" charset="-122"/>
              </a:rPr>
              <a:t>万元，申请专利费为</a:t>
            </a:r>
            <a:r>
              <a:rPr lang="en-US" altLang="zh-CN" sz="2000" b="0">
                <a:solidFill>
                  <a:srgbClr val="993300"/>
                </a:solidFill>
                <a:latin typeface="楷体_GB2312" pitchFamily="49" charset="-122"/>
              </a:rPr>
              <a:t>10</a:t>
            </a:r>
            <a:r>
              <a:rPr lang="zh-CN" altLang="en-US" sz="2000" b="0">
                <a:solidFill>
                  <a:srgbClr val="993300"/>
                </a:solidFill>
                <a:latin typeface="楷体_GB2312" pitchFamily="49" charset="-122"/>
              </a:rPr>
              <a:t>万元，该专利技术有效期</a:t>
            </a:r>
            <a:r>
              <a:rPr lang="en-US" altLang="zh-CN" sz="2000" b="0">
                <a:solidFill>
                  <a:srgbClr val="993300"/>
                </a:solidFill>
                <a:latin typeface="楷体_GB2312" pitchFamily="49" charset="-122"/>
              </a:rPr>
              <a:t>5</a:t>
            </a:r>
            <a:r>
              <a:rPr lang="zh-CN" altLang="en-US" sz="2000" b="0">
                <a:solidFill>
                  <a:srgbClr val="993300"/>
                </a:solidFill>
                <a:latin typeface="楷体_GB2312" pitchFamily="49" charset="-122"/>
              </a:rPr>
              <a:t>年。假设所有费用均由存款支付。</a:t>
            </a:r>
          </a:p>
          <a:p>
            <a:pPr>
              <a:lnSpc>
                <a:spcPct val="110000"/>
              </a:lnSpc>
              <a:spcBef>
                <a:spcPct val="30000"/>
              </a:spcBef>
            </a:pPr>
            <a:r>
              <a:rPr lang="zh-CN" altLang="en-US" sz="2000" b="0">
                <a:solidFill>
                  <a:srgbClr val="3333FF"/>
                </a:solidFill>
                <a:latin typeface="楷体_GB2312" pitchFamily="49" charset="-122"/>
              </a:rPr>
              <a:t>（</a:t>
            </a:r>
            <a:r>
              <a:rPr lang="en-US" altLang="zh-CN" sz="2000" b="0">
                <a:solidFill>
                  <a:srgbClr val="3333FF"/>
                </a:solidFill>
                <a:latin typeface="楷体_GB2312" pitchFamily="49" charset="-122"/>
              </a:rPr>
              <a:t>1</a:t>
            </a:r>
            <a:r>
              <a:rPr lang="zh-CN" altLang="en-US" sz="2000" b="0">
                <a:solidFill>
                  <a:srgbClr val="3333FF"/>
                </a:solidFill>
                <a:latin typeface="楷体_GB2312" pitchFamily="49" charset="-122"/>
              </a:rPr>
              <a:t>）</a:t>
            </a:r>
            <a:r>
              <a:rPr lang="en-US" altLang="zh-CN" sz="2000" b="0">
                <a:solidFill>
                  <a:srgbClr val="3333FF"/>
                </a:solidFill>
                <a:latin typeface="楷体_GB2312" pitchFamily="49" charset="-122"/>
              </a:rPr>
              <a:t>MP4</a:t>
            </a:r>
            <a:r>
              <a:rPr lang="zh-CN" altLang="en-US" sz="2000" b="0">
                <a:solidFill>
                  <a:srgbClr val="3333FF"/>
                </a:solidFill>
                <a:latin typeface="楷体_GB2312" pitchFamily="49" charset="-122"/>
              </a:rPr>
              <a:t>研究、开发时：</a:t>
            </a:r>
          </a:p>
          <a:p>
            <a:pPr eaLnBrk="0" hangingPunct="0">
              <a:lnSpc>
                <a:spcPct val="110000"/>
              </a:lnSpc>
              <a:spcBef>
                <a:spcPct val="30000"/>
              </a:spcBef>
            </a:pPr>
            <a:r>
              <a:rPr lang="zh-CN" altLang="en-US" sz="2000" b="0">
                <a:latin typeface="楷体_GB2312" pitchFamily="49" charset="-122"/>
              </a:rPr>
              <a:t>  借：研发支出</a:t>
            </a:r>
            <a:r>
              <a:rPr lang="en-US" altLang="zh-CN" sz="2000" b="0">
                <a:latin typeface="Arial"/>
              </a:rPr>
              <a:t>——</a:t>
            </a:r>
            <a:r>
              <a:rPr lang="zh-CN" altLang="en-US" sz="2000" b="0">
                <a:latin typeface="楷体_GB2312" pitchFamily="49" charset="-122"/>
              </a:rPr>
              <a:t>资本化支出 </a:t>
            </a:r>
            <a:r>
              <a:rPr lang="en-US" altLang="zh-CN" sz="2000" b="0">
                <a:latin typeface="楷体_GB2312" pitchFamily="49" charset="-122"/>
              </a:rPr>
              <a:t>2000000</a:t>
            </a:r>
          </a:p>
          <a:p>
            <a:pPr eaLnBrk="0" hangingPunct="0">
              <a:lnSpc>
                <a:spcPct val="110000"/>
              </a:lnSpc>
              <a:spcBef>
                <a:spcPct val="30000"/>
              </a:spcBef>
            </a:pPr>
            <a:r>
              <a:rPr lang="en-US" altLang="zh-CN" sz="2000" b="0">
                <a:latin typeface="楷体_GB2312" pitchFamily="49" charset="-122"/>
              </a:rPr>
              <a:t>     </a:t>
            </a:r>
            <a:r>
              <a:rPr lang="zh-CN" altLang="en-US" sz="2000" b="0">
                <a:latin typeface="楷体_GB2312" pitchFamily="49" charset="-122"/>
              </a:rPr>
              <a:t>贷：银行存款                    </a:t>
            </a:r>
            <a:r>
              <a:rPr lang="en-US" altLang="zh-CN" sz="2000" b="0">
                <a:latin typeface="楷体_GB2312" pitchFamily="49" charset="-122"/>
              </a:rPr>
              <a:t>2000000 </a:t>
            </a:r>
          </a:p>
          <a:p>
            <a:pPr eaLnBrk="0" hangingPunct="0">
              <a:lnSpc>
                <a:spcPct val="110000"/>
              </a:lnSpc>
              <a:spcBef>
                <a:spcPct val="30000"/>
              </a:spcBef>
            </a:pPr>
            <a:r>
              <a:rPr lang="en-US" altLang="zh-CN" sz="2000" b="0">
                <a:latin typeface="楷体_GB2312" pitchFamily="49" charset="-122"/>
              </a:rPr>
              <a:t>    </a:t>
            </a:r>
            <a:r>
              <a:rPr lang="zh-CN" altLang="en-US" sz="2000" b="0">
                <a:solidFill>
                  <a:srgbClr val="3333FF"/>
                </a:solidFill>
                <a:latin typeface="楷体_GB2312" pitchFamily="49" charset="-122"/>
              </a:rPr>
              <a:t>开发成功、申请专利时：</a:t>
            </a:r>
          </a:p>
          <a:p>
            <a:pPr>
              <a:lnSpc>
                <a:spcPct val="110000"/>
              </a:lnSpc>
              <a:spcBef>
                <a:spcPct val="30000"/>
              </a:spcBef>
            </a:pPr>
            <a:r>
              <a:rPr lang="zh-CN" altLang="en-US" sz="2000" b="0">
                <a:latin typeface="楷体_GB2312" pitchFamily="49" charset="-122"/>
              </a:rPr>
              <a:t>  借：无形资产               </a:t>
            </a:r>
            <a:r>
              <a:rPr lang="en-US" altLang="zh-CN" sz="2000" b="0">
                <a:latin typeface="楷体_GB2312" pitchFamily="49" charset="-122"/>
              </a:rPr>
              <a:t>2100000</a:t>
            </a:r>
          </a:p>
          <a:p>
            <a:pPr>
              <a:lnSpc>
                <a:spcPct val="110000"/>
              </a:lnSpc>
              <a:spcBef>
                <a:spcPct val="30000"/>
              </a:spcBef>
            </a:pPr>
            <a:r>
              <a:rPr lang="en-US" altLang="zh-CN" sz="2000" b="0">
                <a:latin typeface="楷体_GB2312" pitchFamily="49" charset="-122"/>
              </a:rPr>
              <a:t>     </a:t>
            </a:r>
            <a:r>
              <a:rPr lang="zh-CN" altLang="en-US" sz="2000" b="0">
                <a:latin typeface="楷体_GB2312" pitchFamily="49" charset="-122"/>
              </a:rPr>
              <a:t>贷：研发支出</a:t>
            </a:r>
            <a:r>
              <a:rPr lang="en-US" altLang="zh-CN" sz="2000" b="0">
                <a:latin typeface="Arial"/>
              </a:rPr>
              <a:t>——</a:t>
            </a:r>
            <a:r>
              <a:rPr lang="zh-CN" altLang="en-US" sz="2000" b="0">
                <a:latin typeface="楷体_GB2312" pitchFamily="49" charset="-122"/>
              </a:rPr>
              <a:t>资本化支出      </a:t>
            </a:r>
            <a:r>
              <a:rPr lang="en-US" altLang="zh-CN" sz="2000" b="0">
                <a:latin typeface="楷体_GB2312" pitchFamily="49" charset="-122"/>
              </a:rPr>
              <a:t>2000000</a:t>
            </a:r>
          </a:p>
          <a:p>
            <a:pPr>
              <a:lnSpc>
                <a:spcPct val="110000"/>
              </a:lnSpc>
              <a:spcBef>
                <a:spcPct val="30000"/>
              </a:spcBef>
            </a:pPr>
            <a:r>
              <a:rPr lang="en-US" altLang="zh-CN" sz="2000" b="0">
                <a:latin typeface="楷体_GB2312" pitchFamily="49" charset="-122"/>
              </a:rPr>
              <a:t>         </a:t>
            </a:r>
            <a:r>
              <a:rPr lang="zh-CN" altLang="en-US" sz="2000" b="0">
                <a:latin typeface="楷体_GB2312" pitchFamily="49" charset="-122"/>
              </a:rPr>
              <a:t>银行存款                     </a:t>
            </a:r>
            <a:r>
              <a:rPr lang="en-US" altLang="zh-CN" sz="2000" b="0">
                <a:latin typeface="楷体_GB2312" pitchFamily="49" charset="-122"/>
              </a:rPr>
              <a:t>100000</a:t>
            </a:r>
          </a:p>
        </p:txBody>
      </p:sp>
      <p:sp>
        <p:nvSpPr>
          <p:cNvPr id="4" name="日期占位符 3"/>
          <p:cNvSpPr>
            <a:spLocks noGrp="1"/>
          </p:cNvSpPr>
          <p:nvPr>
            <p:ph type="dt" sz="half" idx="10"/>
          </p:nvPr>
        </p:nvSpPr>
        <p:spPr/>
        <p:txBody>
          <a:bodyPr/>
          <a:lstStyle/>
          <a:p>
            <a:fld id="{15963EA7-DD0D-47C1-B3D3-73F72488957B}" type="datetime1">
              <a:rPr lang="zh-CN" altLang="en-US">
                <a:solidFill>
                  <a:srgbClr val="000000"/>
                </a:solidFill>
              </a:rPr>
              <a:pPr/>
              <a:t>2012-07-13</a:t>
            </a:fld>
            <a:endParaRPr lang="en-US" altLang="ko-KR">
              <a:solidFill>
                <a:srgbClr val="000000"/>
              </a:solidFill>
            </a:endParaRPr>
          </a:p>
        </p:txBody>
      </p:sp>
      <p:sp>
        <p:nvSpPr>
          <p:cNvPr id="5"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6" name="灯片编号占位符 5"/>
          <p:cNvSpPr>
            <a:spLocks noGrp="1"/>
          </p:cNvSpPr>
          <p:nvPr>
            <p:ph type="sldNum" sz="quarter" idx="12"/>
          </p:nvPr>
        </p:nvSpPr>
        <p:spPr/>
        <p:txBody>
          <a:bodyPr/>
          <a:lstStyle/>
          <a:p>
            <a:fld id="{77C16D38-84C2-4BEE-BBB1-36DDE32ED971}" type="slidenum">
              <a:rPr lang="ko-KR" altLang="en-US">
                <a:solidFill>
                  <a:srgbClr val="000000"/>
                </a:solidFill>
              </a:rPr>
              <a:pPr/>
              <a:t>217</a:t>
            </a:fld>
            <a:endParaRPr lang="en-US" altLang="ko-KR">
              <a:solidFill>
                <a:srgbClr val="000000"/>
              </a:solidFill>
            </a:endParaRPr>
          </a:p>
        </p:txBody>
      </p:sp>
      <p:sp>
        <p:nvSpPr>
          <p:cNvPr id="220163" name="AutoShape 3">
            <a:hlinkClick r:id="rId2" action="ppaction://hlinksldjump" highlightClick="1"/>
          </p:cNvPr>
          <p:cNvSpPr>
            <a:spLocks noChangeArrowheads="1"/>
          </p:cNvSpPr>
          <p:nvPr/>
        </p:nvSpPr>
        <p:spPr bwMode="auto">
          <a:xfrm>
            <a:off x="8229600" y="6400800"/>
            <a:ext cx="609600" cy="228600"/>
          </a:xfrm>
          <a:prstGeom prst="actionButtonForwardNext">
            <a:avLst/>
          </a:prstGeom>
          <a:solidFill>
            <a:schemeClr val="tx2"/>
          </a:solidFill>
          <a:ln w="38100">
            <a:noFill/>
            <a:miter lim="800000"/>
            <a:headEnd/>
            <a:tailEnd/>
          </a:ln>
          <a:effectLst/>
        </p:spPr>
        <p:txBody>
          <a:bodyPr wrap="none" anchor="ctr"/>
          <a:lstStyle/>
          <a:p>
            <a:pPr fontAlgn="base" latinLnBrk="1">
              <a:spcBef>
                <a:spcPct val="0"/>
              </a:spcBef>
              <a:spcAft>
                <a:spcPct val="0"/>
              </a:spcAft>
            </a:pPr>
            <a:endParaRPr kumimoji="1" lang="zh-CN" altLang="en-US" sz="2400" smtClean="0">
              <a:solidFill>
                <a:srgbClr val="000000"/>
              </a:solidFill>
              <a:latin typeface="굴림" pitchFamily="34" charset="-127"/>
              <a:ea typeface="굴림" pitchFamily="34" charset="-127"/>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idx="1"/>
          </p:nvPr>
        </p:nvSpPr>
        <p:spPr>
          <a:xfrm>
            <a:off x="685800" y="1125538"/>
            <a:ext cx="7772400" cy="5289550"/>
          </a:xfrm>
        </p:spPr>
        <p:txBody>
          <a:bodyPr/>
          <a:lstStyle/>
          <a:p>
            <a:pPr>
              <a:lnSpc>
                <a:spcPct val="110000"/>
              </a:lnSpc>
            </a:pPr>
            <a:r>
              <a:rPr lang="zh-CN" altLang="en-US" sz="2800" b="0">
                <a:solidFill>
                  <a:srgbClr val="3333FF"/>
                </a:solidFill>
                <a:latin typeface="楷体_GB2312" pitchFamily="49" charset="-122"/>
              </a:rPr>
              <a:t>（</a:t>
            </a:r>
            <a:r>
              <a:rPr lang="en-US" altLang="zh-CN" sz="2800" b="0">
                <a:solidFill>
                  <a:srgbClr val="3333FF"/>
                </a:solidFill>
                <a:latin typeface="楷体_GB2312" pitchFamily="49" charset="-122"/>
              </a:rPr>
              <a:t>2</a:t>
            </a:r>
            <a:r>
              <a:rPr lang="zh-CN" altLang="en-US" sz="2800" b="0">
                <a:solidFill>
                  <a:srgbClr val="3333FF"/>
                </a:solidFill>
                <a:latin typeface="楷体_GB2312" pitchFamily="49" charset="-122"/>
              </a:rPr>
              <a:t>）</a:t>
            </a:r>
            <a:r>
              <a:rPr lang="en-US" altLang="zh-CN" sz="2800" b="0">
                <a:solidFill>
                  <a:srgbClr val="3333FF"/>
                </a:solidFill>
                <a:latin typeface="楷体_GB2312" pitchFamily="49" charset="-122"/>
              </a:rPr>
              <a:t>MP5</a:t>
            </a:r>
            <a:r>
              <a:rPr lang="zh-CN" altLang="en-US" sz="2800" b="0">
                <a:solidFill>
                  <a:srgbClr val="3333FF"/>
                </a:solidFill>
                <a:latin typeface="楷体_GB2312" pitchFamily="49" charset="-122"/>
              </a:rPr>
              <a:t>发生研究费用时：</a:t>
            </a:r>
          </a:p>
          <a:p>
            <a:pPr>
              <a:lnSpc>
                <a:spcPct val="110000"/>
              </a:lnSpc>
            </a:pPr>
            <a:r>
              <a:rPr lang="zh-CN" altLang="en-US" sz="2800" b="0">
                <a:latin typeface="楷体_GB2312" pitchFamily="49" charset="-122"/>
              </a:rPr>
              <a:t>借：研发支出</a:t>
            </a:r>
            <a:r>
              <a:rPr lang="en-US" altLang="zh-CN" sz="2800" b="0">
                <a:latin typeface="Arial"/>
              </a:rPr>
              <a:t>——</a:t>
            </a:r>
            <a:r>
              <a:rPr lang="zh-CN" altLang="en-US" sz="2800" b="0">
                <a:latin typeface="楷体_GB2312" pitchFamily="49" charset="-122"/>
              </a:rPr>
              <a:t>费用化支出  </a:t>
            </a:r>
            <a:r>
              <a:rPr lang="en-US" altLang="zh-CN" sz="2800" b="0">
                <a:latin typeface="楷体_GB2312" pitchFamily="49" charset="-122"/>
              </a:rPr>
              <a:t>1000000</a:t>
            </a:r>
          </a:p>
          <a:p>
            <a:pPr>
              <a:lnSpc>
                <a:spcPct val="110000"/>
              </a:lnSpc>
            </a:pPr>
            <a:r>
              <a:rPr lang="en-US" altLang="zh-CN" sz="2800" b="0">
                <a:latin typeface="楷体_GB2312" pitchFamily="49" charset="-122"/>
              </a:rPr>
              <a:t>   </a:t>
            </a:r>
            <a:r>
              <a:rPr lang="zh-CN" altLang="en-US" sz="2800" b="0">
                <a:latin typeface="楷体_GB2312" pitchFamily="49" charset="-122"/>
              </a:rPr>
              <a:t>贷：银行存款                    </a:t>
            </a:r>
            <a:r>
              <a:rPr lang="en-US" altLang="zh-CN" sz="2800" b="0">
                <a:latin typeface="楷体_GB2312" pitchFamily="49" charset="-122"/>
              </a:rPr>
              <a:t>1000000</a:t>
            </a:r>
          </a:p>
          <a:p>
            <a:pPr>
              <a:lnSpc>
                <a:spcPct val="110000"/>
              </a:lnSpc>
            </a:pPr>
            <a:r>
              <a:rPr lang="zh-CN" altLang="en-US" sz="2800" b="0">
                <a:solidFill>
                  <a:srgbClr val="3333FF"/>
                </a:solidFill>
                <a:latin typeface="楷体_GB2312" pitchFamily="49" charset="-122"/>
              </a:rPr>
              <a:t>期末结转研究费用时：</a:t>
            </a:r>
          </a:p>
          <a:p>
            <a:pPr>
              <a:lnSpc>
                <a:spcPct val="110000"/>
              </a:lnSpc>
            </a:pPr>
            <a:r>
              <a:rPr lang="zh-CN" altLang="en-US" sz="2800" b="0">
                <a:latin typeface="楷体_GB2312" pitchFamily="49" charset="-122"/>
              </a:rPr>
              <a:t>借：管理费用                </a:t>
            </a:r>
            <a:r>
              <a:rPr lang="en-US" altLang="zh-CN" sz="2800" b="0">
                <a:latin typeface="楷体_GB2312" pitchFamily="49" charset="-122"/>
              </a:rPr>
              <a:t>1000000</a:t>
            </a:r>
          </a:p>
          <a:p>
            <a:pPr>
              <a:lnSpc>
                <a:spcPct val="110000"/>
              </a:lnSpc>
            </a:pPr>
            <a:r>
              <a:rPr lang="en-US" altLang="zh-CN" sz="2800" b="0">
                <a:latin typeface="楷体_GB2312" pitchFamily="49" charset="-122"/>
              </a:rPr>
              <a:t>   </a:t>
            </a:r>
            <a:r>
              <a:rPr lang="zh-CN" altLang="en-US" sz="2800" b="0">
                <a:latin typeface="楷体_GB2312" pitchFamily="49" charset="-122"/>
              </a:rPr>
              <a:t>贷：研发支出</a:t>
            </a:r>
            <a:r>
              <a:rPr lang="en-US" altLang="zh-CN" sz="2800" b="0">
                <a:latin typeface="Arial"/>
              </a:rPr>
              <a:t>——</a:t>
            </a:r>
            <a:r>
              <a:rPr lang="zh-CN" altLang="en-US" sz="2800" b="0">
                <a:latin typeface="楷体_GB2312" pitchFamily="49" charset="-122"/>
              </a:rPr>
              <a:t>费用化支出      </a:t>
            </a:r>
            <a:r>
              <a:rPr lang="en-US" altLang="zh-CN" sz="2800" b="0">
                <a:latin typeface="楷体_GB2312" pitchFamily="49" charset="-122"/>
              </a:rPr>
              <a:t>1000000 </a:t>
            </a:r>
          </a:p>
          <a:p>
            <a:pPr>
              <a:lnSpc>
                <a:spcPct val="110000"/>
              </a:lnSpc>
            </a:pPr>
            <a:endParaRPr lang="en-US" altLang="zh-CN" sz="2800">
              <a:latin typeface="楷体_GB2312" pitchFamily="49" charset="-122"/>
            </a:endParaRPr>
          </a:p>
        </p:txBody>
      </p:sp>
      <p:sp>
        <p:nvSpPr>
          <p:cNvPr id="3" name="日期占位符 3"/>
          <p:cNvSpPr>
            <a:spLocks noGrp="1"/>
          </p:cNvSpPr>
          <p:nvPr>
            <p:ph type="dt" sz="half" idx="10"/>
          </p:nvPr>
        </p:nvSpPr>
        <p:spPr/>
        <p:txBody>
          <a:bodyPr/>
          <a:lstStyle/>
          <a:p>
            <a:fld id="{E4B897FE-ADD6-40AA-89C7-E6A21F462850}"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11D41B3E-BB31-4542-AB1F-B3B1843BBB85}" type="slidenum">
              <a:rPr lang="ko-KR" altLang="en-US">
                <a:solidFill>
                  <a:srgbClr val="000000"/>
                </a:solidFill>
              </a:rPr>
              <a:pPr/>
              <a:t>218</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idx="1"/>
          </p:nvPr>
        </p:nvSpPr>
        <p:spPr>
          <a:xfrm>
            <a:off x="395288" y="1125538"/>
            <a:ext cx="8458200" cy="5257800"/>
          </a:xfrm>
        </p:spPr>
        <p:txBody>
          <a:bodyPr>
            <a:normAutofit fontScale="92500" lnSpcReduction="20000"/>
          </a:bodyPr>
          <a:lstStyle/>
          <a:p>
            <a:pPr>
              <a:spcBef>
                <a:spcPct val="30000"/>
              </a:spcBef>
            </a:pPr>
            <a:r>
              <a:rPr lang="zh-CN" altLang="en-US" b="0">
                <a:latin typeface="楷体_GB2312" pitchFamily="49" charset="-122"/>
              </a:rPr>
              <a:t>（三）无形资产的摊销</a:t>
            </a:r>
          </a:p>
          <a:p>
            <a:pPr>
              <a:spcBef>
                <a:spcPct val="30000"/>
              </a:spcBef>
            </a:pPr>
            <a:r>
              <a:rPr lang="zh-CN" altLang="en-US" b="0">
                <a:latin typeface="楷体_GB2312" pitchFamily="49" charset="-122"/>
              </a:rPr>
              <a:t>      </a:t>
            </a:r>
            <a:r>
              <a:rPr lang="zh-CN" altLang="en-US" b="0">
                <a:solidFill>
                  <a:srgbClr val="3333FF"/>
                </a:solidFill>
                <a:latin typeface="楷体_GB2312" pitchFamily="49" charset="-122"/>
              </a:rPr>
              <a:t>无形资产的价值应在其有效期限内平均摊销，使无形资产的取得成本与各期收益相配比。</a:t>
            </a:r>
          </a:p>
          <a:p>
            <a:pPr>
              <a:spcBef>
                <a:spcPct val="30000"/>
              </a:spcBef>
            </a:pPr>
            <a:r>
              <a:rPr lang="zh-CN" altLang="en-US" b="0">
                <a:latin typeface="楷体_GB2312" pitchFamily="49" charset="-122"/>
              </a:rPr>
              <a:t>    摊销的分录：</a:t>
            </a:r>
          </a:p>
          <a:p>
            <a:pPr>
              <a:spcBef>
                <a:spcPct val="30000"/>
              </a:spcBef>
            </a:pPr>
            <a:r>
              <a:rPr lang="zh-CN" altLang="en-US" b="0">
                <a:latin typeface="楷体_GB2312" pitchFamily="49" charset="-122"/>
              </a:rPr>
              <a:t>    借：管理费用</a:t>
            </a:r>
          </a:p>
          <a:p>
            <a:pPr>
              <a:spcBef>
                <a:spcPct val="30000"/>
              </a:spcBef>
            </a:pPr>
            <a:r>
              <a:rPr lang="zh-CN" altLang="en-US" b="0">
                <a:latin typeface="楷体_GB2312" pitchFamily="49" charset="-122"/>
              </a:rPr>
              <a:t>        贷：累计摊销 </a:t>
            </a:r>
          </a:p>
          <a:p>
            <a:pPr>
              <a:spcBef>
                <a:spcPct val="30000"/>
              </a:spcBef>
            </a:pPr>
            <a:r>
              <a:rPr lang="zh-CN" altLang="en-US" b="0">
                <a:latin typeface="楷体_GB2312" pitchFamily="49" charset="-122"/>
              </a:rPr>
              <a:t>    仍以上例，分月摊销</a:t>
            </a:r>
            <a:r>
              <a:rPr lang="en-US" altLang="zh-CN" b="0">
                <a:latin typeface="楷体_GB2312" pitchFamily="49" charset="-122"/>
              </a:rPr>
              <a:t>MP4</a:t>
            </a:r>
            <a:r>
              <a:rPr lang="zh-CN" altLang="en-US" b="0">
                <a:latin typeface="楷体_GB2312" pitchFamily="49" charset="-122"/>
              </a:rPr>
              <a:t>的价值</a:t>
            </a:r>
          </a:p>
          <a:p>
            <a:pPr>
              <a:spcBef>
                <a:spcPct val="30000"/>
              </a:spcBef>
            </a:pPr>
            <a:r>
              <a:rPr lang="zh-CN" altLang="en-US" b="0">
                <a:latin typeface="楷体_GB2312" pitchFamily="49" charset="-122"/>
              </a:rPr>
              <a:t>    </a:t>
            </a:r>
            <a:r>
              <a:rPr lang="en-US" altLang="zh-CN" b="0">
                <a:latin typeface="楷体_GB2312" pitchFamily="49" charset="-122"/>
              </a:rPr>
              <a:t>2100000÷5÷12=35000</a:t>
            </a:r>
            <a:r>
              <a:rPr lang="zh-CN" altLang="en-US" b="0">
                <a:latin typeface="楷体_GB2312" pitchFamily="49" charset="-122"/>
              </a:rPr>
              <a:t>（元）</a:t>
            </a:r>
          </a:p>
          <a:p>
            <a:pPr>
              <a:spcBef>
                <a:spcPct val="30000"/>
              </a:spcBef>
            </a:pPr>
            <a:r>
              <a:rPr lang="zh-CN" altLang="en-US" b="0">
                <a:latin typeface="楷体_GB2312" pitchFamily="49" charset="-122"/>
              </a:rPr>
              <a:t>    借：管理费用        </a:t>
            </a:r>
            <a:r>
              <a:rPr lang="en-US" altLang="zh-CN" b="0">
                <a:latin typeface="楷体_GB2312" pitchFamily="49" charset="-122"/>
              </a:rPr>
              <a:t>35000</a:t>
            </a:r>
          </a:p>
          <a:p>
            <a:pPr>
              <a:spcBef>
                <a:spcPct val="30000"/>
              </a:spcBef>
            </a:pPr>
            <a:r>
              <a:rPr lang="en-US" altLang="zh-CN" b="0">
                <a:latin typeface="楷体_GB2312" pitchFamily="49" charset="-122"/>
              </a:rPr>
              <a:t>        </a:t>
            </a:r>
            <a:r>
              <a:rPr lang="zh-CN" altLang="en-US" b="0">
                <a:latin typeface="楷体_GB2312" pitchFamily="49" charset="-122"/>
              </a:rPr>
              <a:t>贷：累计摊销        </a:t>
            </a:r>
            <a:r>
              <a:rPr lang="en-US" altLang="zh-CN" b="0">
                <a:latin typeface="楷体_GB2312" pitchFamily="49" charset="-122"/>
              </a:rPr>
              <a:t>35000</a:t>
            </a:r>
          </a:p>
          <a:p>
            <a:pPr>
              <a:spcBef>
                <a:spcPct val="30000"/>
              </a:spcBef>
            </a:pPr>
            <a:endParaRPr lang="en-US" altLang="zh-CN" b="0">
              <a:latin typeface="楷体_GB2312" pitchFamily="49" charset="-122"/>
            </a:endParaRPr>
          </a:p>
        </p:txBody>
      </p:sp>
      <p:sp>
        <p:nvSpPr>
          <p:cNvPr id="3" name="日期占位符 3"/>
          <p:cNvSpPr>
            <a:spLocks noGrp="1"/>
          </p:cNvSpPr>
          <p:nvPr>
            <p:ph type="dt" sz="half" idx="10"/>
          </p:nvPr>
        </p:nvSpPr>
        <p:spPr/>
        <p:txBody>
          <a:bodyPr/>
          <a:lstStyle/>
          <a:p>
            <a:fld id="{E20DCD40-9CD4-42C9-AE61-732EC853C8FD}"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42B951FD-D263-4BE0-B0BF-1BA8830CDF1C}" type="slidenum">
              <a:rPr lang="ko-KR" altLang="en-US">
                <a:solidFill>
                  <a:srgbClr val="000000"/>
                </a:solidFill>
              </a:rPr>
              <a:pPr/>
              <a:t>219</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457200" y="990600"/>
            <a:ext cx="8153400" cy="5334000"/>
          </a:xfrm>
        </p:spPr>
        <p:txBody>
          <a:bodyPr>
            <a:normAutofit fontScale="85000" lnSpcReduction="10000"/>
          </a:bodyPr>
          <a:lstStyle/>
          <a:p>
            <a:pPr>
              <a:lnSpc>
                <a:spcPct val="120000"/>
              </a:lnSpc>
              <a:spcBef>
                <a:spcPct val="50000"/>
              </a:spcBef>
            </a:pPr>
            <a:r>
              <a:rPr lang="zh-CN" altLang="en-US" sz="3200" b="0">
                <a:solidFill>
                  <a:srgbClr val="CC0000"/>
                </a:solidFill>
                <a:latin typeface="华文新魏" pitchFamily="2" charset="-122"/>
                <a:ea typeface="华文新魏" pitchFamily="2" charset="-122"/>
              </a:rPr>
              <a:t>（八）及时性</a:t>
            </a:r>
          </a:p>
          <a:p>
            <a:pPr>
              <a:lnSpc>
                <a:spcPct val="120000"/>
              </a:lnSpc>
              <a:spcBef>
                <a:spcPct val="50000"/>
              </a:spcBef>
            </a:pPr>
            <a:r>
              <a:rPr lang="zh-CN" altLang="en-US">
                <a:solidFill>
                  <a:schemeClr val="accent2"/>
                </a:solidFill>
              </a:rPr>
              <a:t>1.含义：</a:t>
            </a:r>
          </a:p>
          <a:p>
            <a:pPr>
              <a:lnSpc>
                <a:spcPct val="120000"/>
              </a:lnSpc>
              <a:spcBef>
                <a:spcPct val="50000"/>
              </a:spcBef>
            </a:pPr>
            <a:r>
              <a:rPr lang="zh-CN" altLang="en-US" b="0"/>
              <a:t>及时性要求企业对于已经发生的交易或事项，应当及时进行会计确认、计量和报告，不得提前或延后。</a:t>
            </a:r>
          </a:p>
          <a:p>
            <a:pPr>
              <a:lnSpc>
                <a:spcPct val="120000"/>
              </a:lnSpc>
              <a:spcBef>
                <a:spcPct val="50000"/>
              </a:spcBef>
            </a:pPr>
            <a:r>
              <a:rPr lang="zh-CN" altLang="en-US">
                <a:solidFill>
                  <a:schemeClr val="accent2"/>
                </a:solidFill>
              </a:rPr>
              <a:t>2.要求：</a:t>
            </a:r>
          </a:p>
          <a:p>
            <a:pPr>
              <a:lnSpc>
                <a:spcPct val="120000"/>
              </a:lnSpc>
              <a:spcBef>
                <a:spcPct val="50000"/>
              </a:spcBef>
            </a:pPr>
            <a:r>
              <a:rPr lang="zh-CN" altLang="en-US" b="0"/>
              <a:t>及时收集会计信息；及时处理会计信息；及时报告会计信息</a:t>
            </a:r>
          </a:p>
          <a:p>
            <a:pPr>
              <a:lnSpc>
                <a:spcPct val="120000"/>
              </a:lnSpc>
              <a:spcBef>
                <a:spcPct val="50000"/>
              </a:spcBef>
            </a:pPr>
            <a:r>
              <a:rPr lang="zh-CN" altLang="en-US">
                <a:solidFill>
                  <a:schemeClr val="accent2"/>
                </a:solidFill>
              </a:rPr>
              <a:t>3.是相关性的保证</a:t>
            </a:r>
          </a:p>
        </p:txBody>
      </p:sp>
      <p:sp>
        <p:nvSpPr>
          <p:cNvPr id="3" name="日期占位符 3"/>
          <p:cNvSpPr>
            <a:spLocks noGrp="1"/>
          </p:cNvSpPr>
          <p:nvPr>
            <p:ph type="dt" sz="half" idx="10"/>
          </p:nvPr>
        </p:nvSpPr>
        <p:spPr/>
        <p:txBody>
          <a:bodyPr/>
          <a:lstStyle/>
          <a:p>
            <a:fld id="{44677F88-51D0-4DF2-BB64-FA46B4F9BD9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8FF3ECD1-045B-494E-B877-BD690B102CCC}" type="slidenum">
              <a:rPr lang="en-US" altLang="ko-KR"/>
              <a:pPr/>
              <a:t>22</a:t>
            </a:fld>
            <a:endParaRPr lang="en-US" altLang="ko-K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idx="1"/>
          </p:nvPr>
        </p:nvSpPr>
        <p:spPr>
          <a:xfrm>
            <a:off x="304800" y="1066800"/>
            <a:ext cx="8534400" cy="5486400"/>
          </a:xfrm>
        </p:spPr>
        <p:txBody>
          <a:bodyPr>
            <a:normAutofit lnSpcReduction="10000"/>
          </a:bodyPr>
          <a:lstStyle/>
          <a:p>
            <a:pPr>
              <a:lnSpc>
                <a:spcPct val="110000"/>
              </a:lnSpc>
              <a:spcBef>
                <a:spcPct val="40000"/>
              </a:spcBef>
            </a:pPr>
            <a:r>
              <a:rPr lang="zh-CN" altLang="en-US" b="0">
                <a:latin typeface="楷体_GB2312" pitchFamily="49" charset="-122"/>
              </a:rPr>
              <a:t>（四）无形资产的转让</a:t>
            </a:r>
          </a:p>
          <a:p>
            <a:pPr>
              <a:lnSpc>
                <a:spcPct val="110000"/>
              </a:lnSpc>
              <a:spcBef>
                <a:spcPct val="40000"/>
              </a:spcBef>
            </a:pPr>
            <a:r>
              <a:rPr lang="zh-CN" altLang="en-US" b="0">
                <a:solidFill>
                  <a:srgbClr val="800000"/>
                </a:solidFill>
                <a:latin typeface="楷体_GB2312" pitchFamily="49" charset="-122"/>
              </a:rPr>
              <a:t>    无形资产的转让方式有两种：一是转让所有权，即出售；二是转让使用权，即出租。</a:t>
            </a:r>
          </a:p>
          <a:p>
            <a:pPr>
              <a:lnSpc>
                <a:spcPct val="110000"/>
              </a:lnSpc>
              <a:spcBef>
                <a:spcPct val="40000"/>
              </a:spcBef>
            </a:pPr>
            <a:r>
              <a:rPr lang="zh-CN" altLang="en-US" b="0">
                <a:latin typeface="楷体_GB2312" pitchFamily="49" charset="-122"/>
              </a:rPr>
              <a:t>    （</a:t>
            </a:r>
            <a:r>
              <a:rPr lang="en-US" altLang="zh-CN" b="0">
                <a:latin typeface="楷体_GB2312" pitchFamily="49" charset="-122"/>
              </a:rPr>
              <a:t>1</a:t>
            </a:r>
            <a:r>
              <a:rPr lang="zh-CN" altLang="en-US" b="0">
                <a:latin typeface="楷体_GB2312" pitchFamily="49" charset="-122"/>
              </a:rPr>
              <a:t>）</a:t>
            </a:r>
            <a:r>
              <a:rPr lang="zh-CN" altLang="en-US" b="0">
                <a:solidFill>
                  <a:srgbClr val="3333FF"/>
                </a:solidFill>
                <a:latin typeface="楷体_GB2312" pitchFamily="49" charset="-122"/>
              </a:rPr>
              <a:t>转让无形资产的所有权</a:t>
            </a:r>
          </a:p>
          <a:p>
            <a:pPr>
              <a:lnSpc>
                <a:spcPct val="110000"/>
              </a:lnSpc>
              <a:spcBef>
                <a:spcPct val="40000"/>
              </a:spcBef>
            </a:pPr>
            <a:r>
              <a:rPr lang="zh-CN" altLang="en-US" b="0">
                <a:latin typeface="楷体_GB2312" pitchFamily="49" charset="-122"/>
              </a:rPr>
              <a:t>    借：银行存款（取得的转让收入）</a:t>
            </a:r>
          </a:p>
          <a:p>
            <a:pPr>
              <a:lnSpc>
                <a:spcPct val="110000"/>
              </a:lnSpc>
              <a:spcBef>
                <a:spcPct val="40000"/>
              </a:spcBef>
            </a:pPr>
            <a:r>
              <a:rPr lang="zh-CN" altLang="en-US" b="0">
                <a:latin typeface="楷体_GB2312" pitchFamily="49" charset="-122"/>
              </a:rPr>
              <a:t>        累计摊销（注销累计摊销）</a:t>
            </a:r>
          </a:p>
          <a:p>
            <a:pPr>
              <a:lnSpc>
                <a:spcPct val="110000"/>
              </a:lnSpc>
              <a:spcBef>
                <a:spcPct val="40000"/>
              </a:spcBef>
            </a:pPr>
            <a:r>
              <a:rPr lang="zh-CN" altLang="en-US" b="0">
                <a:latin typeface="楷体_GB2312" pitchFamily="49" charset="-122"/>
              </a:rPr>
              <a:t>        贷：无形资产（注销账面价值）</a:t>
            </a:r>
          </a:p>
          <a:p>
            <a:pPr>
              <a:lnSpc>
                <a:spcPct val="110000"/>
              </a:lnSpc>
              <a:spcBef>
                <a:spcPct val="40000"/>
              </a:spcBef>
            </a:pPr>
            <a:r>
              <a:rPr lang="zh-CN" altLang="en-US" b="0">
                <a:latin typeface="楷体_GB2312" pitchFamily="49" charset="-122"/>
              </a:rPr>
              <a:t>            营业外收入（转让收益） </a:t>
            </a:r>
          </a:p>
        </p:txBody>
      </p:sp>
      <p:sp>
        <p:nvSpPr>
          <p:cNvPr id="3" name="日期占位符 3"/>
          <p:cNvSpPr>
            <a:spLocks noGrp="1"/>
          </p:cNvSpPr>
          <p:nvPr>
            <p:ph type="dt" sz="half" idx="10"/>
          </p:nvPr>
        </p:nvSpPr>
        <p:spPr/>
        <p:txBody>
          <a:bodyPr/>
          <a:lstStyle/>
          <a:p>
            <a:fld id="{EB75DAA8-EA20-445B-8EE9-7421864B74F9}"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5608B7B6-A892-4AF0-B8FD-B553F028B6CC}" type="slidenum">
              <a:rPr lang="ko-KR" altLang="en-US">
                <a:solidFill>
                  <a:srgbClr val="000000"/>
                </a:solidFill>
              </a:rPr>
              <a:pPr/>
              <a:t>220</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idx="1"/>
          </p:nvPr>
        </p:nvSpPr>
        <p:spPr>
          <a:xfrm>
            <a:off x="381000" y="1125538"/>
            <a:ext cx="8382000" cy="5137150"/>
          </a:xfrm>
        </p:spPr>
        <p:txBody>
          <a:bodyPr>
            <a:normAutofit fontScale="85000" lnSpcReduction="10000"/>
          </a:bodyPr>
          <a:lstStyle/>
          <a:p>
            <a:pPr>
              <a:spcBef>
                <a:spcPct val="40000"/>
              </a:spcBef>
            </a:pPr>
            <a:r>
              <a:rPr lang="en-US" altLang="zh-CN" b="0">
                <a:latin typeface="楷体_GB2312" pitchFamily="49" charset="-122"/>
              </a:rPr>
              <a:t>    </a:t>
            </a:r>
            <a:r>
              <a:rPr lang="zh-CN" altLang="en-US" b="0">
                <a:latin typeface="楷体_GB2312" pitchFamily="49" charset="-122"/>
              </a:rPr>
              <a:t>假设威胜公司的</a:t>
            </a:r>
            <a:r>
              <a:rPr lang="en-US" altLang="zh-CN" b="0">
                <a:latin typeface="楷体_GB2312" pitchFamily="49" charset="-122"/>
              </a:rPr>
              <a:t>MP4</a:t>
            </a:r>
            <a:r>
              <a:rPr lang="zh-CN" altLang="en-US" b="0">
                <a:latin typeface="楷体_GB2312" pitchFamily="49" charset="-122"/>
              </a:rPr>
              <a:t>专利权在持有</a:t>
            </a:r>
            <a:r>
              <a:rPr lang="en-US" altLang="zh-CN" b="0">
                <a:latin typeface="楷体_GB2312" pitchFamily="49" charset="-122"/>
              </a:rPr>
              <a:t>3</a:t>
            </a:r>
            <a:r>
              <a:rPr lang="zh-CN" altLang="en-US" b="0">
                <a:latin typeface="楷体_GB2312" pitchFamily="49" charset="-122"/>
              </a:rPr>
              <a:t>年后将其所有权转让，转让价格</a:t>
            </a:r>
            <a:r>
              <a:rPr lang="en-US" altLang="zh-CN" b="0">
                <a:latin typeface="楷体_GB2312" pitchFamily="49" charset="-122"/>
              </a:rPr>
              <a:t>100</a:t>
            </a:r>
            <a:r>
              <a:rPr lang="zh-CN" altLang="en-US" b="0">
                <a:latin typeface="楷体_GB2312" pitchFamily="49" charset="-122"/>
              </a:rPr>
              <a:t>万元，营业税率</a:t>
            </a:r>
            <a:r>
              <a:rPr lang="en-US" altLang="zh-CN" b="0">
                <a:latin typeface="楷体_GB2312" pitchFamily="49" charset="-122"/>
              </a:rPr>
              <a:t>5%</a:t>
            </a:r>
            <a:r>
              <a:rPr lang="zh-CN" altLang="en-US" b="0">
                <a:latin typeface="楷体_GB2312" pitchFamily="49" charset="-122"/>
              </a:rPr>
              <a:t>。</a:t>
            </a:r>
          </a:p>
          <a:p>
            <a:pPr>
              <a:spcBef>
                <a:spcPct val="40000"/>
              </a:spcBef>
            </a:pPr>
            <a:r>
              <a:rPr lang="zh-CN" altLang="en-US" b="0">
                <a:latin typeface="楷体_GB2312" pitchFamily="49" charset="-122"/>
              </a:rPr>
              <a:t>    </a:t>
            </a:r>
            <a:r>
              <a:rPr lang="en-US" altLang="zh-CN" b="0">
                <a:latin typeface="楷体_GB2312" pitchFamily="49" charset="-122"/>
              </a:rPr>
              <a:t>3</a:t>
            </a:r>
            <a:r>
              <a:rPr lang="zh-CN" altLang="en-US" b="0">
                <a:latin typeface="楷体_GB2312" pitchFamily="49" charset="-122"/>
              </a:rPr>
              <a:t>年累计摊销额： </a:t>
            </a:r>
            <a:r>
              <a:rPr lang="en-US" altLang="zh-CN" b="0">
                <a:latin typeface="楷体_GB2312" pitchFamily="49" charset="-122"/>
              </a:rPr>
              <a:t>35000×12×3=1260000</a:t>
            </a:r>
            <a:r>
              <a:rPr lang="zh-CN" altLang="en-US" b="0">
                <a:latin typeface="楷体_GB2312" pitchFamily="49" charset="-122"/>
              </a:rPr>
              <a:t>（元）</a:t>
            </a:r>
          </a:p>
          <a:p>
            <a:pPr>
              <a:spcBef>
                <a:spcPct val="40000"/>
              </a:spcBef>
            </a:pPr>
            <a:r>
              <a:rPr lang="zh-CN" altLang="en-US" b="0">
                <a:latin typeface="楷体_GB2312" pitchFamily="49" charset="-122"/>
              </a:rPr>
              <a:t>    借：银行存款              </a:t>
            </a:r>
            <a:r>
              <a:rPr lang="en-US" altLang="zh-CN" b="0">
                <a:latin typeface="楷体_GB2312" pitchFamily="49" charset="-122"/>
              </a:rPr>
              <a:t>1000000</a:t>
            </a:r>
          </a:p>
          <a:p>
            <a:pPr>
              <a:spcBef>
                <a:spcPct val="40000"/>
              </a:spcBef>
            </a:pPr>
            <a:r>
              <a:rPr lang="en-US" altLang="zh-CN" b="0">
                <a:latin typeface="楷体_GB2312" pitchFamily="49" charset="-122"/>
              </a:rPr>
              <a:t>        </a:t>
            </a:r>
            <a:r>
              <a:rPr lang="zh-CN" altLang="en-US" b="0">
                <a:latin typeface="楷体_GB2312" pitchFamily="49" charset="-122"/>
              </a:rPr>
              <a:t>累计摊销              </a:t>
            </a:r>
            <a:r>
              <a:rPr lang="en-US" altLang="zh-CN" b="0">
                <a:latin typeface="楷体_GB2312" pitchFamily="49" charset="-122"/>
              </a:rPr>
              <a:t>1260000</a:t>
            </a:r>
          </a:p>
          <a:p>
            <a:pPr>
              <a:spcBef>
                <a:spcPct val="40000"/>
              </a:spcBef>
            </a:pPr>
            <a:r>
              <a:rPr lang="en-US" altLang="zh-CN" b="0">
                <a:latin typeface="楷体_GB2312" pitchFamily="49" charset="-122"/>
              </a:rPr>
              <a:t>        </a:t>
            </a:r>
            <a:r>
              <a:rPr lang="zh-CN" altLang="en-US" b="0">
                <a:latin typeface="楷体_GB2312" pitchFamily="49" charset="-122"/>
              </a:rPr>
              <a:t>贷：无形资产                  </a:t>
            </a:r>
            <a:r>
              <a:rPr lang="en-US" altLang="zh-CN" b="0">
                <a:latin typeface="楷体_GB2312" pitchFamily="49" charset="-122"/>
              </a:rPr>
              <a:t>2100000 </a:t>
            </a:r>
          </a:p>
          <a:p>
            <a:pPr>
              <a:spcBef>
                <a:spcPct val="40000"/>
              </a:spcBef>
            </a:pPr>
            <a:r>
              <a:rPr lang="en-US" altLang="zh-CN" b="0">
                <a:latin typeface="楷体_GB2312" pitchFamily="49" charset="-122"/>
              </a:rPr>
              <a:t>            </a:t>
            </a:r>
            <a:r>
              <a:rPr lang="zh-CN" altLang="en-US" b="0">
                <a:latin typeface="楷体_GB2312" pitchFamily="49" charset="-122"/>
              </a:rPr>
              <a:t>应交税费</a:t>
            </a:r>
            <a:r>
              <a:rPr lang="en-US" altLang="zh-CN" b="0">
                <a:latin typeface="Arial"/>
              </a:rPr>
              <a:t>——</a:t>
            </a:r>
            <a:r>
              <a:rPr lang="zh-CN" altLang="en-US" b="0">
                <a:latin typeface="楷体_GB2312" pitchFamily="49" charset="-122"/>
              </a:rPr>
              <a:t>应交营业税      </a:t>
            </a:r>
            <a:r>
              <a:rPr lang="en-US" altLang="zh-CN" b="0">
                <a:latin typeface="楷体_GB2312" pitchFamily="49" charset="-122"/>
              </a:rPr>
              <a:t>50000</a:t>
            </a:r>
          </a:p>
          <a:p>
            <a:pPr>
              <a:spcBef>
                <a:spcPct val="40000"/>
              </a:spcBef>
            </a:pPr>
            <a:r>
              <a:rPr lang="en-US" altLang="zh-CN" b="0">
                <a:latin typeface="楷体_GB2312" pitchFamily="49" charset="-122"/>
              </a:rPr>
              <a:t>            </a:t>
            </a:r>
            <a:r>
              <a:rPr lang="zh-CN" altLang="en-US" b="0">
                <a:latin typeface="楷体_GB2312" pitchFamily="49" charset="-122"/>
              </a:rPr>
              <a:t>营业外收入                 </a:t>
            </a:r>
            <a:r>
              <a:rPr lang="en-US" altLang="zh-CN" b="0">
                <a:latin typeface="楷体_GB2312" pitchFamily="49" charset="-122"/>
              </a:rPr>
              <a:t>110000</a:t>
            </a:r>
          </a:p>
          <a:p>
            <a:pPr>
              <a:spcBef>
                <a:spcPct val="40000"/>
              </a:spcBef>
            </a:pPr>
            <a:endParaRPr lang="en-US" altLang="zh-CN">
              <a:latin typeface="楷体_GB2312" pitchFamily="49" charset="-122"/>
            </a:endParaRPr>
          </a:p>
        </p:txBody>
      </p:sp>
      <p:sp>
        <p:nvSpPr>
          <p:cNvPr id="3" name="日期占位符 3"/>
          <p:cNvSpPr>
            <a:spLocks noGrp="1"/>
          </p:cNvSpPr>
          <p:nvPr>
            <p:ph type="dt" sz="half" idx="10"/>
          </p:nvPr>
        </p:nvSpPr>
        <p:spPr/>
        <p:txBody>
          <a:bodyPr/>
          <a:lstStyle/>
          <a:p>
            <a:fld id="{83710DD3-688D-452B-86A4-56B9281C7CE3}"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36C1DBC4-A4BE-4B77-BAB4-9CED2649ACDD}" type="slidenum">
              <a:rPr lang="ko-KR" altLang="en-US">
                <a:solidFill>
                  <a:srgbClr val="000000"/>
                </a:solidFill>
              </a:rPr>
              <a:pPr/>
              <a:t>221</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1026"/>
          <p:cNvSpPr>
            <a:spLocks noGrp="1" noChangeArrowheads="1"/>
          </p:cNvSpPr>
          <p:nvPr>
            <p:ph idx="1"/>
          </p:nvPr>
        </p:nvSpPr>
        <p:spPr>
          <a:xfrm>
            <a:off x="685800" y="1066800"/>
            <a:ext cx="7772400" cy="5029200"/>
          </a:xfrm>
        </p:spPr>
        <p:txBody>
          <a:bodyPr>
            <a:normAutofit fontScale="92500" lnSpcReduction="10000"/>
          </a:bodyPr>
          <a:lstStyle/>
          <a:p>
            <a:r>
              <a:rPr lang="zh-CN" altLang="en-US" sz="2800" b="0"/>
              <a:t>（</a:t>
            </a:r>
            <a:r>
              <a:rPr lang="en-US" altLang="zh-CN" sz="2800" b="0"/>
              <a:t>2</a:t>
            </a:r>
            <a:r>
              <a:rPr lang="zh-CN" altLang="en-US" sz="2800" b="0"/>
              <a:t>）</a:t>
            </a:r>
            <a:r>
              <a:rPr lang="zh-CN" altLang="en-US" sz="2800" b="0">
                <a:solidFill>
                  <a:srgbClr val="3333FF"/>
                </a:solidFill>
              </a:rPr>
              <a:t>转让无形资产的使用权：</a:t>
            </a:r>
          </a:p>
          <a:p>
            <a:pPr>
              <a:lnSpc>
                <a:spcPct val="150000"/>
              </a:lnSpc>
            </a:pPr>
            <a:r>
              <a:rPr lang="zh-CN" altLang="en-US" b="0"/>
              <a:t>按取得的收入</a:t>
            </a:r>
            <a:r>
              <a:rPr lang="en-US" altLang="zh-CN" b="0"/>
              <a:t>——    </a:t>
            </a:r>
          </a:p>
          <a:p>
            <a:pPr>
              <a:lnSpc>
                <a:spcPct val="150000"/>
              </a:lnSpc>
            </a:pPr>
            <a:r>
              <a:rPr lang="en-US" altLang="zh-CN" b="0"/>
              <a:t>  </a:t>
            </a:r>
            <a:r>
              <a:rPr lang="zh-CN" altLang="en-US" b="0"/>
              <a:t>借：银行存款</a:t>
            </a:r>
          </a:p>
          <a:p>
            <a:pPr>
              <a:lnSpc>
                <a:spcPct val="150000"/>
              </a:lnSpc>
            </a:pPr>
            <a:r>
              <a:rPr lang="zh-CN" altLang="en-US" b="0"/>
              <a:t>     贷：其他业务收入</a:t>
            </a:r>
          </a:p>
          <a:p>
            <a:pPr>
              <a:lnSpc>
                <a:spcPct val="150000"/>
              </a:lnSpc>
            </a:pPr>
            <a:r>
              <a:rPr lang="zh-CN" altLang="en-US" b="0"/>
              <a:t>按发生的转让费用</a:t>
            </a:r>
            <a:r>
              <a:rPr lang="en-US" altLang="zh-CN" b="0"/>
              <a:t>——</a:t>
            </a:r>
          </a:p>
          <a:p>
            <a:pPr>
              <a:lnSpc>
                <a:spcPct val="150000"/>
              </a:lnSpc>
            </a:pPr>
            <a:r>
              <a:rPr lang="en-US" altLang="zh-CN" b="0"/>
              <a:t>    </a:t>
            </a:r>
            <a:r>
              <a:rPr lang="zh-CN" altLang="en-US" b="0"/>
              <a:t>借：其他业务成本</a:t>
            </a:r>
          </a:p>
          <a:p>
            <a:pPr>
              <a:lnSpc>
                <a:spcPct val="150000"/>
              </a:lnSpc>
            </a:pPr>
            <a:r>
              <a:rPr lang="zh-CN" altLang="en-US" b="0"/>
              <a:t>       贷：银行存款</a:t>
            </a:r>
            <a:endParaRPr lang="zh-CN" altLang="en-US"/>
          </a:p>
        </p:txBody>
      </p:sp>
      <p:sp>
        <p:nvSpPr>
          <p:cNvPr id="3" name="日期占位符 3"/>
          <p:cNvSpPr>
            <a:spLocks noGrp="1"/>
          </p:cNvSpPr>
          <p:nvPr>
            <p:ph type="dt" sz="half" idx="10"/>
          </p:nvPr>
        </p:nvSpPr>
        <p:spPr/>
        <p:txBody>
          <a:bodyPr/>
          <a:lstStyle/>
          <a:p>
            <a:fld id="{02F3B75C-153E-4EDA-8DDD-6E0BB5436972}" type="datetime1">
              <a:rPr lang="zh-CN" altLang="en-US">
                <a:solidFill>
                  <a:srgbClr val="000000"/>
                </a:solidFill>
              </a:rPr>
              <a:pPr/>
              <a:t>2012-07-13</a:t>
            </a:fld>
            <a:endParaRPr lang="en-US" altLang="ko-KR">
              <a:solidFill>
                <a:srgbClr val="000000"/>
              </a:solidFill>
            </a:endParaRPr>
          </a:p>
        </p:txBody>
      </p:sp>
      <p:sp>
        <p:nvSpPr>
          <p:cNvPr id="4" name="页脚占位符 4"/>
          <p:cNvSpPr>
            <a:spLocks noGrp="1"/>
          </p:cNvSpPr>
          <p:nvPr>
            <p:ph type="ftr" sz="quarter" idx="11"/>
          </p:nvPr>
        </p:nvSpPr>
        <p:spPr/>
        <p:txBody>
          <a:bodyPr/>
          <a:lstStyle/>
          <a:p>
            <a:r>
              <a:rPr lang="ko-KR" altLang="en-US">
                <a:solidFill>
                  <a:srgbClr val="000000"/>
                </a:solidFill>
              </a:rPr>
              <a:t>会计学</a:t>
            </a:r>
            <a:endParaRPr lang="en-US" altLang="ko-KR">
              <a:solidFill>
                <a:srgbClr val="000000"/>
              </a:solidFill>
            </a:endParaRPr>
          </a:p>
        </p:txBody>
      </p:sp>
      <p:sp>
        <p:nvSpPr>
          <p:cNvPr id="5" name="灯片编号占位符 5"/>
          <p:cNvSpPr>
            <a:spLocks noGrp="1"/>
          </p:cNvSpPr>
          <p:nvPr>
            <p:ph type="sldNum" sz="quarter" idx="12"/>
          </p:nvPr>
        </p:nvSpPr>
        <p:spPr/>
        <p:txBody>
          <a:bodyPr/>
          <a:lstStyle/>
          <a:p>
            <a:fld id="{53A47D40-040B-4F95-8564-7000C60B7E2B}" type="slidenum">
              <a:rPr lang="ko-KR" altLang="en-US">
                <a:solidFill>
                  <a:srgbClr val="000000"/>
                </a:solidFill>
              </a:rPr>
              <a:pPr/>
              <a:t>222</a:t>
            </a:fld>
            <a:endParaRPr lang="en-US" altLang="ko-KR">
              <a:solidFill>
                <a:srgbClr val="000000"/>
              </a:solidFill>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990600"/>
          </a:xfrm>
          <a:noFill/>
        </p:spPr>
        <p:txBody>
          <a:bodyPr>
            <a:normAutofit fontScale="90000"/>
          </a:bodyPr>
          <a:lstStyle/>
          <a:p>
            <a:r>
              <a:rPr lang="zh-CN" altLang="en-US" sz="4000" dirty="0" smtClean="0">
                <a:latin typeface="华文新魏" pitchFamily="2" charset="-122"/>
                <a:ea typeface="华文新魏" pitchFamily="2" charset="-122"/>
              </a:rPr>
              <a:t>第五章   负债</a:t>
            </a:r>
            <a:r>
              <a:rPr lang="en-US" altLang="zh-CN" sz="4000" dirty="0" smtClean="0">
                <a:latin typeface="华文新魏" pitchFamily="2" charset="-122"/>
                <a:ea typeface="华文新魏" pitchFamily="2" charset="-122"/>
              </a:rPr>
              <a:t/>
            </a:r>
            <a:br>
              <a:rPr lang="en-US" altLang="zh-CN" sz="4000" dirty="0" smtClean="0">
                <a:latin typeface="华文新魏" pitchFamily="2" charset="-122"/>
                <a:ea typeface="华文新魏" pitchFamily="2" charset="-122"/>
              </a:rPr>
            </a:br>
            <a:r>
              <a:rPr lang="zh-CN" altLang="en-US" sz="4200" b="0" dirty="0" smtClean="0">
                <a:latin typeface="华文新魏" pitchFamily="2" charset="-122"/>
                <a:ea typeface="华文新魏" pitchFamily="2" charset="-122"/>
              </a:rPr>
              <a:t>第一</a:t>
            </a:r>
            <a:r>
              <a:rPr lang="zh-CN" altLang="en-US" sz="4200" b="0" dirty="0">
                <a:latin typeface="华文新魏" pitchFamily="2" charset="-122"/>
                <a:ea typeface="华文新魏" pitchFamily="2" charset="-122"/>
              </a:rPr>
              <a:t>节   流动负债</a:t>
            </a:r>
          </a:p>
        </p:txBody>
      </p:sp>
      <p:sp>
        <p:nvSpPr>
          <p:cNvPr id="7171" name="Rectangle 3"/>
          <p:cNvSpPr>
            <a:spLocks noGrp="1" noChangeArrowheads="1"/>
          </p:cNvSpPr>
          <p:nvPr>
            <p:ph idx="1"/>
          </p:nvPr>
        </p:nvSpPr>
        <p:spPr>
          <a:xfrm>
            <a:off x="611188" y="1196975"/>
            <a:ext cx="8228012" cy="5065713"/>
          </a:xfrm>
          <a:solidFill>
            <a:schemeClr val="bg1"/>
          </a:solidFill>
          <a:ln>
            <a:solidFill>
              <a:schemeClr val="bg1"/>
            </a:solidFill>
          </a:ln>
        </p:spPr>
        <p:txBody>
          <a:bodyPr>
            <a:normAutofit lnSpcReduction="10000"/>
          </a:bodyPr>
          <a:lstStyle/>
          <a:p>
            <a:r>
              <a:rPr lang="zh-CN" altLang="en-US" b="0" dirty="0">
                <a:solidFill>
                  <a:schemeClr val="tx2"/>
                </a:solidFill>
              </a:rPr>
              <a:t>一、流动负债概述</a:t>
            </a:r>
          </a:p>
          <a:p>
            <a:r>
              <a:rPr lang="zh-CN" altLang="en-US" b="0" dirty="0">
                <a:solidFill>
                  <a:srgbClr val="030305"/>
                </a:solidFill>
              </a:rPr>
              <a:t>（一）概念（见</a:t>
            </a:r>
            <a:r>
              <a:rPr lang="en-US" altLang="zh-CN" b="0" dirty="0">
                <a:solidFill>
                  <a:srgbClr val="030305"/>
                </a:solidFill>
              </a:rPr>
              <a:t>P146）</a:t>
            </a:r>
          </a:p>
          <a:p>
            <a:r>
              <a:rPr lang="zh-CN" altLang="en-US" b="0" dirty="0">
                <a:solidFill>
                  <a:srgbClr val="030305"/>
                </a:solidFill>
              </a:rPr>
              <a:t>（二）特征</a:t>
            </a:r>
          </a:p>
          <a:p>
            <a:pPr>
              <a:spcBef>
                <a:spcPct val="50000"/>
              </a:spcBef>
              <a:buClr>
                <a:schemeClr val="accent1"/>
              </a:buClr>
              <a:buSzPct val="80000"/>
              <a:buFont typeface="Wingdings" pitchFamily="2" charset="2"/>
              <a:buNone/>
            </a:pPr>
            <a:r>
              <a:rPr lang="zh-CN" altLang="en-US" b="0" dirty="0">
                <a:solidFill>
                  <a:srgbClr val="030305"/>
                </a:solidFill>
              </a:rPr>
              <a:t>1、偿还期限较短；</a:t>
            </a:r>
          </a:p>
          <a:p>
            <a:r>
              <a:rPr lang="zh-CN" altLang="en-US" b="0" dirty="0">
                <a:solidFill>
                  <a:srgbClr val="030305"/>
                </a:solidFill>
              </a:rPr>
              <a:t>2、需以流动资产或其他流动负债偿还。   </a:t>
            </a:r>
          </a:p>
          <a:p>
            <a:r>
              <a:rPr lang="zh-CN" altLang="en-US" b="0" dirty="0">
                <a:solidFill>
                  <a:srgbClr val="030305"/>
                </a:solidFill>
              </a:rPr>
              <a:t>（三）分类（见</a:t>
            </a:r>
            <a:r>
              <a:rPr lang="en-US" altLang="zh-CN" b="0" dirty="0">
                <a:solidFill>
                  <a:srgbClr val="030305"/>
                </a:solidFill>
              </a:rPr>
              <a:t>P147）</a:t>
            </a:r>
            <a:endParaRPr lang="zh-CN" altLang="en-US" b="0" dirty="0">
              <a:solidFill>
                <a:srgbClr val="030305"/>
              </a:solidFill>
            </a:endParaRPr>
          </a:p>
          <a:p>
            <a:pPr>
              <a:spcBef>
                <a:spcPct val="50000"/>
              </a:spcBef>
            </a:pPr>
            <a:r>
              <a:rPr lang="zh-CN" altLang="en-US" b="0" dirty="0">
                <a:solidFill>
                  <a:srgbClr val="030305"/>
                </a:solidFill>
              </a:rPr>
              <a:t>（四）计价</a:t>
            </a:r>
          </a:p>
          <a:p>
            <a:pPr>
              <a:spcBef>
                <a:spcPct val="50000"/>
              </a:spcBef>
            </a:pPr>
            <a:r>
              <a:rPr lang="zh-CN" altLang="en-US" dirty="0">
                <a:solidFill>
                  <a:srgbClr val="990033"/>
                </a:solidFill>
              </a:rPr>
              <a:t>各种流动负债一般按实际发生额计价入账。</a:t>
            </a:r>
            <a:endParaRPr lang="zh-CN" altLang="en-US" dirty="0">
              <a:solidFill>
                <a:schemeClr val="tx2"/>
              </a:solidFill>
            </a:endParaRPr>
          </a:p>
        </p:txBody>
      </p:sp>
      <p:sp>
        <p:nvSpPr>
          <p:cNvPr id="4" name="日期占位符 3"/>
          <p:cNvSpPr>
            <a:spLocks noGrp="1"/>
          </p:cNvSpPr>
          <p:nvPr>
            <p:ph type="dt" sz="half" idx="10"/>
          </p:nvPr>
        </p:nvSpPr>
        <p:spPr/>
        <p:txBody>
          <a:bodyPr/>
          <a:lstStyle/>
          <a:p>
            <a:fld id="{C6F0A295-CFC7-4B51-8CB1-118A6C034E0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0500F75-DB94-472B-8681-933BB96167AC}" type="slidenum">
              <a:rPr lang="ko-KR" altLang="en-US"/>
              <a:pPr/>
              <a:t>223</a:t>
            </a:fld>
            <a:endParaRPr lang="en-US" altLang="ko-K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468313" y="1125538"/>
            <a:ext cx="8207375" cy="5256212"/>
          </a:xfrm>
        </p:spPr>
        <p:txBody>
          <a:bodyPr>
            <a:normAutofit fontScale="92500" lnSpcReduction="20000"/>
          </a:bodyPr>
          <a:lstStyle/>
          <a:p>
            <a:r>
              <a:rPr lang="zh-CN" altLang="en-US">
                <a:solidFill>
                  <a:srgbClr val="993366"/>
                </a:solidFill>
              </a:rPr>
              <a:t>二、短期借款</a:t>
            </a:r>
          </a:p>
          <a:p>
            <a:r>
              <a:rPr lang="zh-CN" altLang="en-US" b="0">
                <a:solidFill>
                  <a:srgbClr val="3317FF"/>
                </a:solidFill>
              </a:rPr>
              <a:t>    短期借款的核算主要应注意借款利息的处理方式。</a:t>
            </a:r>
          </a:p>
          <a:p>
            <a:r>
              <a:rPr lang="zh-CN" altLang="en-US" b="0">
                <a:solidFill>
                  <a:srgbClr val="030305"/>
                </a:solidFill>
              </a:rPr>
              <a:t>举例见教材</a:t>
            </a:r>
            <a:r>
              <a:rPr lang="en-US" altLang="zh-CN" b="0">
                <a:solidFill>
                  <a:srgbClr val="030305"/>
                </a:solidFill>
              </a:rPr>
              <a:t>P148</a:t>
            </a:r>
            <a:endParaRPr lang="zh-CN" altLang="en-US" b="0">
              <a:solidFill>
                <a:srgbClr val="990033"/>
              </a:solidFill>
            </a:endParaRPr>
          </a:p>
          <a:p>
            <a:r>
              <a:rPr lang="zh-CN" altLang="en-US">
                <a:solidFill>
                  <a:srgbClr val="993366"/>
                </a:solidFill>
              </a:rPr>
              <a:t>三、应付票据</a:t>
            </a:r>
          </a:p>
          <a:p>
            <a:r>
              <a:rPr lang="zh-CN" altLang="en-US" b="0">
                <a:solidFill>
                  <a:srgbClr val="030305"/>
                </a:solidFill>
              </a:rPr>
              <a:t>    应付票据是指企业购买材料、商品和接受劳务供应而签发、</a:t>
            </a:r>
            <a:r>
              <a:rPr lang="zh-CN" altLang="en-US" b="0"/>
              <a:t>尚未兑付</a:t>
            </a:r>
            <a:r>
              <a:rPr lang="zh-CN" altLang="en-US" b="0">
                <a:solidFill>
                  <a:srgbClr val="030305"/>
                </a:solidFill>
              </a:rPr>
              <a:t>的商业汇票。</a:t>
            </a:r>
          </a:p>
          <a:p>
            <a:r>
              <a:rPr lang="zh-CN" altLang="en-US" b="0">
                <a:solidFill>
                  <a:srgbClr val="030305"/>
                </a:solidFill>
              </a:rPr>
              <a:t>举例见教材</a:t>
            </a:r>
            <a:r>
              <a:rPr lang="en-US" altLang="zh-CN" b="0">
                <a:solidFill>
                  <a:srgbClr val="030305"/>
                </a:solidFill>
              </a:rPr>
              <a:t>P149</a:t>
            </a:r>
          </a:p>
          <a:p>
            <a:r>
              <a:rPr lang="zh-CN" altLang="en-US">
                <a:solidFill>
                  <a:srgbClr val="993366"/>
                </a:solidFill>
              </a:rPr>
              <a:t>四、应付账款</a:t>
            </a:r>
          </a:p>
          <a:p>
            <a:r>
              <a:rPr lang="zh-CN" altLang="en-US" b="0">
                <a:solidFill>
                  <a:srgbClr val="030305"/>
                </a:solidFill>
              </a:rPr>
              <a:t>    应付</a:t>
            </a:r>
            <a:r>
              <a:rPr lang="zh-CN" altLang="en-US" b="0"/>
              <a:t>账款是</a:t>
            </a:r>
            <a:r>
              <a:rPr lang="zh-CN" altLang="en-US" b="0">
                <a:solidFill>
                  <a:srgbClr val="030305"/>
                </a:solidFill>
              </a:rPr>
              <a:t>指企业购买材料、商品和接受劳务供应应付但尚未支付的款项。</a:t>
            </a:r>
            <a:endParaRPr lang="zh-CN" altLang="en-US" b="0">
              <a:solidFill>
                <a:srgbClr val="993366"/>
              </a:solidFill>
            </a:endParaRPr>
          </a:p>
          <a:p>
            <a:r>
              <a:rPr lang="zh-CN" altLang="en-US" b="0">
                <a:solidFill>
                  <a:srgbClr val="030305"/>
                </a:solidFill>
              </a:rPr>
              <a:t>举例见教材</a:t>
            </a:r>
            <a:r>
              <a:rPr lang="en-US" altLang="zh-CN" b="0">
                <a:solidFill>
                  <a:srgbClr val="030305"/>
                </a:solidFill>
              </a:rPr>
              <a:t>P150</a:t>
            </a:r>
          </a:p>
          <a:p>
            <a:endParaRPr lang="zh-CN" altLang="en-US" b="0">
              <a:solidFill>
                <a:srgbClr val="030305"/>
              </a:solidFill>
            </a:endParaRPr>
          </a:p>
        </p:txBody>
      </p:sp>
      <p:sp>
        <p:nvSpPr>
          <p:cNvPr id="3" name="日期占位符 3"/>
          <p:cNvSpPr>
            <a:spLocks noGrp="1"/>
          </p:cNvSpPr>
          <p:nvPr>
            <p:ph type="dt" sz="half" idx="10"/>
          </p:nvPr>
        </p:nvSpPr>
        <p:spPr/>
        <p:txBody>
          <a:bodyPr/>
          <a:lstStyle/>
          <a:p>
            <a:fld id="{5B6503FB-B8C2-4B0A-818C-01CB372A39F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5AD2CB1D-0F2A-409D-9AD0-1057E45DBF69}" type="slidenum">
              <a:rPr lang="ko-KR" altLang="en-US"/>
              <a:pPr/>
              <a:t>224</a:t>
            </a:fld>
            <a:endParaRPr lang="en-US" altLang="ko-K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idx="1"/>
          </p:nvPr>
        </p:nvSpPr>
        <p:spPr>
          <a:xfrm>
            <a:off x="539750" y="1052513"/>
            <a:ext cx="8135938" cy="5281612"/>
          </a:xfrm>
          <a:solidFill>
            <a:schemeClr val="bg1"/>
          </a:solidFill>
        </p:spPr>
        <p:txBody>
          <a:bodyPr/>
          <a:lstStyle/>
          <a:p>
            <a:pPr>
              <a:lnSpc>
                <a:spcPct val="110000"/>
              </a:lnSpc>
            </a:pPr>
            <a:r>
              <a:rPr lang="zh-CN" altLang="en-US" sz="2800" b="0"/>
              <a:t>五、应交税费</a:t>
            </a:r>
          </a:p>
          <a:p>
            <a:pPr>
              <a:lnSpc>
                <a:spcPct val="110000"/>
              </a:lnSpc>
            </a:pPr>
            <a:r>
              <a:rPr lang="zh-CN" altLang="en-US" sz="2800" b="0">
                <a:solidFill>
                  <a:srgbClr val="030305"/>
                </a:solidFill>
              </a:rPr>
              <a:t>（一）概述</a:t>
            </a:r>
          </a:p>
          <a:p>
            <a:pPr>
              <a:lnSpc>
                <a:spcPct val="110000"/>
              </a:lnSpc>
            </a:pPr>
            <a:r>
              <a:rPr lang="zh-CN" altLang="en-US" sz="2800" b="0">
                <a:solidFill>
                  <a:srgbClr val="030305"/>
                </a:solidFill>
              </a:rPr>
              <a:t>    应交税费：企业根据税法规定计算的应向国家交纳的各种税金和附加费。</a:t>
            </a:r>
          </a:p>
          <a:p>
            <a:pPr>
              <a:lnSpc>
                <a:spcPct val="110000"/>
              </a:lnSpc>
            </a:pPr>
            <a:r>
              <a:rPr lang="zh-CN" altLang="en-US" sz="2800" b="0">
                <a:solidFill>
                  <a:srgbClr val="030305"/>
                </a:solidFill>
              </a:rPr>
              <a:t>    主要有：增值税、营业税、消费税、资源税、所得税等。 </a:t>
            </a:r>
          </a:p>
          <a:p>
            <a:r>
              <a:rPr lang="zh-CN" altLang="en-US" sz="2800" b="0">
                <a:solidFill>
                  <a:srgbClr val="030305"/>
                </a:solidFill>
              </a:rPr>
              <a:t>（二）应交税费的核算</a:t>
            </a:r>
          </a:p>
          <a:p>
            <a:r>
              <a:rPr lang="zh-CN" altLang="en-US" sz="2800" b="0">
                <a:solidFill>
                  <a:srgbClr val="030305"/>
                </a:solidFill>
              </a:rPr>
              <a:t>    设置账户</a:t>
            </a:r>
            <a:r>
              <a:rPr lang="zh-CN" altLang="en-US" sz="2800" b="0">
                <a:solidFill>
                  <a:srgbClr val="030305"/>
                </a:solidFill>
                <a:latin typeface="Arial"/>
              </a:rPr>
              <a:t>——“</a:t>
            </a:r>
            <a:r>
              <a:rPr lang="zh-CN" altLang="en-US" sz="2800" b="0">
                <a:solidFill>
                  <a:srgbClr val="030305"/>
                </a:solidFill>
              </a:rPr>
              <a:t>应交税费</a:t>
            </a:r>
            <a:r>
              <a:rPr lang="zh-CN" altLang="en-US" sz="2800" b="0">
                <a:solidFill>
                  <a:srgbClr val="030305"/>
                </a:solidFill>
                <a:latin typeface="Arial"/>
              </a:rPr>
              <a:t>”</a:t>
            </a:r>
            <a:r>
              <a:rPr lang="zh-CN" altLang="en-US" sz="2800" b="0">
                <a:solidFill>
                  <a:srgbClr val="030305"/>
                </a:solidFill>
              </a:rPr>
              <a:t>总账，该账户下按税种设置明细账。</a:t>
            </a:r>
          </a:p>
        </p:txBody>
      </p:sp>
      <p:sp>
        <p:nvSpPr>
          <p:cNvPr id="3" name="日期占位符 3"/>
          <p:cNvSpPr>
            <a:spLocks noGrp="1"/>
          </p:cNvSpPr>
          <p:nvPr>
            <p:ph type="dt" sz="half" idx="10"/>
          </p:nvPr>
        </p:nvSpPr>
        <p:spPr/>
        <p:txBody>
          <a:bodyPr/>
          <a:lstStyle/>
          <a:p>
            <a:fld id="{69C4F794-8674-48A6-BDA7-A1AD2F59FDE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40619D1-4EEF-4C8B-B15E-1C3A158BA895}" type="slidenum">
              <a:rPr lang="ko-KR" altLang="en-US"/>
              <a:pPr/>
              <a:t>225</a:t>
            </a:fld>
            <a:endParaRPr lang="en-US" altLang="ko-K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a:xfrm>
            <a:off x="468313" y="1052513"/>
            <a:ext cx="8294687" cy="5500687"/>
          </a:xfrm>
        </p:spPr>
        <p:txBody>
          <a:bodyPr>
            <a:normAutofit fontScale="85000" lnSpcReduction="20000"/>
          </a:bodyPr>
          <a:lstStyle/>
          <a:p>
            <a:pPr>
              <a:lnSpc>
                <a:spcPct val="110000"/>
              </a:lnSpc>
              <a:spcBef>
                <a:spcPct val="30000"/>
              </a:spcBef>
            </a:pPr>
            <a:r>
              <a:rPr lang="zh-CN" altLang="en-US">
                <a:solidFill>
                  <a:srgbClr val="AB5171"/>
                </a:solidFill>
              </a:rPr>
              <a:t>1、增值税</a:t>
            </a:r>
          </a:p>
          <a:p>
            <a:pPr>
              <a:lnSpc>
                <a:spcPct val="110000"/>
              </a:lnSpc>
              <a:spcBef>
                <a:spcPct val="30000"/>
              </a:spcBef>
            </a:pPr>
            <a:r>
              <a:rPr lang="zh-CN" altLang="en-US" b="0">
                <a:solidFill>
                  <a:srgbClr val="3317FF"/>
                </a:solidFill>
              </a:rPr>
              <a:t>增值税：是就货物或劳务的增值额征收的一种税。</a:t>
            </a:r>
          </a:p>
          <a:p>
            <a:pPr>
              <a:lnSpc>
                <a:spcPct val="110000"/>
              </a:lnSpc>
              <a:spcBef>
                <a:spcPct val="30000"/>
              </a:spcBef>
            </a:pPr>
            <a:r>
              <a:rPr lang="zh-CN" altLang="en-US" b="0">
                <a:solidFill>
                  <a:srgbClr val="030305"/>
                </a:solidFill>
              </a:rPr>
              <a:t>    凡销售货物和提供加工、修理修配劳务，以及进口货物的单位和个人都是增值税的纳税人。</a:t>
            </a:r>
          </a:p>
          <a:p>
            <a:pPr>
              <a:lnSpc>
                <a:spcPct val="110000"/>
              </a:lnSpc>
              <a:spcBef>
                <a:spcPct val="30000"/>
              </a:spcBef>
            </a:pPr>
            <a:r>
              <a:rPr lang="zh-CN" altLang="en-US" i="1">
                <a:solidFill>
                  <a:srgbClr val="030305"/>
                </a:solidFill>
              </a:rPr>
              <a:t>（1）增值税纳税人的认定条件</a:t>
            </a:r>
          </a:p>
          <a:p>
            <a:pPr>
              <a:lnSpc>
                <a:spcPct val="110000"/>
              </a:lnSpc>
              <a:spcBef>
                <a:spcPct val="30000"/>
              </a:spcBef>
            </a:pPr>
            <a:r>
              <a:rPr lang="zh-CN" altLang="en-US" b="0">
                <a:solidFill>
                  <a:srgbClr val="030305"/>
                </a:solidFill>
              </a:rPr>
              <a:t>    增值税的纳税人分为两种</a:t>
            </a:r>
            <a:r>
              <a:rPr lang="zh-CN" altLang="en-US" b="0">
                <a:solidFill>
                  <a:srgbClr val="030305"/>
                </a:solidFill>
                <a:latin typeface="Arial"/>
              </a:rPr>
              <a:t>——</a:t>
            </a:r>
            <a:r>
              <a:rPr lang="zh-CN" altLang="en-US" b="0">
                <a:solidFill>
                  <a:srgbClr val="030305"/>
                </a:solidFill>
              </a:rPr>
              <a:t>一般纳税人和小规模纳税人。</a:t>
            </a:r>
          </a:p>
          <a:p>
            <a:pPr>
              <a:lnSpc>
                <a:spcPct val="110000"/>
              </a:lnSpc>
              <a:spcBef>
                <a:spcPct val="30000"/>
              </a:spcBef>
            </a:pPr>
            <a:r>
              <a:rPr lang="zh-CN" altLang="en-US" b="0">
                <a:solidFill>
                  <a:srgbClr val="3317FF"/>
                </a:solidFill>
              </a:rPr>
              <a:t>    一般纳税人</a:t>
            </a:r>
            <a:r>
              <a:rPr lang="zh-CN" altLang="en-US" b="0">
                <a:solidFill>
                  <a:srgbClr val="030305"/>
                </a:solidFill>
              </a:rPr>
              <a:t>：工业企业年销售额在100万元以上，商业企业年销售额在180万元以上，且会计核算健全的企业。</a:t>
            </a:r>
          </a:p>
          <a:p>
            <a:pPr>
              <a:lnSpc>
                <a:spcPct val="110000"/>
              </a:lnSpc>
              <a:spcBef>
                <a:spcPct val="30000"/>
              </a:spcBef>
            </a:pPr>
            <a:r>
              <a:rPr lang="zh-CN" altLang="en-US" b="0">
                <a:solidFill>
                  <a:srgbClr val="030305"/>
                </a:solidFill>
              </a:rPr>
              <a:t>    </a:t>
            </a:r>
            <a:r>
              <a:rPr lang="zh-CN" altLang="en-US" b="0">
                <a:solidFill>
                  <a:srgbClr val="3317FF"/>
                </a:solidFill>
              </a:rPr>
              <a:t>小规模纳税人</a:t>
            </a:r>
            <a:r>
              <a:rPr lang="zh-CN" altLang="en-US" b="0">
                <a:solidFill>
                  <a:srgbClr val="030305"/>
                </a:solidFill>
              </a:rPr>
              <a:t>：工业企业年销售额在100万元以下，商业企业年销售额在180万元以下的企业。</a:t>
            </a:r>
          </a:p>
        </p:txBody>
      </p:sp>
      <p:sp>
        <p:nvSpPr>
          <p:cNvPr id="3" name="日期占位符 3"/>
          <p:cNvSpPr>
            <a:spLocks noGrp="1"/>
          </p:cNvSpPr>
          <p:nvPr>
            <p:ph type="dt" sz="half" idx="10"/>
          </p:nvPr>
        </p:nvSpPr>
        <p:spPr/>
        <p:txBody>
          <a:bodyPr/>
          <a:lstStyle/>
          <a:p>
            <a:fld id="{6B02E7D0-EF55-42AE-9DB7-5B5210B0B6A3}"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B4492D3-9DF6-4A3C-99DD-68F484D74667}" type="slidenum">
              <a:rPr lang="ko-KR" altLang="en-US"/>
              <a:pPr/>
              <a:t>226</a:t>
            </a:fld>
            <a:endParaRPr lang="en-US" altLang="ko-K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idx="1"/>
          </p:nvPr>
        </p:nvSpPr>
        <p:spPr>
          <a:xfrm>
            <a:off x="381000" y="1125538"/>
            <a:ext cx="8305800" cy="5256212"/>
          </a:xfrm>
          <a:noFill/>
        </p:spPr>
        <p:txBody>
          <a:bodyPr/>
          <a:lstStyle/>
          <a:p>
            <a:pPr>
              <a:lnSpc>
                <a:spcPct val="60000"/>
              </a:lnSpc>
            </a:pPr>
            <a:r>
              <a:rPr lang="zh-CN" altLang="en-US" sz="2000" i="1">
                <a:solidFill>
                  <a:srgbClr val="030305"/>
                </a:solidFill>
              </a:rPr>
              <a:t>（2）税率</a:t>
            </a:r>
            <a:r>
              <a:rPr lang="zh-CN" altLang="en-US" sz="2000" b="0">
                <a:solidFill>
                  <a:srgbClr val="030305"/>
                </a:solidFill>
              </a:rPr>
              <a:t>    </a:t>
            </a:r>
          </a:p>
          <a:p>
            <a:pPr>
              <a:lnSpc>
                <a:spcPct val="60000"/>
              </a:lnSpc>
            </a:pPr>
            <a:r>
              <a:rPr lang="zh-CN" altLang="en-US" sz="2000" b="0">
                <a:solidFill>
                  <a:srgbClr val="030305"/>
                </a:solidFill>
              </a:rPr>
              <a:t>                      基本税率 17%</a:t>
            </a:r>
          </a:p>
          <a:p>
            <a:pPr>
              <a:lnSpc>
                <a:spcPct val="60000"/>
              </a:lnSpc>
            </a:pPr>
            <a:r>
              <a:rPr lang="zh-CN" altLang="en-US" sz="2000" b="0">
                <a:solidFill>
                  <a:srgbClr val="030305"/>
                </a:solidFill>
              </a:rPr>
              <a:t>       一般纳税人         </a:t>
            </a:r>
          </a:p>
          <a:p>
            <a:pPr>
              <a:lnSpc>
                <a:spcPct val="60000"/>
              </a:lnSpc>
            </a:pPr>
            <a:r>
              <a:rPr lang="zh-CN" altLang="en-US" sz="2000" b="0">
                <a:solidFill>
                  <a:srgbClr val="030305"/>
                </a:solidFill>
              </a:rPr>
              <a:t>                      低税率 13% （部分企业执行）</a:t>
            </a:r>
          </a:p>
          <a:p>
            <a:pPr>
              <a:lnSpc>
                <a:spcPct val="60000"/>
              </a:lnSpc>
            </a:pPr>
            <a:endParaRPr lang="zh-CN" altLang="en-US" sz="2000" b="0">
              <a:solidFill>
                <a:srgbClr val="030305"/>
              </a:solidFill>
            </a:endParaRPr>
          </a:p>
          <a:p>
            <a:pPr>
              <a:lnSpc>
                <a:spcPct val="60000"/>
              </a:lnSpc>
            </a:pPr>
            <a:r>
              <a:rPr lang="zh-CN" altLang="en-US" sz="2000" b="0">
                <a:solidFill>
                  <a:srgbClr val="030305"/>
                </a:solidFill>
              </a:rPr>
              <a:t>                      生产行业 6%</a:t>
            </a:r>
          </a:p>
          <a:p>
            <a:pPr>
              <a:lnSpc>
                <a:spcPct val="60000"/>
              </a:lnSpc>
            </a:pPr>
            <a:r>
              <a:rPr lang="zh-CN" altLang="en-US" sz="2000" b="0">
                <a:solidFill>
                  <a:srgbClr val="030305"/>
                </a:solidFill>
              </a:rPr>
              <a:t>     小规模纳税人     </a:t>
            </a:r>
          </a:p>
          <a:p>
            <a:pPr>
              <a:lnSpc>
                <a:spcPct val="60000"/>
              </a:lnSpc>
            </a:pPr>
            <a:r>
              <a:rPr lang="zh-CN" altLang="en-US" sz="2000" b="0">
                <a:solidFill>
                  <a:srgbClr val="030305"/>
                </a:solidFill>
              </a:rPr>
              <a:t>                      流通行业 4%</a:t>
            </a:r>
          </a:p>
          <a:p>
            <a:pPr>
              <a:lnSpc>
                <a:spcPct val="60000"/>
              </a:lnSpc>
            </a:pPr>
            <a:endParaRPr lang="zh-CN" altLang="en-US" sz="2000" b="0">
              <a:solidFill>
                <a:srgbClr val="FF0000"/>
              </a:solidFill>
            </a:endParaRPr>
          </a:p>
          <a:p>
            <a:pPr>
              <a:lnSpc>
                <a:spcPct val="60000"/>
              </a:lnSpc>
            </a:pPr>
            <a:r>
              <a:rPr lang="zh-CN" altLang="en-US" sz="2000">
                <a:solidFill>
                  <a:srgbClr val="FF0000"/>
                </a:solidFill>
              </a:rPr>
              <a:t>（小规模纳税人税率</a:t>
            </a:r>
            <a:r>
              <a:rPr lang="zh-CN" altLang="en-US" sz="2000">
                <a:solidFill>
                  <a:srgbClr val="FF0000"/>
                </a:solidFill>
                <a:latin typeface="宋体" charset="-122"/>
              </a:rPr>
              <a:t>现改为统一调低至</a:t>
            </a:r>
            <a:r>
              <a:rPr lang="zh-CN" altLang="en-US" sz="2000">
                <a:solidFill>
                  <a:srgbClr val="FF0000"/>
                </a:solidFill>
              </a:rPr>
              <a:t>3%</a:t>
            </a:r>
            <a:r>
              <a:rPr lang="zh-CN" altLang="en-US" sz="2000">
                <a:solidFill>
                  <a:srgbClr val="FF0000"/>
                </a:solidFill>
                <a:latin typeface="宋体" charset="-122"/>
              </a:rPr>
              <a:t>）</a:t>
            </a:r>
          </a:p>
          <a:p>
            <a:pPr>
              <a:lnSpc>
                <a:spcPct val="120000"/>
              </a:lnSpc>
            </a:pPr>
            <a:endParaRPr lang="zh-CN" altLang="en-US" sz="2000" b="0">
              <a:solidFill>
                <a:srgbClr val="030305"/>
              </a:solidFill>
            </a:endParaRPr>
          </a:p>
          <a:p>
            <a:pPr>
              <a:lnSpc>
                <a:spcPct val="120000"/>
              </a:lnSpc>
            </a:pPr>
            <a:r>
              <a:rPr lang="zh-CN" altLang="en-US" sz="2000" i="1">
                <a:solidFill>
                  <a:srgbClr val="030305"/>
                </a:solidFill>
              </a:rPr>
              <a:t>（3）计征办法</a:t>
            </a:r>
            <a:r>
              <a:rPr lang="zh-CN" altLang="en-US" sz="2000" i="1">
                <a:solidFill>
                  <a:srgbClr val="030305"/>
                </a:solidFill>
                <a:latin typeface="Arial"/>
              </a:rPr>
              <a:t>——</a:t>
            </a:r>
            <a:r>
              <a:rPr lang="zh-CN" altLang="en-US" sz="2000" i="1">
                <a:solidFill>
                  <a:srgbClr val="030305"/>
                </a:solidFill>
              </a:rPr>
              <a:t>实行税款抵扣（</a:t>
            </a:r>
            <a:r>
              <a:rPr lang="zh-CN" altLang="en-US" sz="2000" i="1">
                <a:solidFill>
                  <a:srgbClr val="0000FF"/>
                </a:solidFill>
              </a:rPr>
              <a:t>一般纳税人</a:t>
            </a:r>
            <a:r>
              <a:rPr lang="zh-CN" altLang="en-US" sz="2000" i="1">
                <a:solidFill>
                  <a:srgbClr val="030305"/>
                </a:solidFill>
              </a:rPr>
              <a:t>）</a:t>
            </a:r>
          </a:p>
          <a:p>
            <a:pPr>
              <a:lnSpc>
                <a:spcPct val="120000"/>
              </a:lnSpc>
            </a:pPr>
            <a:r>
              <a:rPr lang="zh-CN" altLang="en-US" sz="2000" b="0">
                <a:solidFill>
                  <a:srgbClr val="030305"/>
                </a:solidFill>
              </a:rPr>
              <a:t>     进货环节：按买价支付进项税额</a:t>
            </a:r>
          </a:p>
          <a:p>
            <a:pPr>
              <a:lnSpc>
                <a:spcPct val="120000"/>
              </a:lnSpc>
            </a:pPr>
            <a:r>
              <a:rPr lang="zh-CN" altLang="en-US" sz="2000" b="0">
                <a:solidFill>
                  <a:srgbClr val="030305"/>
                </a:solidFill>
              </a:rPr>
              <a:t>     销售环节：按卖价收取销项税额</a:t>
            </a:r>
          </a:p>
          <a:p>
            <a:pPr>
              <a:lnSpc>
                <a:spcPct val="120000"/>
              </a:lnSpc>
            </a:pPr>
            <a:r>
              <a:rPr lang="zh-CN" altLang="en-US" sz="2000" b="0">
                <a:solidFill>
                  <a:srgbClr val="030305"/>
                </a:solidFill>
              </a:rPr>
              <a:t>     应交增值税额＝当期销项税额－当期进项税额</a:t>
            </a:r>
          </a:p>
          <a:p>
            <a:pPr>
              <a:lnSpc>
                <a:spcPct val="60000"/>
              </a:lnSpc>
            </a:pPr>
            <a:endParaRPr lang="zh-CN" altLang="en-US" sz="2000" b="0">
              <a:solidFill>
                <a:srgbClr val="030305"/>
              </a:solidFill>
            </a:endParaRPr>
          </a:p>
        </p:txBody>
      </p:sp>
      <p:sp>
        <p:nvSpPr>
          <p:cNvPr id="5" name="日期占位符 3"/>
          <p:cNvSpPr>
            <a:spLocks noGrp="1"/>
          </p:cNvSpPr>
          <p:nvPr>
            <p:ph type="dt" sz="half" idx="10"/>
          </p:nvPr>
        </p:nvSpPr>
        <p:spPr/>
        <p:txBody>
          <a:bodyPr/>
          <a:lstStyle/>
          <a:p>
            <a:fld id="{DF9C46BF-2FE5-4ADF-A1E7-9A864E64EA2C}"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AFC9B365-EF87-4AFB-AD03-0CD4B64CC03C}" type="slidenum">
              <a:rPr lang="ko-KR" altLang="en-US"/>
              <a:pPr/>
              <a:t>227</a:t>
            </a:fld>
            <a:endParaRPr lang="en-US" altLang="ko-KR"/>
          </a:p>
        </p:txBody>
      </p:sp>
      <p:sp>
        <p:nvSpPr>
          <p:cNvPr id="148483" name="AutoShape 3"/>
          <p:cNvSpPr>
            <a:spLocks/>
          </p:cNvSpPr>
          <p:nvPr/>
        </p:nvSpPr>
        <p:spPr bwMode="auto">
          <a:xfrm>
            <a:off x="2895600" y="1371600"/>
            <a:ext cx="152400" cy="685800"/>
          </a:xfrm>
          <a:prstGeom prst="leftBrace">
            <a:avLst>
              <a:gd name="adj1" fmla="val 37500"/>
              <a:gd name="adj2" fmla="val 50000"/>
            </a:avLst>
          </a:prstGeom>
          <a:noFill/>
          <a:ln w="9525">
            <a:solidFill>
              <a:srgbClr val="030305"/>
            </a:solidFill>
            <a:round/>
            <a:headEnd/>
            <a:tailEnd/>
          </a:ln>
          <a:effectLst/>
        </p:spPr>
        <p:txBody>
          <a:bodyPr wrap="none" anchor="ctr"/>
          <a:lstStyle/>
          <a:p>
            <a:endParaRPr lang="zh-CN" altLang="en-US"/>
          </a:p>
        </p:txBody>
      </p:sp>
      <p:sp>
        <p:nvSpPr>
          <p:cNvPr id="148484" name="AutoShape 4"/>
          <p:cNvSpPr>
            <a:spLocks/>
          </p:cNvSpPr>
          <p:nvPr/>
        </p:nvSpPr>
        <p:spPr bwMode="auto">
          <a:xfrm>
            <a:off x="2916238" y="2349500"/>
            <a:ext cx="152400" cy="685800"/>
          </a:xfrm>
          <a:prstGeom prst="leftBrace">
            <a:avLst>
              <a:gd name="adj1" fmla="val 37500"/>
              <a:gd name="adj2" fmla="val 50000"/>
            </a:avLst>
          </a:prstGeom>
          <a:noFill/>
          <a:ln w="9525">
            <a:solidFill>
              <a:srgbClr val="030305"/>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idx="1"/>
          </p:nvPr>
        </p:nvSpPr>
        <p:spPr>
          <a:xfrm>
            <a:off x="539750" y="1125538"/>
            <a:ext cx="8208963" cy="5256212"/>
          </a:xfrm>
        </p:spPr>
        <p:txBody>
          <a:bodyPr>
            <a:normAutofit fontScale="85000" lnSpcReduction="10000"/>
          </a:bodyPr>
          <a:lstStyle/>
          <a:p>
            <a:pPr>
              <a:lnSpc>
                <a:spcPct val="110000"/>
              </a:lnSpc>
              <a:spcBef>
                <a:spcPct val="30000"/>
              </a:spcBef>
            </a:pPr>
            <a:r>
              <a:rPr lang="zh-CN" altLang="en-US">
                <a:solidFill>
                  <a:srgbClr val="FF3300"/>
                </a:solidFill>
              </a:rPr>
              <a:t>税法允许可以抵税的凭证：</a:t>
            </a:r>
          </a:p>
          <a:p>
            <a:pPr>
              <a:lnSpc>
                <a:spcPct val="110000"/>
              </a:lnSpc>
              <a:spcBef>
                <a:spcPct val="30000"/>
              </a:spcBef>
            </a:pPr>
            <a:r>
              <a:rPr lang="en-US" altLang="zh-CN" b="0">
                <a:solidFill>
                  <a:srgbClr val="030305"/>
                </a:solidFill>
              </a:rPr>
              <a:t>a.</a:t>
            </a:r>
            <a:r>
              <a:rPr lang="zh-CN" altLang="en-US" b="0">
                <a:solidFill>
                  <a:srgbClr val="030305"/>
                </a:solidFill>
              </a:rPr>
              <a:t>增值税专用发票 </a:t>
            </a:r>
          </a:p>
          <a:p>
            <a:pPr>
              <a:lnSpc>
                <a:spcPct val="110000"/>
              </a:lnSpc>
              <a:spcBef>
                <a:spcPct val="30000"/>
              </a:spcBef>
            </a:pPr>
            <a:r>
              <a:rPr lang="en-US" altLang="zh-CN" b="0">
                <a:solidFill>
                  <a:srgbClr val="030305"/>
                </a:solidFill>
              </a:rPr>
              <a:t>b.</a:t>
            </a:r>
            <a:r>
              <a:rPr lang="zh-CN" altLang="en-US" b="0">
                <a:solidFill>
                  <a:srgbClr val="030305"/>
                </a:solidFill>
              </a:rPr>
              <a:t>完税凭证</a:t>
            </a:r>
          </a:p>
          <a:p>
            <a:pPr>
              <a:lnSpc>
                <a:spcPct val="110000"/>
              </a:lnSpc>
              <a:spcBef>
                <a:spcPct val="30000"/>
              </a:spcBef>
            </a:pPr>
            <a:r>
              <a:rPr lang="zh-CN" altLang="en-US" b="0">
                <a:solidFill>
                  <a:srgbClr val="030305"/>
                </a:solidFill>
              </a:rPr>
              <a:t>    </a:t>
            </a:r>
            <a:r>
              <a:rPr lang="zh-CN" altLang="en-US" b="0">
                <a:solidFill>
                  <a:srgbClr val="0000FF"/>
                </a:solidFill>
              </a:rPr>
              <a:t>进口货物必须从海关取得完税凭证，注明交纳的增值税，并以此作为扣税依据。</a:t>
            </a:r>
          </a:p>
          <a:p>
            <a:pPr>
              <a:lnSpc>
                <a:spcPct val="110000"/>
              </a:lnSpc>
              <a:spcBef>
                <a:spcPct val="30000"/>
              </a:spcBef>
            </a:pPr>
            <a:r>
              <a:rPr lang="en-US" altLang="zh-CN" b="0">
                <a:solidFill>
                  <a:srgbClr val="030305"/>
                </a:solidFill>
              </a:rPr>
              <a:t>c.</a:t>
            </a:r>
            <a:r>
              <a:rPr lang="zh-CN" altLang="en-US" b="0">
                <a:solidFill>
                  <a:srgbClr val="030305"/>
                </a:solidFill>
              </a:rPr>
              <a:t>购进免税农产品、收购废旧物资以及支付运输费的普通发票。</a:t>
            </a:r>
          </a:p>
          <a:p>
            <a:pPr>
              <a:lnSpc>
                <a:spcPct val="110000"/>
              </a:lnSpc>
              <a:spcBef>
                <a:spcPct val="30000"/>
              </a:spcBef>
            </a:pPr>
            <a:r>
              <a:rPr lang="zh-CN" altLang="en-US" b="0">
                <a:solidFill>
                  <a:srgbClr val="3317FF"/>
                </a:solidFill>
              </a:rPr>
              <a:t>    按税法规定，购进免税农产品</a:t>
            </a:r>
            <a:r>
              <a:rPr lang="zh-CN" altLang="en-US" b="0">
                <a:solidFill>
                  <a:srgbClr val="0000FF"/>
                </a:solidFill>
              </a:rPr>
              <a:t>（13%） 、收购废旧物资（10%）以及企业购货的运输费（7%）</a:t>
            </a:r>
            <a:r>
              <a:rPr lang="zh-CN" altLang="en-US" b="0">
                <a:solidFill>
                  <a:srgbClr val="3317FF"/>
                </a:solidFill>
              </a:rPr>
              <a:t> ，可以按发票金额的一定比例计算进项税额，并准予在销项税额中抵扣。</a:t>
            </a:r>
          </a:p>
        </p:txBody>
      </p:sp>
      <p:sp>
        <p:nvSpPr>
          <p:cNvPr id="3" name="日期占位符 3"/>
          <p:cNvSpPr>
            <a:spLocks noGrp="1"/>
          </p:cNvSpPr>
          <p:nvPr>
            <p:ph type="dt" sz="half" idx="10"/>
          </p:nvPr>
        </p:nvSpPr>
        <p:spPr/>
        <p:txBody>
          <a:bodyPr/>
          <a:lstStyle/>
          <a:p>
            <a:fld id="{05219F9B-BA10-48FF-894E-CD7D6525447F}"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89C60C93-B4ED-48F7-9897-EEE1F684E249}" type="slidenum">
              <a:rPr lang="ko-KR" altLang="en-US"/>
              <a:pPr/>
              <a:t>228</a:t>
            </a:fld>
            <a:endParaRPr lang="en-US" altLang="ko-K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idx="1"/>
          </p:nvPr>
        </p:nvSpPr>
        <p:spPr>
          <a:xfrm>
            <a:off x="684213" y="1125538"/>
            <a:ext cx="7848600" cy="5046662"/>
          </a:xfrm>
          <a:noFill/>
        </p:spPr>
        <p:txBody>
          <a:bodyPr/>
          <a:lstStyle/>
          <a:p>
            <a:r>
              <a:rPr lang="zh-CN" altLang="en-US" sz="2800" i="1">
                <a:solidFill>
                  <a:srgbClr val="030305"/>
                </a:solidFill>
              </a:rPr>
              <a:t>（4）增值税的核算</a:t>
            </a:r>
          </a:p>
          <a:p>
            <a:r>
              <a:rPr lang="zh-CN" altLang="en-US" sz="2800" b="0">
                <a:solidFill>
                  <a:srgbClr val="3317FF"/>
                </a:solidFill>
              </a:rPr>
              <a:t>第一、一般纳税企业的核算</a:t>
            </a:r>
          </a:p>
          <a:p>
            <a:r>
              <a:rPr lang="zh-CN" altLang="en-US" sz="2800" b="0">
                <a:solidFill>
                  <a:srgbClr val="030305"/>
                </a:solidFill>
              </a:rPr>
              <a:t>①核算特点</a:t>
            </a:r>
          </a:p>
          <a:p>
            <a:r>
              <a:rPr lang="en-US" altLang="zh-CN" sz="2800" b="0">
                <a:solidFill>
                  <a:srgbClr val="030305"/>
                </a:solidFill>
              </a:rPr>
              <a:t>a.</a:t>
            </a:r>
            <a:r>
              <a:rPr lang="zh-CN" altLang="en-US" sz="2800" b="0">
                <a:solidFill>
                  <a:srgbClr val="030305"/>
                </a:solidFill>
              </a:rPr>
              <a:t>销售货物开具增值税</a:t>
            </a:r>
            <a:r>
              <a:rPr lang="zh-CN" altLang="en-US" sz="2800" b="0">
                <a:solidFill>
                  <a:srgbClr val="FF3300"/>
                </a:solidFill>
              </a:rPr>
              <a:t>专用发票</a:t>
            </a:r>
            <a:r>
              <a:rPr lang="zh-CN" altLang="en-US" sz="2800" b="0">
                <a:solidFill>
                  <a:srgbClr val="030305"/>
                </a:solidFill>
              </a:rPr>
              <a:t>，发票上价、税分列；</a:t>
            </a:r>
          </a:p>
          <a:p>
            <a:r>
              <a:rPr lang="en-US" altLang="zh-CN" sz="2800" b="0">
                <a:solidFill>
                  <a:srgbClr val="030305"/>
                </a:solidFill>
              </a:rPr>
              <a:t>b.</a:t>
            </a:r>
            <a:r>
              <a:rPr lang="zh-CN" altLang="en-US" sz="2800" b="0">
                <a:solidFill>
                  <a:srgbClr val="030305"/>
                </a:solidFill>
              </a:rPr>
              <a:t>进货环节的进项税可抵扣销项税。</a:t>
            </a:r>
          </a:p>
          <a:p>
            <a:r>
              <a:rPr lang="zh-CN" altLang="en-US" sz="2800" b="0">
                <a:solidFill>
                  <a:srgbClr val="030305"/>
                </a:solidFill>
              </a:rPr>
              <a:t>②账户设置</a:t>
            </a:r>
          </a:p>
          <a:p>
            <a:r>
              <a:rPr lang="zh-CN" altLang="en-US" sz="2800" b="0">
                <a:solidFill>
                  <a:srgbClr val="030305"/>
                </a:solidFill>
              </a:rPr>
              <a:t>设置多栏式</a:t>
            </a:r>
            <a:r>
              <a:rPr lang="zh-CN" altLang="en-US" sz="2800" b="0">
                <a:solidFill>
                  <a:srgbClr val="030305"/>
                </a:solidFill>
                <a:latin typeface="Arial"/>
              </a:rPr>
              <a:t>“</a:t>
            </a:r>
            <a:r>
              <a:rPr lang="zh-CN" altLang="en-US" sz="2800" b="0">
                <a:solidFill>
                  <a:srgbClr val="030305"/>
                </a:solidFill>
              </a:rPr>
              <a:t>应交增值税</a:t>
            </a:r>
            <a:r>
              <a:rPr lang="zh-CN" altLang="en-US" sz="2800" b="0">
                <a:solidFill>
                  <a:srgbClr val="030305"/>
                </a:solidFill>
                <a:latin typeface="Arial"/>
              </a:rPr>
              <a:t>”</a:t>
            </a:r>
            <a:r>
              <a:rPr lang="zh-CN" altLang="en-US" sz="2800" b="0">
                <a:solidFill>
                  <a:srgbClr val="030305"/>
                </a:solidFill>
              </a:rPr>
              <a:t>明细账</a:t>
            </a:r>
          </a:p>
          <a:p>
            <a:r>
              <a:rPr lang="en-US" altLang="zh-CN" sz="2800" b="0">
                <a:solidFill>
                  <a:srgbClr val="030305"/>
                </a:solidFill>
              </a:rPr>
              <a:t>③</a:t>
            </a:r>
            <a:r>
              <a:rPr lang="zh-CN" altLang="en-US" sz="2800" b="0">
                <a:solidFill>
                  <a:srgbClr val="030305"/>
                </a:solidFill>
              </a:rPr>
              <a:t>帐务处理</a:t>
            </a:r>
          </a:p>
          <a:p>
            <a:r>
              <a:rPr lang="zh-CN" altLang="en-US" sz="2800" b="0">
                <a:solidFill>
                  <a:srgbClr val="030305"/>
                </a:solidFill>
              </a:rPr>
              <a:t>见教材</a:t>
            </a:r>
            <a:r>
              <a:rPr lang="en-US" altLang="zh-CN" sz="2800" b="0">
                <a:solidFill>
                  <a:srgbClr val="030305"/>
                </a:solidFill>
              </a:rPr>
              <a:t>P153～154</a:t>
            </a:r>
            <a:r>
              <a:rPr lang="zh-CN" altLang="en-US" sz="2800" b="0">
                <a:solidFill>
                  <a:srgbClr val="030305"/>
                </a:solidFill>
              </a:rPr>
              <a:t>例</a:t>
            </a:r>
          </a:p>
        </p:txBody>
      </p:sp>
      <p:sp>
        <p:nvSpPr>
          <p:cNvPr id="3" name="日期占位符 3"/>
          <p:cNvSpPr>
            <a:spLocks noGrp="1"/>
          </p:cNvSpPr>
          <p:nvPr>
            <p:ph type="dt" sz="half" idx="10"/>
          </p:nvPr>
        </p:nvSpPr>
        <p:spPr/>
        <p:txBody>
          <a:bodyPr/>
          <a:lstStyle/>
          <a:p>
            <a:fld id="{22DE203F-8A34-476C-B193-1EB58ADD50F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B097E6B-FDD0-4759-8958-DC7A28F88BD6}" type="slidenum">
              <a:rPr lang="ko-KR" altLang="en-US"/>
              <a:pPr/>
              <a:t>229</a:t>
            </a:fld>
            <a:endParaRPr lang="en-US" altLang="ko-K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8305800" cy="684213"/>
          </a:xfrm>
          <a:noFill/>
          <a:ln/>
        </p:spPr>
        <p:txBody>
          <a:bodyPr>
            <a:normAutofit fontScale="90000"/>
          </a:bodyPr>
          <a:lstStyle/>
          <a:p>
            <a:pPr algn="ctr"/>
            <a:r>
              <a:rPr lang="zh-CN" altLang="en-US" sz="4000" b="0">
                <a:latin typeface="楷体_GB2312" pitchFamily="49" charset="-122"/>
                <a:ea typeface="华文新魏" pitchFamily="2" charset="-122"/>
              </a:rPr>
              <a:t>第三节  </a:t>
            </a:r>
            <a:r>
              <a:rPr lang="zh-CN" altLang="en-US" sz="4000" b="0">
                <a:latin typeface="Times New Roman" pitchFamily="18" charset="0"/>
                <a:ea typeface="华文新魏" pitchFamily="2" charset="-122"/>
              </a:rPr>
              <a:t>会计信息的生成</a:t>
            </a:r>
          </a:p>
        </p:txBody>
      </p:sp>
      <p:sp>
        <p:nvSpPr>
          <p:cNvPr id="76803" name="Rectangle 3"/>
          <p:cNvSpPr>
            <a:spLocks noGrp="1" noChangeArrowheads="1"/>
          </p:cNvSpPr>
          <p:nvPr>
            <p:ph idx="1"/>
          </p:nvPr>
        </p:nvSpPr>
        <p:spPr>
          <a:xfrm>
            <a:off x="533400" y="1143000"/>
            <a:ext cx="8077200" cy="5181600"/>
          </a:xfrm>
          <a:ln>
            <a:solidFill>
              <a:schemeClr val="bg1"/>
            </a:solidFill>
          </a:ln>
        </p:spPr>
        <p:txBody>
          <a:bodyPr>
            <a:normAutofit fontScale="92500" lnSpcReduction="20000"/>
          </a:bodyPr>
          <a:lstStyle/>
          <a:p>
            <a:pPr>
              <a:lnSpc>
                <a:spcPct val="120000"/>
              </a:lnSpc>
              <a:spcBef>
                <a:spcPct val="50000"/>
              </a:spcBef>
            </a:pPr>
            <a:r>
              <a:rPr lang="zh-CN" altLang="en-US" sz="3200" b="0">
                <a:solidFill>
                  <a:srgbClr val="003366"/>
                </a:solidFill>
                <a:latin typeface="黑体" pitchFamily="2" charset="-122"/>
                <a:ea typeface="黑体" pitchFamily="2" charset="-122"/>
              </a:rPr>
              <a:t>一、会计信息的生成</a:t>
            </a:r>
            <a:r>
              <a:rPr lang="zh-CN" altLang="en-US" sz="3200" b="0">
                <a:solidFill>
                  <a:srgbClr val="003366"/>
                </a:solidFill>
                <a:latin typeface="Times New Roman"/>
                <a:ea typeface="黑体" pitchFamily="2" charset="-122"/>
              </a:rPr>
              <a:t>——</a:t>
            </a:r>
            <a:r>
              <a:rPr lang="zh-CN" altLang="en-US" sz="3200" b="0">
                <a:solidFill>
                  <a:srgbClr val="003366"/>
                </a:solidFill>
                <a:latin typeface="黑体" pitchFamily="2" charset="-122"/>
                <a:ea typeface="黑体" pitchFamily="2" charset="-122"/>
              </a:rPr>
              <a:t>会计假设</a:t>
            </a:r>
            <a:r>
              <a:rPr lang="zh-CN" altLang="en-US" b="0">
                <a:solidFill>
                  <a:srgbClr val="FF0000"/>
                </a:solidFill>
                <a:latin typeface="华文新魏" pitchFamily="2" charset="-122"/>
                <a:ea typeface="华文新魏" pitchFamily="2" charset="-122"/>
              </a:rPr>
              <a:t> </a:t>
            </a:r>
          </a:p>
          <a:p>
            <a:pPr>
              <a:lnSpc>
                <a:spcPct val="120000"/>
              </a:lnSpc>
              <a:spcBef>
                <a:spcPct val="50000"/>
              </a:spcBef>
            </a:pPr>
            <a:r>
              <a:rPr lang="zh-CN" altLang="en-US" b="0">
                <a:latin typeface="楷体_GB2312" pitchFamily="49" charset="-122"/>
              </a:rPr>
              <a:t>    会计假设是企业会计确认、计量和报告的前提，是对会计核算处时间空间环境等所作的合理设定。会计基本假设包括会计主体、持续经营、会计分期和货币计量。 </a:t>
            </a:r>
          </a:p>
          <a:p>
            <a:pPr>
              <a:lnSpc>
                <a:spcPct val="120000"/>
              </a:lnSpc>
              <a:spcBef>
                <a:spcPct val="50000"/>
              </a:spcBef>
            </a:pPr>
            <a:r>
              <a:rPr lang="zh-CN" altLang="en-US" sz="2800">
                <a:solidFill>
                  <a:srgbClr val="CC0000"/>
                </a:solidFill>
                <a:latin typeface="楷体_GB2312" pitchFamily="49" charset="-122"/>
              </a:rPr>
              <a:t>（一）会计主体</a:t>
            </a:r>
          </a:p>
          <a:p>
            <a:pPr>
              <a:lnSpc>
                <a:spcPct val="120000"/>
              </a:lnSpc>
              <a:spcBef>
                <a:spcPct val="50000"/>
              </a:spcBef>
            </a:pPr>
            <a:r>
              <a:rPr lang="zh-CN" altLang="en-US" b="0">
                <a:latin typeface="楷体_GB2312" pitchFamily="49" charset="-122"/>
              </a:rPr>
              <a:t>    会计主体，又称会计实体，会计个体，是指会计活动为之服务的特定单位或组织，它规定了会计活动的</a:t>
            </a:r>
            <a:r>
              <a:rPr lang="zh-CN" altLang="en-US">
                <a:solidFill>
                  <a:srgbClr val="0000CC"/>
                </a:solidFill>
                <a:latin typeface="楷体_GB2312" pitchFamily="49" charset="-122"/>
              </a:rPr>
              <a:t>空间范围</a:t>
            </a:r>
            <a:r>
              <a:rPr lang="zh-CN" altLang="en-US" b="0">
                <a:latin typeface="楷体_GB2312" pitchFamily="49" charset="-122"/>
              </a:rPr>
              <a:t>。</a:t>
            </a:r>
            <a:endParaRPr lang="zh-CN" altLang="en-US" b="0">
              <a:ea typeface="宋体" charset="-122"/>
            </a:endParaRPr>
          </a:p>
        </p:txBody>
      </p:sp>
      <p:sp>
        <p:nvSpPr>
          <p:cNvPr id="4" name="日期占位符 3"/>
          <p:cNvSpPr>
            <a:spLocks noGrp="1"/>
          </p:cNvSpPr>
          <p:nvPr>
            <p:ph type="dt" sz="half" idx="10"/>
          </p:nvPr>
        </p:nvSpPr>
        <p:spPr/>
        <p:txBody>
          <a:bodyPr/>
          <a:lstStyle/>
          <a:p>
            <a:fld id="{2761D416-288B-426D-8964-3A2186BEECA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78C0F45A-2DF3-4504-B606-1F195CC117E7}" type="slidenum">
              <a:rPr lang="en-US" altLang="ko-KR"/>
              <a:pPr/>
              <a:t>23</a:t>
            </a:fld>
            <a:endParaRPr lang="en-US" altLang="ko-K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idx="1"/>
          </p:nvPr>
        </p:nvSpPr>
        <p:spPr>
          <a:xfrm>
            <a:off x="611188" y="1125538"/>
            <a:ext cx="8137525" cy="5427662"/>
          </a:xfrm>
          <a:ln/>
        </p:spPr>
        <p:txBody>
          <a:bodyPr>
            <a:normAutofit fontScale="92500" lnSpcReduction="20000"/>
          </a:bodyPr>
          <a:lstStyle/>
          <a:p>
            <a:pPr>
              <a:lnSpc>
                <a:spcPct val="90000"/>
              </a:lnSpc>
            </a:pPr>
            <a:r>
              <a:rPr lang="zh-CN" altLang="en-US">
                <a:solidFill>
                  <a:srgbClr val="030305"/>
                </a:solidFill>
              </a:rPr>
              <a:t>  </a:t>
            </a:r>
            <a:r>
              <a:rPr lang="zh-CN" altLang="en-US" b="0">
                <a:solidFill>
                  <a:srgbClr val="3317FF"/>
                </a:solidFill>
              </a:rPr>
              <a:t>第二、小规模纳税企业的核算</a:t>
            </a:r>
          </a:p>
          <a:p>
            <a:pPr>
              <a:lnSpc>
                <a:spcPct val="90000"/>
              </a:lnSpc>
            </a:pPr>
            <a:r>
              <a:rPr lang="zh-CN" altLang="en-US" b="0">
                <a:solidFill>
                  <a:srgbClr val="030305"/>
                </a:solidFill>
              </a:rPr>
              <a:t>①核算特点：</a:t>
            </a:r>
          </a:p>
          <a:p>
            <a:pPr>
              <a:lnSpc>
                <a:spcPct val="90000"/>
              </a:lnSpc>
            </a:pPr>
            <a:r>
              <a:rPr lang="en-US" altLang="zh-CN" b="0">
                <a:solidFill>
                  <a:srgbClr val="030305"/>
                </a:solidFill>
              </a:rPr>
              <a:t>a.</a:t>
            </a:r>
            <a:r>
              <a:rPr lang="zh-CN" altLang="en-US" b="0">
                <a:solidFill>
                  <a:srgbClr val="030305"/>
                </a:solidFill>
              </a:rPr>
              <a:t>销售货物开具</a:t>
            </a:r>
            <a:r>
              <a:rPr lang="zh-CN" altLang="en-US" b="0">
                <a:solidFill>
                  <a:srgbClr val="FF3300"/>
                </a:solidFill>
              </a:rPr>
              <a:t>普通发票</a:t>
            </a:r>
            <a:r>
              <a:rPr lang="zh-CN" altLang="en-US" b="0">
                <a:solidFill>
                  <a:srgbClr val="030305"/>
                </a:solidFill>
              </a:rPr>
              <a:t>，发票金额为含税金额</a:t>
            </a:r>
            <a:r>
              <a:rPr lang="en-US" altLang="zh-CN" b="0">
                <a:solidFill>
                  <a:srgbClr val="030305"/>
                </a:solidFill>
              </a:rPr>
              <a:t>；</a:t>
            </a:r>
          </a:p>
          <a:p>
            <a:pPr>
              <a:lnSpc>
                <a:spcPct val="90000"/>
              </a:lnSpc>
            </a:pPr>
            <a:r>
              <a:rPr lang="en-US" altLang="zh-CN" b="0">
                <a:solidFill>
                  <a:srgbClr val="030305"/>
                </a:solidFill>
              </a:rPr>
              <a:t>b.</a:t>
            </a:r>
            <a:r>
              <a:rPr lang="zh-CN" altLang="en-US" b="0">
                <a:solidFill>
                  <a:srgbClr val="030305"/>
                </a:solidFill>
              </a:rPr>
              <a:t>购进货物时，价税合并计入货物采购成本；</a:t>
            </a:r>
          </a:p>
          <a:p>
            <a:pPr>
              <a:lnSpc>
                <a:spcPct val="90000"/>
              </a:lnSpc>
            </a:pPr>
            <a:r>
              <a:rPr lang="en-US" altLang="zh-CN" b="0">
                <a:solidFill>
                  <a:srgbClr val="030305"/>
                </a:solidFill>
              </a:rPr>
              <a:t>c. </a:t>
            </a:r>
            <a:r>
              <a:rPr lang="zh-CN" altLang="en-US" b="0">
                <a:solidFill>
                  <a:srgbClr val="030305"/>
                </a:solidFill>
              </a:rPr>
              <a:t>采用简易办法计算应纳税额，不实行税款抵扣；</a:t>
            </a:r>
          </a:p>
          <a:p>
            <a:pPr>
              <a:lnSpc>
                <a:spcPct val="110000"/>
              </a:lnSpc>
            </a:pPr>
            <a:r>
              <a:rPr lang="zh-CN" altLang="en-US" b="0">
                <a:solidFill>
                  <a:srgbClr val="030305"/>
                </a:solidFill>
              </a:rPr>
              <a:t>           </a:t>
            </a:r>
            <a:r>
              <a:rPr lang="zh-CN" altLang="en-US" b="0">
                <a:solidFill>
                  <a:srgbClr val="0000FF"/>
                </a:solidFill>
              </a:rPr>
              <a:t>应纳税额=</a:t>
            </a:r>
            <a:r>
              <a:rPr lang="zh-CN" altLang="en-US" b="0">
                <a:solidFill>
                  <a:srgbClr val="0000FF"/>
                </a:solidFill>
                <a:latin typeface="宋体" charset="-122"/>
              </a:rPr>
              <a:t>销售额</a:t>
            </a:r>
            <a:r>
              <a:rPr lang="zh-CN" altLang="en-US" b="0">
                <a:solidFill>
                  <a:srgbClr val="0000FF"/>
                </a:solidFill>
              </a:rPr>
              <a:t>×税</a:t>
            </a:r>
            <a:r>
              <a:rPr lang="zh-CN" altLang="en-US" b="0">
                <a:solidFill>
                  <a:srgbClr val="0000FF"/>
                </a:solidFill>
                <a:latin typeface="宋体" charset="-122"/>
              </a:rPr>
              <a:t>率</a:t>
            </a:r>
            <a:endParaRPr lang="zh-CN" altLang="en-US" b="0">
              <a:solidFill>
                <a:srgbClr val="0000FF"/>
              </a:solidFill>
            </a:endParaRPr>
          </a:p>
          <a:p>
            <a:pPr>
              <a:lnSpc>
                <a:spcPct val="110000"/>
              </a:lnSpc>
            </a:pPr>
            <a:r>
              <a:rPr lang="en-US" altLang="zh-CN" b="0">
                <a:solidFill>
                  <a:srgbClr val="030305"/>
                </a:solidFill>
              </a:rPr>
              <a:t>d.</a:t>
            </a:r>
            <a:r>
              <a:rPr lang="zh-CN" altLang="en-US" b="0">
                <a:solidFill>
                  <a:srgbClr val="030305"/>
                </a:solidFill>
              </a:rPr>
              <a:t>计算销售收入应换算成不含税的销售额。</a:t>
            </a:r>
          </a:p>
          <a:p>
            <a:pPr>
              <a:lnSpc>
                <a:spcPct val="90000"/>
              </a:lnSpc>
            </a:pPr>
            <a:r>
              <a:rPr lang="zh-CN" altLang="en-US" b="0">
                <a:solidFill>
                  <a:srgbClr val="030305"/>
                </a:solidFill>
              </a:rPr>
              <a:t>不含税销售额  = </a:t>
            </a:r>
            <a:r>
              <a:rPr lang="zh-CN" altLang="en-US" b="0" u="sng">
                <a:solidFill>
                  <a:srgbClr val="030305"/>
                </a:solidFill>
              </a:rPr>
              <a:t>含税销售额</a:t>
            </a:r>
          </a:p>
          <a:p>
            <a:pPr>
              <a:lnSpc>
                <a:spcPct val="90000"/>
              </a:lnSpc>
            </a:pPr>
            <a:r>
              <a:rPr lang="zh-CN" altLang="en-US" b="0">
                <a:solidFill>
                  <a:srgbClr val="030305"/>
                </a:solidFill>
              </a:rPr>
              <a:t>                  1+税率</a:t>
            </a:r>
          </a:p>
          <a:p>
            <a:pPr>
              <a:lnSpc>
                <a:spcPct val="90000"/>
              </a:lnSpc>
            </a:pPr>
            <a:r>
              <a:rPr lang="zh-CN" altLang="en-US" b="0">
                <a:solidFill>
                  <a:srgbClr val="030305"/>
                </a:solidFill>
              </a:rPr>
              <a:t>②帐务处理</a:t>
            </a:r>
          </a:p>
          <a:p>
            <a:pPr>
              <a:lnSpc>
                <a:spcPct val="90000"/>
              </a:lnSpc>
            </a:pPr>
            <a:r>
              <a:rPr lang="zh-CN" altLang="en-US" b="0">
                <a:solidFill>
                  <a:srgbClr val="030305"/>
                </a:solidFill>
              </a:rPr>
              <a:t>见教材</a:t>
            </a:r>
            <a:r>
              <a:rPr lang="en-US" altLang="zh-CN" b="0">
                <a:solidFill>
                  <a:srgbClr val="030305"/>
                </a:solidFill>
              </a:rPr>
              <a:t>P154</a:t>
            </a:r>
            <a:r>
              <a:rPr lang="zh-CN" altLang="en-US" b="0">
                <a:solidFill>
                  <a:srgbClr val="030305"/>
                </a:solidFill>
              </a:rPr>
              <a:t>例13、14</a:t>
            </a:r>
          </a:p>
          <a:p>
            <a:pPr>
              <a:lnSpc>
                <a:spcPct val="90000"/>
              </a:lnSpc>
            </a:pPr>
            <a:endParaRPr lang="zh-CN" altLang="en-US" b="0">
              <a:solidFill>
                <a:srgbClr val="030305"/>
              </a:solidFill>
            </a:endParaRPr>
          </a:p>
        </p:txBody>
      </p:sp>
      <p:sp>
        <p:nvSpPr>
          <p:cNvPr id="3" name="日期占位符 3"/>
          <p:cNvSpPr>
            <a:spLocks noGrp="1"/>
          </p:cNvSpPr>
          <p:nvPr>
            <p:ph type="dt" sz="half" idx="10"/>
          </p:nvPr>
        </p:nvSpPr>
        <p:spPr/>
        <p:txBody>
          <a:bodyPr/>
          <a:lstStyle/>
          <a:p>
            <a:fld id="{263E7586-C17C-49E0-B7FA-442D1575D3B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C55B91CD-19B4-4C57-BDBC-6BFEE1B11D03}" type="slidenum">
              <a:rPr lang="ko-KR" altLang="en-US"/>
              <a:pPr/>
              <a:t>230</a:t>
            </a:fld>
            <a:endParaRPr lang="en-US" altLang="ko-K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idx="1"/>
          </p:nvPr>
        </p:nvSpPr>
        <p:spPr>
          <a:xfrm>
            <a:off x="611188" y="1052513"/>
            <a:ext cx="7993062" cy="5500687"/>
          </a:xfrm>
        </p:spPr>
        <p:txBody>
          <a:bodyPr/>
          <a:lstStyle/>
          <a:p>
            <a:pPr>
              <a:lnSpc>
                <a:spcPct val="120000"/>
              </a:lnSpc>
            </a:pPr>
            <a:r>
              <a:rPr lang="zh-CN" altLang="en-US">
                <a:solidFill>
                  <a:srgbClr val="AB5171"/>
                </a:solidFill>
              </a:rPr>
              <a:t>2、消费税</a:t>
            </a:r>
          </a:p>
          <a:p>
            <a:pPr>
              <a:lnSpc>
                <a:spcPct val="120000"/>
              </a:lnSpc>
            </a:pPr>
            <a:r>
              <a:rPr lang="zh-CN" altLang="en-US" b="0">
                <a:solidFill>
                  <a:srgbClr val="030305"/>
                </a:solidFill>
                <a:cs typeface="Times New Roman" pitchFamily="18" charset="0"/>
              </a:rPr>
              <a:t>    </a:t>
            </a:r>
            <a:r>
              <a:rPr lang="zh-CN" altLang="en-US" b="0">
                <a:solidFill>
                  <a:srgbClr val="030305"/>
                </a:solidFill>
              </a:rPr>
              <a:t>消费税：是对从事生产、委托加工和进口消费品的单位和个人计算征收的一种税。</a:t>
            </a:r>
          </a:p>
          <a:p>
            <a:pPr>
              <a:lnSpc>
                <a:spcPct val="120000"/>
              </a:lnSpc>
            </a:pPr>
            <a:r>
              <a:rPr lang="zh-CN" altLang="en-US" b="0">
                <a:solidFill>
                  <a:srgbClr val="030305"/>
                </a:solidFill>
              </a:rPr>
              <a:t>（1）消费税的特点：</a:t>
            </a:r>
          </a:p>
          <a:p>
            <a:pPr>
              <a:lnSpc>
                <a:spcPct val="120000"/>
              </a:lnSpc>
            </a:pPr>
            <a:r>
              <a:rPr lang="en-US" altLang="zh-CN" b="0">
                <a:solidFill>
                  <a:srgbClr val="030305"/>
                </a:solidFill>
              </a:rPr>
              <a:t>   a.</a:t>
            </a:r>
            <a:r>
              <a:rPr lang="zh-CN" altLang="en-US" b="0">
                <a:solidFill>
                  <a:srgbClr val="030305"/>
                </a:solidFill>
              </a:rPr>
              <a:t>征收范围小；</a:t>
            </a:r>
          </a:p>
          <a:p>
            <a:pPr>
              <a:lnSpc>
                <a:spcPct val="120000"/>
              </a:lnSpc>
            </a:pPr>
            <a:r>
              <a:rPr lang="en-US" altLang="zh-CN" b="0">
                <a:solidFill>
                  <a:srgbClr val="030305"/>
                </a:solidFill>
              </a:rPr>
              <a:t>   b.</a:t>
            </a:r>
            <a:r>
              <a:rPr lang="zh-CN" altLang="en-US" b="0">
                <a:solidFill>
                  <a:srgbClr val="030305"/>
                </a:solidFill>
              </a:rPr>
              <a:t>税率档次多；</a:t>
            </a:r>
          </a:p>
          <a:p>
            <a:pPr>
              <a:lnSpc>
                <a:spcPct val="120000"/>
              </a:lnSpc>
            </a:pPr>
            <a:r>
              <a:rPr lang="en-US" altLang="zh-CN" b="0">
                <a:solidFill>
                  <a:srgbClr val="030305"/>
                </a:solidFill>
              </a:rPr>
              <a:t>   c.</a:t>
            </a:r>
            <a:r>
              <a:rPr lang="zh-CN" altLang="en-US" b="0">
                <a:solidFill>
                  <a:srgbClr val="030305"/>
                </a:solidFill>
              </a:rPr>
              <a:t>税率跨越幅度大。</a:t>
            </a:r>
          </a:p>
        </p:txBody>
      </p:sp>
      <p:sp>
        <p:nvSpPr>
          <p:cNvPr id="3" name="日期占位符 3"/>
          <p:cNvSpPr>
            <a:spLocks noGrp="1"/>
          </p:cNvSpPr>
          <p:nvPr>
            <p:ph type="dt" sz="half" idx="10"/>
          </p:nvPr>
        </p:nvSpPr>
        <p:spPr/>
        <p:txBody>
          <a:bodyPr/>
          <a:lstStyle/>
          <a:p>
            <a:fld id="{320742FA-A17B-4A12-8E15-74E2E1CB6C4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1227B763-FD9B-4C4A-BBBA-B0BEB843E597}" type="slidenum">
              <a:rPr lang="ko-KR" altLang="en-US"/>
              <a:pPr/>
              <a:t>231</a:t>
            </a:fld>
            <a:endParaRPr lang="en-US" altLang="ko-K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idx="1"/>
          </p:nvPr>
        </p:nvSpPr>
        <p:spPr>
          <a:xfrm>
            <a:off x="611188" y="1052513"/>
            <a:ext cx="8064500" cy="5400675"/>
          </a:xfrm>
        </p:spPr>
        <p:txBody>
          <a:bodyPr/>
          <a:lstStyle/>
          <a:p>
            <a:pPr>
              <a:lnSpc>
                <a:spcPct val="110000"/>
              </a:lnSpc>
            </a:pPr>
            <a:r>
              <a:rPr lang="zh-CN" altLang="en-US" b="0"/>
              <a:t>现行税法规定的应税消费品具体包括：</a:t>
            </a:r>
          </a:p>
          <a:p>
            <a:pPr>
              <a:lnSpc>
                <a:spcPct val="110000"/>
              </a:lnSpc>
            </a:pPr>
            <a:r>
              <a:rPr lang="zh-CN" altLang="en-US" b="0">
                <a:solidFill>
                  <a:srgbClr val="030305"/>
                </a:solidFill>
              </a:rPr>
              <a:t>    </a:t>
            </a:r>
            <a:r>
              <a:rPr lang="zh-CN" altLang="en-US" sz="2000" b="0">
                <a:solidFill>
                  <a:srgbClr val="0000FF"/>
                </a:solidFill>
              </a:rPr>
              <a:t>烟、酒、化妆品、护肤护发品、贵重首饰及珠宝玉石、鞭炮、汽油、柴油、汽车轮胎、小汽车、摩托车等11类。</a:t>
            </a:r>
          </a:p>
          <a:p>
            <a:pPr>
              <a:lnSpc>
                <a:spcPct val="110000"/>
              </a:lnSpc>
            </a:pPr>
            <a:r>
              <a:rPr lang="zh-CN" altLang="en-US" sz="2000" b="0"/>
              <a:t>  </a:t>
            </a:r>
          </a:p>
          <a:p>
            <a:pPr>
              <a:lnSpc>
                <a:spcPct val="110000"/>
              </a:lnSpc>
            </a:pPr>
            <a:r>
              <a:rPr lang="zh-CN" altLang="en-US" sz="2000" b="0"/>
              <a:t>    2006年4月1日，国家对消费税政策进行了重大调整。</a:t>
            </a:r>
          </a:p>
          <a:p>
            <a:pPr>
              <a:lnSpc>
                <a:spcPct val="110000"/>
              </a:lnSpc>
            </a:pPr>
            <a:r>
              <a:rPr lang="zh-CN" altLang="en-US" sz="2000" b="0"/>
              <a:t>    此次消费税政策调整的主要内容是</a:t>
            </a:r>
            <a:r>
              <a:rPr lang="zh-CN" altLang="en-US" sz="2000"/>
              <a:t>：</a:t>
            </a:r>
          </a:p>
          <a:p>
            <a:pPr>
              <a:lnSpc>
                <a:spcPct val="110000"/>
              </a:lnSpc>
            </a:pPr>
            <a:r>
              <a:rPr lang="zh-CN" altLang="en-US" sz="2000" b="0">
                <a:solidFill>
                  <a:srgbClr val="FF3300"/>
                </a:solidFill>
              </a:rPr>
              <a:t>    </a:t>
            </a:r>
            <a:r>
              <a:rPr lang="zh-CN" altLang="en-US" sz="2000">
                <a:solidFill>
                  <a:srgbClr val="FF3300"/>
                </a:solidFill>
              </a:rPr>
              <a:t>新增</a:t>
            </a:r>
            <a:r>
              <a:rPr lang="zh-CN" altLang="en-US" sz="2000" b="0"/>
              <a:t>高尔夫球及球具、高档手表、游艇、木制一次性筷子、实木地板等税目。</a:t>
            </a:r>
          </a:p>
          <a:p>
            <a:pPr>
              <a:lnSpc>
                <a:spcPct val="110000"/>
              </a:lnSpc>
            </a:pPr>
            <a:r>
              <a:rPr lang="zh-CN" altLang="en-US" sz="2000" b="0"/>
              <a:t>    增列成品油税目，原汽油、柴油税目作为此税目的两个子目，同时新增石脑油、溶剂油、润滑油、燃料油、航空煤油五个子目。</a:t>
            </a:r>
          </a:p>
          <a:p>
            <a:pPr>
              <a:lnSpc>
                <a:spcPct val="110000"/>
              </a:lnSpc>
            </a:pPr>
            <a:r>
              <a:rPr lang="zh-CN" altLang="en-US" sz="2000" b="0">
                <a:solidFill>
                  <a:srgbClr val="FF3300"/>
                </a:solidFill>
              </a:rPr>
              <a:t>    </a:t>
            </a:r>
            <a:r>
              <a:rPr lang="zh-CN" altLang="en-US" sz="2000">
                <a:solidFill>
                  <a:srgbClr val="FF3300"/>
                </a:solidFill>
              </a:rPr>
              <a:t>取消</a:t>
            </a:r>
            <a:r>
              <a:rPr lang="zh-CN" altLang="en-US" sz="2000" b="0">
                <a:latin typeface="Arial"/>
              </a:rPr>
              <a:t>“</a:t>
            </a:r>
            <a:r>
              <a:rPr lang="zh-CN" altLang="en-US" sz="2000" b="0"/>
              <a:t>护肤护发品</a:t>
            </a:r>
            <a:r>
              <a:rPr lang="zh-CN" altLang="en-US" sz="2000" b="0">
                <a:latin typeface="Arial"/>
              </a:rPr>
              <a:t>”</a:t>
            </a:r>
            <a:r>
              <a:rPr lang="zh-CN" altLang="en-US" sz="2000" b="0"/>
              <a:t>税目。</a:t>
            </a:r>
          </a:p>
          <a:p>
            <a:pPr>
              <a:lnSpc>
                <a:spcPct val="110000"/>
              </a:lnSpc>
            </a:pPr>
            <a:r>
              <a:rPr lang="zh-CN" altLang="en-US" sz="2000" b="0">
                <a:solidFill>
                  <a:srgbClr val="FF3300"/>
                </a:solidFill>
              </a:rPr>
              <a:t>    </a:t>
            </a:r>
            <a:r>
              <a:rPr lang="zh-CN" altLang="en-US" sz="2000">
                <a:solidFill>
                  <a:srgbClr val="FF3300"/>
                </a:solidFill>
              </a:rPr>
              <a:t>调整</a:t>
            </a:r>
            <a:r>
              <a:rPr lang="zh-CN" altLang="en-US" sz="2000" b="0"/>
              <a:t>部分税目税率，现行11个税目中，涉及税率调整的有白酒、小汽车、摩托车、汽车轮胎几个税目。</a:t>
            </a:r>
          </a:p>
          <a:p>
            <a:pPr>
              <a:lnSpc>
                <a:spcPct val="110000"/>
              </a:lnSpc>
            </a:pPr>
            <a:endParaRPr lang="zh-CN" altLang="en-US" sz="2000" b="0"/>
          </a:p>
        </p:txBody>
      </p:sp>
      <p:sp>
        <p:nvSpPr>
          <p:cNvPr id="3" name="日期占位符 3"/>
          <p:cNvSpPr>
            <a:spLocks noGrp="1"/>
          </p:cNvSpPr>
          <p:nvPr>
            <p:ph type="dt" sz="half" idx="10"/>
          </p:nvPr>
        </p:nvSpPr>
        <p:spPr/>
        <p:txBody>
          <a:bodyPr/>
          <a:lstStyle/>
          <a:p>
            <a:fld id="{A01319C7-E2B6-4B43-98D7-F6CBEEEC285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E4E90A3-0AC3-4129-852C-233EC64AAC59}" type="slidenum">
              <a:rPr lang="ko-KR" altLang="en-US"/>
              <a:pPr/>
              <a:t>232</a:t>
            </a:fld>
            <a:endParaRPr lang="en-US" altLang="ko-K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idx="1"/>
          </p:nvPr>
        </p:nvSpPr>
        <p:spPr/>
        <p:txBody>
          <a:bodyPr/>
          <a:lstStyle/>
          <a:p>
            <a:r>
              <a:rPr lang="zh-CN" altLang="en-US" sz="2000" b="0">
                <a:solidFill>
                  <a:srgbClr val="030305"/>
                </a:solidFill>
              </a:rPr>
              <a:t>（2）消费税的计税方法</a:t>
            </a:r>
          </a:p>
          <a:p>
            <a:r>
              <a:rPr lang="zh-CN" altLang="en-US" sz="2000" b="0">
                <a:solidFill>
                  <a:srgbClr val="030305"/>
                </a:solidFill>
              </a:rPr>
              <a:t>应纳消费税额＝应税消费品销售额 ×适用税率</a:t>
            </a:r>
            <a:r>
              <a:rPr lang="zh-CN" altLang="en-US" sz="2000" b="0">
                <a:solidFill>
                  <a:srgbClr val="0000FF"/>
                </a:solidFill>
              </a:rPr>
              <a:t>（从价定率）</a:t>
            </a:r>
          </a:p>
          <a:p>
            <a:r>
              <a:rPr lang="zh-CN" altLang="en-US" sz="2000" b="0">
                <a:solidFill>
                  <a:srgbClr val="030305"/>
                </a:solidFill>
              </a:rPr>
              <a:t>应纳消费税额＝应税消费品销售量×单位税额</a:t>
            </a:r>
            <a:r>
              <a:rPr lang="zh-CN" altLang="en-US" sz="2000" b="0">
                <a:solidFill>
                  <a:srgbClr val="0000FF"/>
                </a:solidFill>
              </a:rPr>
              <a:t>（从量定额）</a:t>
            </a:r>
          </a:p>
          <a:p>
            <a:endParaRPr lang="zh-CN" altLang="en-US" sz="2000" b="0">
              <a:solidFill>
                <a:srgbClr val="030305"/>
              </a:solidFill>
            </a:endParaRPr>
          </a:p>
          <a:p>
            <a:r>
              <a:rPr lang="zh-CN" altLang="en-US" sz="2000" b="0">
                <a:solidFill>
                  <a:srgbClr val="030305"/>
                </a:solidFill>
              </a:rPr>
              <a:t>（3）消费税的核算	</a:t>
            </a:r>
          </a:p>
          <a:p>
            <a:r>
              <a:rPr lang="zh-CN" altLang="en-US" sz="2000" b="0">
                <a:solidFill>
                  <a:srgbClr val="030305"/>
                </a:solidFill>
              </a:rPr>
              <a:t>                  借      营业税金及附加      贷</a:t>
            </a:r>
          </a:p>
          <a:p>
            <a:r>
              <a:rPr lang="zh-CN" altLang="en-US" sz="2000" b="0">
                <a:solidFill>
                  <a:srgbClr val="030305"/>
                </a:solidFill>
              </a:rPr>
              <a:t>              登记应由企业营业    月末结转借方发生额</a:t>
            </a:r>
          </a:p>
          <a:p>
            <a:r>
              <a:rPr lang="zh-CN" altLang="en-US" sz="2000" b="0">
                <a:solidFill>
                  <a:srgbClr val="030305"/>
                </a:solidFill>
              </a:rPr>
              <a:t>              活动负担的各种税    至</a:t>
            </a:r>
            <a:r>
              <a:rPr lang="zh-CN" altLang="en-US" sz="2000" b="0">
                <a:solidFill>
                  <a:srgbClr val="030305"/>
                </a:solidFill>
                <a:latin typeface="Arial"/>
              </a:rPr>
              <a:t>“</a:t>
            </a:r>
            <a:r>
              <a:rPr lang="zh-CN" altLang="en-US" sz="2000" b="0">
                <a:solidFill>
                  <a:srgbClr val="030305"/>
                </a:solidFill>
              </a:rPr>
              <a:t>本年利润</a:t>
            </a:r>
            <a:r>
              <a:rPr lang="zh-CN" altLang="en-US" sz="2000" b="0">
                <a:solidFill>
                  <a:srgbClr val="030305"/>
                </a:solidFill>
                <a:latin typeface="Arial"/>
              </a:rPr>
              <a:t>”</a:t>
            </a:r>
            <a:r>
              <a:rPr lang="zh-CN" altLang="en-US" sz="2000" b="0">
                <a:solidFill>
                  <a:srgbClr val="030305"/>
                </a:solidFill>
              </a:rPr>
              <a:t>账户。</a:t>
            </a:r>
          </a:p>
          <a:p>
            <a:r>
              <a:rPr lang="zh-CN" altLang="en-US" sz="2000" b="0">
                <a:solidFill>
                  <a:srgbClr val="030305"/>
                </a:solidFill>
              </a:rPr>
              <a:t>              金及附加费。</a:t>
            </a:r>
          </a:p>
          <a:p>
            <a:r>
              <a:rPr lang="zh-CN" altLang="en-US" sz="2000" b="0">
                <a:solidFill>
                  <a:srgbClr val="030305"/>
                </a:solidFill>
              </a:rPr>
              <a:t>                     余额：0 </a:t>
            </a:r>
          </a:p>
          <a:p>
            <a:r>
              <a:rPr lang="zh-CN" altLang="en-US" sz="2000" b="0">
                <a:solidFill>
                  <a:srgbClr val="030305"/>
                </a:solidFill>
              </a:rPr>
              <a:t>      </a:t>
            </a:r>
          </a:p>
          <a:p>
            <a:r>
              <a:rPr lang="zh-CN" altLang="en-US" sz="2000" b="0">
                <a:solidFill>
                  <a:srgbClr val="030305"/>
                </a:solidFill>
              </a:rPr>
              <a:t>    （例见</a:t>
            </a:r>
            <a:r>
              <a:rPr lang="en-US" altLang="zh-CN" sz="2000" b="0">
                <a:solidFill>
                  <a:srgbClr val="030305"/>
                </a:solidFill>
              </a:rPr>
              <a:t>P152）</a:t>
            </a:r>
          </a:p>
        </p:txBody>
      </p:sp>
      <p:sp>
        <p:nvSpPr>
          <p:cNvPr id="6" name="日期占位符 3"/>
          <p:cNvSpPr>
            <a:spLocks noGrp="1"/>
          </p:cNvSpPr>
          <p:nvPr>
            <p:ph type="dt" sz="half" idx="10"/>
          </p:nvPr>
        </p:nvSpPr>
        <p:spPr/>
        <p:txBody>
          <a:bodyPr/>
          <a:lstStyle/>
          <a:p>
            <a:fld id="{F085637B-F460-4C1A-8D32-CA7E2F6CEA11}"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D91508B8-C1C4-4173-9740-F3E58924E064}" type="slidenum">
              <a:rPr lang="ko-KR" altLang="en-US"/>
              <a:pPr/>
              <a:t>233</a:t>
            </a:fld>
            <a:endParaRPr lang="en-US" altLang="ko-KR"/>
          </a:p>
        </p:txBody>
      </p:sp>
      <p:sp>
        <p:nvSpPr>
          <p:cNvPr id="155651" name="Line 3"/>
          <p:cNvSpPr>
            <a:spLocks noChangeShapeType="1"/>
          </p:cNvSpPr>
          <p:nvPr/>
        </p:nvSpPr>
        <p:spPr bwMode="auto">
          <a:xfrm>
            <a:off x="1547813" y="3284538"/>
            <a:ext cx="6400800" cy="0"/>
          </a:xfrm>
          <a:prstGeom prst="line">
            <a:avLst/>
          </a:prstGeom>
          <a:noFill/>
          <a:ln w="9525">
            <a:solidFill>
              <a:srgbClr val="030305"/>
            </a:solidFill>
            <a:round/>
            <a:headEnd/>
            <a:tailEnd/>
          </a:ln>
          <a:effectLst/>
        </p:spPr>
        <p:txBody>
          <a:bodyPr wrap="none" anchor="ctr"/>
          <a:lstStyle/>
          <a:p>
            <a:endParaRPr lang="zh-CN" altLang="en-US"/>
          </a:p>
        </p:txBody>
      </p:sp>
      <p:sp>
        <p:nvSpPr>
          <p:cNvPr id="155652" name="Line 4"/>
          <p:cNvSpPr>
            <a:spLocks noChangeShapeType="1"/>
          </p:cNvSpPr>
          <p:nvPr/>
        </p:nvSpPr>
        <p:spPr bwMode="auto">
          <a:xfrm>
            <a:off x="4787900" y="3284538"/>
            <a:ext cx="0" cy="1828800"/>
          </a:xfrm>
          <a:prstGeom prst="line">
            <a:avLst/>
          </a:prstGeom>
          <a:noFill/>
          <a:ln w="9525">
            <a:solidFill>
              <a:srgbClr val="030305"/>
            </a:solidFill>
            <a:round/>
            <a:headEnd/>
            <a:tailEnd/>
          </a:ln>
          <a:effectLst/>
        </p:spPr>
        <p:txBody>
          <a:bodyPr wrap="none" anchor="ctr"/>
          <a:lstStyle/>
          <a:p>
            <a:endParaRPr lang="zh-CN" altLang="en-US"/>
          </a:p>
        </p:txBody>
      </p:sp>
      <p:sp>
        <p:nvSpPr>
          <p:cNvPr id="155653" name="Line 5"/>
          <p:cNvSpPr>
            <a:spLocks noChangeShapeType="1"/>
          </p:cNvSpPr>
          <p:nvPr/>
        </p:nvSpPr>
        <p:spPr bwMode="auto">
          <a:xfrm flipV="1">
            <a:off x="1547813" y="4365625"/>
            <a:ext cx="6400800" cy="0"/>
          </a:xfrm>
          <a:prstGeom prst="line">
            <a:avLst/>
          </a:prstGeom>
          <a:noFill/>
          <a:ln w="9525">
            <a:solidFill>
              <a:srgbClr val="030305"/>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idx="1"/>
          </p:nvPr>
        </p:nvSpPr>
        <p:spPr>
          <a:xfrm>
            <a:off x="609600" y="1052513"/>
            <a:ext cx="7848600" cy="5043487"/>
          </a:xfrm>
        </p:spPr>
        <p:txBody>
          <a:bodyPr>
            <a:normAutofit fontScale="92500" lnSpcReduction="10000"/>
          </a:bodyPr>
          <a:lstStyle/>
          <a:p>
            <a:pPr>
              <a:lnSpc>
                <a:spcPct val="120000"/>
              </a:lnSpc>
            </a:pPr>
            <a:r>
              <a:rPr lang="zh-CN" altLang="en-US">
                <a:solidFill>
                  <a:srgbClr val="AB5171"/>
                </a:solidFill>
              </a:rPr>
              <a:t>3、营业税</a:t>
            </a:r>
          </a:p>
          <a:p>
            <a:pPr>
              <a:lnSpc>
                <a:spcPct val="120000"/>
              </a:lnSpc>
            </a:pPr>
            <a:r>
              <a:rPr lang="zh-CN" altLang="en-US" b="0">
                <a:solidFill>
                  <a:srgbClr val="030305"/>
                </a:solidFill>
              </a:rPr>
              <a:t>营业税：是对提供应税劳务、转让无形资产或销售不动产的单位和个人征收的一种税。</a:t>
            </a:r>
          </a:p>
          <a:p>
            <a:pPr>
              <a:lnSpc>
                <a:spcPct val="120000"/>
              </a:lnSpc>
            </a:pPr>
            <a:r>
              <a:rPr lang="zh-CN" altLang="en-US" b="0">
                <a:solidFill>
                  <a:srgbClr val="030305"/>
                </a:solidFill>
              </a:rPr>
              <a:t>（1）营业税的特点</a:t>
            </a:r>
          </a:p>
          <a:p>
            <a:pPr>
              <a:lnSpc>
                <a:spcPct val="120000"/>
              </a:lnSpc>
            </a:pPr>
            <a:r>
              <a:rPr lang="zh-CN" altLang="en-US" b="0">
                <a:solidFill>
                  <a:srgbClr val="030305"/>
                </a:solidFill>
              </a:rPr>
              <a:t>①征收面广；</a:t>
            </a:r>
          </a:p>
          <a:p>
            <a:pPr>
              <a:lnSpc>
                <a:spcPct val="120000"/>
              </a:lnSpc>
            </a:pPr>
            <a:r>
              <a:rPr lang="zh-CN" altLang="en-US" b="0">
                <a:solidFill>
                  <a:srgbClr val="030305"/>
                </a:solidFill>
              </a:rPr>
              <a:t>②不论纳税人经营状况如何，只要取得营业额，都要按规定纳税。</a:t>
            </a:r>
          </a:p>
          <a:p>
            <a:r>
              <a:rPr lang="zh-CN" altLang="en-US" b="0">
                <a:solidFill>
                  <a:srgbClr val="030305"/>
                </a:solidFill>
              </a:rPr>
              <a:t>（2）营业税的计征</a:t>
            </a:r>
          </a:p>
          <a:p>
            <a:r>
              <a:rPr lang="zh-CN" altLang="en-US" b="0">
                <a:solidFill>
                  <a:srgbClr val="030305"/>
                </a:solidFill>
              </a:rPr>
              <a:t>应纳营业税额＝营业额×适用税率</a:t>
            </a:r>
          </a:p>
          <a:p>
            <a:endParaRPr lang="zh-CN" altLang="en-US" b="0">
              <a:solidFill>
                <a:srgbClr val="030305"/>
              </a:solidFill>
            </a:endParaRPr>
          </a:p>
        </p:txBody>
      </p:sp>
      <p:sp>
        <p:nvSpPr>
          <p:cNvPr id="3" name="日期占位符 3"/>
          <p:cNvSpPr>
            <a:spLocks noGrp="1"/>
          </p:cNvSpPr>
          <p:nvPr>
            <p:ph type="dt" sz="half" idx="10"/>
          </p:nvPr>
        </p:nvSpPr>
        <p:spPr/>
        <p:txBody>
          <a:bodyPr/>
          <a:lstStyle/>
          <a:p>
            <a:fld id="{CA0B3827-801E-4A4E-98BB-EEA7F08C9B92}"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51D59939-FC60-4A0F-8B0F-E5C6D7C04CA4}" type="slidenum">
              <a:rPr lang="ko-KR" altLang="en-US"/>
              <a:pPr/>
              <a:t>234</a:t>
            </a:fld>
            <a:endParaRPr lang="en-US" altLang="ko-K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idx="1"/>
          </p:nvPr>
        </p:nvSpPr>
        <p:spPr>
          <a:xfrm>
            <a:off x="539750" y="1052513"/>
            <a:ext cx="8223250" cy="5576887"/>
          </a:xfrm>
        </p:spPr>
        <p:txBody>
          <a:bodyPr/>
          <a:lstStyle/>
          <a:p>
            <a:pPr>
              <a:lnSpc>
                <a:spcPct val="120000"/>
              </a:lnSpc>
              <a:spcBef>
                <a:spcPct val="30000"/>
              </a:spcBef>
            </a:pPr>
            <a:r>
              <a:rPr lang="zh-CN" altLang="en-US" sz="2000">
                <a:solidFill>
                  <a:srgbClr val="AB5171"/>
                </a:solidFill>
              </a:rPr>
              <a:t>4、</a:t>
            </a:r>
            <a:r>
              <a:rPr lang="zh-CN" altLang="en-US" sz="2000"/>
              <a:t>其他几种主要税费</a:t>
            </a:r>
          </a:p>
          <a:p>
            <a:pPr>
              <a:lnSpc>
                <a:spcPct val="120000"/>
              </a:lnSpc>
              <a:spcBef>
                <a:spcPct val="30000"/>
              </a:spcBef>
            </a:pPr>
            <a:r>
              <a:rPr lang="zh-CN" altLang="en-US" sz="1800" b="0"/>
              <a:t>(1)</a:t>
            </a:r>
            <a:r>
              <a:rPr lang="zh-CN" altLang="en-US" sz="1800">
                <a:solidFill>
                  <a:srgbClr val="993366"/>
                </a:solidFill>
              </a:rPr>
              <a:t>城市维护建设税和教育费附加</a:t>
            </a:r>
          </a:p>
          <a:p>
            <a:pPr>
              <a:lnSpc>
                <a:spcPct val="120000"/>
              </a:lnSpc>
              <a:spcBef>
                <a:spcPct val="30000"/>
              </a:spcBef>
            </a:pPr>
            <a:r>
              <a:rPr lang="zh-CN" altLang="en-US" sz="1800" b="0"/>
              <a:t>    </a:t>
            </a:r>
            <a:r>
              <a:rPr lang="zh-CN" altLang="en-US" sz="1800" b="0">
                <a:solidFill>
                  <a:srgbClr val="0000FF"/>
                </a:solidFill>
              </a:rPr>
              <a:t>城市维护建设税：</a:t>
            </a:r>
            <a:r>
              <a:rPr lang="zh-CN" altLang="en-US" sz="1800" b="0"/>
              <a:t>是国家为加强城市维护建设，扩大和稳定城市维护建设资金来源而征收的一种税。</a:t>
            </a:r>
          </a:p>
          <a:p>
            <a:pPr>
              <a:lnSpc>
                <a:spcPct val="120000"/>
              </a:lnSpc>
              <a:spcBef>
                <a:spcPct val="30000"/>
              </a:spcBef>
            </a:pPr>
            <a:r>
              <a:rPr lang="zh-CN" altLang="en-US" sz="1800" b="0"/>
              <a:t>    </a:t>
            </a:r>
            <a:r>
              <a:rPr lang="zh-CN" altLang="en-US" sz="1800" b="0">
                <a:solidFill>
                  <a:srgbClr val="0000FF"/>
                </a:solidFill>
              </a:rPr>
              <a:t>教育费附加：</a:t>
            </a:r>
            <a:r>
              <a:rPr lang="zh-CN" altLang="en-US" sz="1800" b="0"/>
              <a:t>是国家为了发展教育事业而征收的附加费用。</a:t>
            </a:r>
          </a:p>
          <a:p>
            <a:pPr>
              <a:lnSpc>
                <a:spcPct val="120000"/>
              </a:lnSpc>
              <a:spcBef>
                <a:spcPct val="30000"/>
              </a:spcBef>
            </a:pPr>
            <a:r>
              <a:rPr lang="zh-CN" altLang="en-US" sz="1800" b="0"/>
              <a:t>    </a:t>
            </a:r>
            <a:r>
              <a:rPr lang="zh-CN" altLang="en-US" sz="1800" b="0">
                <a:solidFill>
                  <a:srgbClr val="990033"/>
                </a:solidFill>
              </a:rPr>
              <a:t>这两种税、费是以单位和个人实际缴纳的增值税、营业税、消费税的税额为计征依据。</a:t>
            </a:r>
          </a:p>
          <a:p>
            <a:pPr>
              <a:lnSpc>
                <a:spcPct val="120000"/>
              </a:lnSpc>
              <a:spcBef>
                <a:spcPct val="30000"/>
              </a:spcBef>
            </a:pPr>
            <a:r>
              <a:rPr lang="zh-CN" altLang="en-US" sz="1800" b="0"/>
              <a:t>    城市维护建设税＝应交流转税合计金额×税率（1%～7%）</a:t>
            </a:r>
          </a:p>
          <a:p>
            <a:pPr>
              <a:lnSpc>
                <a:spcPct val="120000"/>
              </a:lnSpc>
              <a:spcBef>
                <a:spcPct val="30000"/>
              </a:spcBef>
            </a:pPr>
            <a:r>
              <a:rPr lang="zh-CN" altLang="en-US" sz="1800" b="0"/>
              <a:t>    教育费附加＝应交流转税合计金额×3%</a:t>
            </a:r>
          </a:p>
          <a:p>
            <a:pPr>
              <a:lnSpc>
                <a:spcPct val="120000"/>
              </a:lnSpc>
              <a:spcBef>
                <a:spcPct val="30000"/>
              </a:spcBef>
            </a:pPr>
            <a:r>
              <a:rPr lang="zh-CN" altLang="en-US" sz="1800" b="0">
                <a:solidFill>
                  <a:srgbClr val="030305"/>
                </a:solidFill>
              </a:rPr>
              <a:t>    借：营业税金及附加 </a:t>
            </a:r>
            <a:r>
              <a:rPr lang="zh-CN" altLang="en-US" sz="1800" b="0">
                <a:solidFill>
                  <a:srgbClr val="030305"/>
                </a:solidFill>
                <a:latin typeface="Arial"/>
              </a:rPr>
              <a:t> </a:t>
            </a:r>
            <a:r>
              <a:rPr lang="zh-CN" altLang="en-US" sz="1800" b="0">
                <a:solidFill>
                  <a:srgbClr val="030305"/>
                </a:solidFill>
              </a:rPr>
              <a:t>    </a:t>
            </a:r>
          </a:p>
          <a:p>
            <a:pPr>
              <a:lnSpc>
                <a:spcPct val="120000"/>
              </a:lnSpc>
              <a:spcBef>
                <a:spcPct val="30000"/>
              </a:spcBef>
            </a:pPr>
            <a:r>
              <a:rPr lang="zh-CN" altLang="en-US" sz="1800" b="0">
                <a:solidFill>
                  <a:srgbClr val="030305"/>
                </a:solidFill>
              </a:rPr>
              <a:t>        贷：应交税费</a:t>
            </a:r>
            <a:r>
              <a:rPr lang="zh-CN" altLang="en-US" sz="1800" b="0">
                <a:solidFill>
                  <a:srgbClr val="030305"/>
                </a:solidFill>
                <a:latin typeface="Arial"/>
              </a:rPr>
              <a:t>——</a:t>
            </a:r>
            <a:r>
              <a:rPr lang="zh-CN" altLang="en-US" sz="1800" b="0">
                <a:solidFill>
                  <a:srgbClr val="030305"/>
                </a:solidFill>
              </a:rPr>
              <a:t>应交</a:t>
            </a:r>
            <a:r>
              <a:rPr lang="zh-CN" altLang="en-US" sz="1800" b="0"/>
              <a:t>城市维护建设税</a:t>
            </a:r>
            <a:endParaRPr lang="zh-CN" altLang="en-US" sz="1800" b="0">
              <a:solidFill>
                <a:srgbClr val="030305"/>
              </a:solidFill>
            </a:endParaRPr>
          </a:p>
          <a:p>
            <a:pPr>
              <a:lnSpc>
                <a:spcPct val="120000"/>
              </a:lnSpc>
              <a:spcBef>
                <a:spcPct val="30000"/>
              </a:spcBef>
            </a:pPr>
            <a:r>
              <a:rPr lang="zh-CN" altLang="en-US" sz="1800" b="0">
                <a:solidFill>
                  <a:srgbClr val="030305"/>
                </a:solidFill>
              </a:rPr>
              <a:t>                    </a:t>
            </a:r>
            <a:r>
              <a:rPr lang="zh-CN" altLang="en-US" sz="1800" b="0">
                <a:solidFill>
                  <a:srgbClr val="030305"/>
                </a:solidFill>
                <a:latin typeface="Arial"/>
              </a:rPr>
              <a:t>——</a:t>
            </a:r>
            <a:r>
              <a:rPr lang="zh-CN" altLang="en-US" sz="1800" b="0">
                <a:solidFill>
                  <a:srgbClr val="030305"/>
                </a:solidFill>
              </a:rPr>
              <a:t>应交</a:t>
            </a:r>
            <a:r>
              <a:rPr lang="zh-CN" altLang="en-US" sz="1800" b="0"/>
              <a:t>教育费附加</a:t>
            </a:r>
          </a:p>
        </p:txBody>
      </p:sp>
      <p:sp>
        <p:nvSpPr>
          <p:cNvPr id="3" name="日期占位符 3"/>
          <p:cNvSpPr>
            <a:spLocks noGrp="1"/>
          </p:cNvSpPr>
          <p:nvPr>
            <p:ph type="dt" sz="half" idx="10"/>
          </p:nvPr>
        </p:nvSpPr>
        <p:spPr/>
        <p:txBody>
          <a:bodyPr/>
          <a:lstStyle/>
          <a:p>
            <a:fld id="{7E274C13-F09A-4825-89F4-F15FF2D720F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7880BB85-C6AC-4ECD-81BB-B43FDBECEAAF}" type="slidenum">
              <a:rPr lang="ko-KR" altLang="en-US"/>
              <a:pPr/>
              <a:t>235</a:t>
            </a:fld>
            <a:endParaRPr lang="en-US" altLang="ko-K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611188" y="1052513"/>
            <a:ext cx="8064500" cy="5210175"/>
          </a:xfrm>
        </p:spPr>
        <p:txBody>
          <a:bodyPr/>
          <a:lstStyle/>
          <a:p>
            <a:pPr>
              <a:lnSpc>
                <a:spcPct val="90000"/>
              </a:lnSpc>
            </a:pPr>
            <a:r>
              <a:rPr lang="zh-CN" altLang="en-US">
                <a:solidFill>
                  <a:srgbClr val="993366"/>
                </a:solidFill>
              </a:rPr>
              <a:t>（2）个人所得税</a:t>
            </a:r>
          </a:p>
          <a:p>
            <a:pPr>
              <a:lnSpc>
                <a:spcPct val="110000"/>
              </a:lnSpc>
            </a:pPr>
            <a:r>
              <a:rPr lang="zh-CN" altLang="en-US" sz="2000" b="0"/>
              <a:t>个人所得税：是对个人取得的各项应税所得征收的一种税。</a:t>
            </a:r>
          </a:p>
          <a:p>
            <a:pPr>
              <a:lnSpc>
                <a:spcPct val="110000"/>
              </a:lnSpc>
            </a:pPr>
            <a:r>
              <a:rPr lang="zh-CN" altLang="en-US" sz="2000" b="0">
                <a:solidFill>
                  <a:srgbClr val="0000FF"/>
                </a:solidFill>
              </a:rPr>
              <a:t>计算公式：</a:t>
            </a:r>
            <a:endParaRPr lang="zh-CN" altLang="en-US" sz="2000" b="0"/>
          </a:p>
          <a:p>
            <a:pPr>
              <a:lnSpc>
                <a:spcPct val="110000"/>
              </a:lnSpc>
            </a:pPr>
            <a:r>
              <a:rPr lang="zh-CN" altLang="en-US" sz="2000" b="0">
                <a:solidFill>
                  <a:srgbClr val="000000"/>
                </a:solidFill>
              </a:rPr>
              <a:t>应纳税所得额 </a:t>
            </a:r>
            <a:r>
              <a:rPr lang="zh-CN" sz="2000" b="0">
                <a:solidFill>
                  <a:srgbClr val="000000"/>
                </a:solidFill>
              </a:rPr>
              <a:t>= </a:t>
            </a:r>
            <a:r>
              <a:rPr lang="zh-CN" altLang="en-US" sz="2000" b="0">
                <a:solidFill>
                  <a:srgbClr val="000000"/>
                </a:solidFill>
              </a:rPr>
              <a:t>工资薪金收入 </a:t>
            </a:r>
            <a:r>
              <a:rPr lang="zh-CN" sz="2000" b="0">
                <a:solidFill>
                  <a:srgbClr val="000000"/>
                </a:solidFill>
                <a:latin typeface="Arial"/>
              </a:rPr>
              <a:t>–</a:t>
            </a:r>
            <a:r>
              <a:rPr lang="zh-CN" sz="2000" b="0">
                <a:solidFill>
                  <a:srgbClr val="000000"/>
                </a:solidFill>
              </a:rPr>
              <a:t> 法定免税收入 - </a:t>
            </a:r>
            <a:r>
              <a:rPr lang="zh-CN" altLang="en-US" sz="2000" b="0">
                <a:solidFill>
                  <a:srgbClr val="000000"/>
                </a:solidFill>
              </a:rPr>
              <a:t>费用扣除额</a:t>
            </a:r>
            <a:r>
              <a:rPr lang="zh-CN" sz="2000" b="0">
                <a:solidFill>
                  <a:srgbClr val="000000"/>
                </a:solidFill>
              </a:rPr>
              <a:t> </a:t>
            </a:r>
            <a:endParaRPr lang="zh-CN" altLang="en-US" sz="2000" b="0"/>
          </a:p>
          <a:p>
            <a:pPr>
              <a:lnSpc>
                <a:spcPct val="110000"/>
              </a:lnSpc>
            </a:pPr>
            <a:r>
              <a:rPr lang="zh-CN" altLang="en-US" sz="2000" b="0">
                <a:solidFill>
                  <a:srgbClr val="000000"/>
                </a:solidFill>
              </a:rPr>
              <a:t>应交个人所得税</a:t>
            </a:r>
            <a:r>
              <a:rPr lang="zh-CN" sz="2000" b="0">
                <a:solidFill>
                  <a:srgbClr val="000000"/>
                </a:solidFill>
              </a:rPr>
              <a:t> = </a:t>
            </a:r>
            <a:r>
              <a:rPr lang="zh-CN" altLang="en-US" sz="2000" b="0">
                <a:solidFill>
                  <a:srgbClr val="000000"/>
                </a:solidFill>
              </a:rPr>
              <a:t>应纳税所得额</a:t>
            </a:r>
            <a:r>
              <a:rPr lang="zh-CN" sz="2000" b="0">
                <a:solidFill>
                  <a:srgbClr val="000000"/>
                </a:solidFill>
              </a:rPr>
              <a:t> × </a:t>
            </a:r>
            <a:r>
              <a:rPr lang="zh-CN" altLang="en-US" sz="2000" b="0">
                <a:solidFill>
                  <a:srgbClr val="000000"/>
                </a:solidFill>
              </a:rPr>
              <a:t>适用税率</a:t>
            </a:r>
            <a:r>
              <a:rPr lang="zh-CN" sz="2000" b="0">
                <a:solidFill>
                  <a:srgbClr val="000000"/>
                </a:solidFill>
              </a:rPr>
              <a:t> - </a:t>
            </a:r>
            <a:r>
              <a:rPr lang="zh-CN" altLang="en-US" sz="2000" b="0">
                <a:solidFill>
                  <a:srgbClr val="000000"/>
                </a:solidFill>
              </a:rPr>
              <a:t>速算扣除数。</a:t>
            </a:r>
            <a:endParaRPr lang="zh-CN" altLang="en-US" sz="2000" b="0"/>
          </a:p>
          <a:p>
            <a:pPr>
              <a:lnSpc>
                <a:spcPct val="110000"/>
              </a:lnSpc>
            </a:pPr>
            <a:r>
              <a:rPr lang="zh-CN" altLang="en-US" sz="2000" b="0">
                <a:solidFill>
                  <a:srgbClr val="0000FF"/>
                </a:solidFill>
              </a:rPr>
              <a:t>公式说明：</a:t>
            </a:r>
            <a:endParaRPr lang="zh-CN" altLang="en-US" sz="2000" b="0"/>
          </a:p>
          <a:p>
            <a:pPr>
              <a:lnSpc>
                <a:spcPct val="110000"/>
              </a:lnSpc>
            </a:pPr>
            <a:r>
              <a:rPr lang="zh-CN" sz="2000" b="0">
                <a:solidFill>
                  <a:srgbClr val="000000"/>
                </a:solidFill>
              </a:rPr>
              <a:t>1</a:t>
            </a:r>
            <a:r>
              <a:rPr lang="zh-CN" altLang="en-US" sz="2000" b="0">
                <a:solidFill>
                  <a:srgbClr val="000000"/>
                </a:solidFill>
              </a:rPr>
              <a:t>、</a:t>
            </a:r>
            <a:r>
              <a:rPr lang="zh-CN" altLang="en-US" sz="2000">
                <a:solidFill>
                  <a:srgbClr val="993366"/>
                </a:solidFill>
              </a:rPr>
              <a:t>法定免税收入</a:t>
            </a:r>
            <a:r>
              <a:rPr lang="zh-CN" altLang="en-US" sz="2000" b="0">
                <a:solidFill>
                  <a:srgbClr val="000000"/>
                </a:solidFill>
              </a:rPr>
              <a:t>是指纳税人按照规定交纳的社会保险金和住房公积金等。</a:t>
            </a:r>
          </a:p>
          <a:p>
            <a:pPr>
              <a:lnSpc>
                <a:spcPct val="110000"/>
              </a:lnSpc>
            </a:pPr>
            <a:r>
              <a:rPr lang="zh-CN" sz="2000" b="0">
                <a:solidFill>
                  <a:srgbClr val="000000"/>
                </a:solidFill>
                <a:cs typeface="Arial" charset="0"/>
              </a:rPr>
              <a:t>2</a:t>
            </a:r>
            <a:r>
              <a:rPr lang="zh-CN" altLang="en-US" sz="2000" b="0">
                <a:solidFill>
                  <a:srgbClr val="000000"/>
                </a:solidFill>
                <a:cs typeface="Arial" charset="0"/>
              </a:rPr>
              <a:t>、</a:t>
            </a:r>
            <a:r>
              <a:rPr lang="zh-CN" altLang="en-US" sz="2000">
                <a:solidFill>
                  <a:srgbClr val="993366"/>
                </a:solidFill>
              </a:rPr>
              <a:t>费用扣除额（即</a:t>
            </a:r>
            <a:r>
              <a:rPr lang="zh-CN" altLang="en-US" sz="2000">
                <a:solidFill>
                  <a:srgbClr val="993366"/>
                </a:solidFill>
                <a:latin typeface="Arial"/>
              </a:rPr>
              <a:t>“</a:t>
            </a:r>
            <a:r>
              <a:rPr lang="zh-CN" altLang="en-US" sz="2000">
                <a:solidFill>
                  <a:srgbClr val="993366"/>
                </a:solidFill>
              </a:rPr>
              <a:t>起征点</a:t>
            </a:r>
            <a:r>
              <a:rPr lang="zh-CN" altLang="en-US" sz="2000">
                <a:solidFill>
                  <a:srgbClr val="993366"/>
                </a:solidFill>
                <a:latin typeface="Arial"/>
              </a:rPr>
              <a:t>”</a:t>
            </a:r>
            <a:r>
              <a:rPr lang="zh-CN" altLang="en-US" sz="2000">
                <a:solidFill>
                  <a:srgbClr val="993366"/>
                </a:solidFill>
              </a:rPr>
              <a:t>）</a:t>
            </a:r>
            <a:r>
              <a:rPr lang="zh-CN" altLang="en-US" sz="2000">
                <a:solidFill>
                  <a:srgbClr val="000000"/>
                </a:solidFill>
              </a:rPr>
              <a:t>，</a:t>
            </a:r>
            <a:r>
              <a:rPr lang="zh-CN" altLang="en-US" sz="2000" b="0">
                <a:solidFill>
                  <a:srgbClr val="000000"/>
                </a:solidFill>
              </a:rPr>
              <a:t>原法定为</a:t>
            </a:r>
            <a:r>
              <a:rPr lang="zh-CN" sz="2000" b="0">
                <a:solidFill>
                  <a:srgbClr val="000000"/>
                </a:solidFill>
              </a:rPr>
              <a:t>800</a:t>
            </a:r>
            <a:r>
              <a:rPr lang="zh-CN" altLang="en-US" sz="2000" b="0">
                <a:solidFill>
                  <a:srgbClr val="000000"/>
                </a:solidFill>
              </a:rPr>
              <a:t>元，自</a:t>
            </a:r>
            <a:r>
              <a:rPr lang="zh-CN" sz="2000" b="0">
                <a:solidFill>
                  <a:srgbClr val="000000"/>
                </a:solidFill>
              </a:rPr>
              <a:t>2006</a:t>
            </a:r>
            <a:r>
              <a:rPr lang="zh-CN" altLang="en-US" sz="2000" b="0">
                <a:solidFill>
                  <a:srgbClr val="000000"/>
                </a:solidFill>
              </a:rPr>
              <a:t>年</a:t>
            </a:r>
            <a:r>
              <a:rPr lang="zh-CN" sz="2000" b="0">
                <a:solidFill>
                  <a:srgbClr val="000000"/>
                </a:solidFill>
              </a:rPr>
              <a:t>1</a:t>
            </a:r>
            <a:r>
              <a:rPr lang="zh-CN" altLang="en-US" sz="2000" b="0">
                <a:solidFill>
                  <a:srgbClr val="000000"/>
                </a:solidFill>
              </a:rPr>
              <a:t>月</a:t>
            </a:r>
            <a:r>
              <a:rPr lang="zh-CN" sz="2000" b="0">
                <a:solidFill>
                  <a:srgbClr val="000000"/>
                </a:solidFill>
              </a:rPr>
              <a:t>1</a:t>
            </a:r>
            <a:r>
              <a:rPr lang="zh-CN" altLang="en-US" sz="2000" b="0">
                <a:solidFill>
                  <a:srgbClr val="000000"/>
                </a:solidFill>
              </a:rPr>
              <a:t>日起，全国统一执行</a:t>
            </a:r>
            <a:r>
              <a:rPr lang="zh-CN" sz="2000" b="0">
                <a:solidFill>
                  <a:srgbClr val="000000"/>
                </a:solidFill>
              </a:rPr>
              <a:t>1 600</a:t>
            </a:r>
            <a:r>
              <a:rPr lang="zh-CN" altLang="en-US" sz="2000" b="0">
                <a:solidFill>
                  <a:srgbClr val="000000"/>
                </a:solidFill>
              </a:rPr>
              <a:t>元的标准</a:t>
            </a:r>
            <a:r>
              <a:rPr lang="zh-CN" altLang="en-US" sz="2000" b="0">
                <a:solidFill>
                  <a:srgbClr val="0000FF"/>
                </a:solidFill>
              </a:rPr>
              <a:t>（2008年3月1日起改为2000元）</a:t>
            </a:r>
            <a:r>
              <a:rPr lang="zh-CN" altLang="en-US" sz="2000" b="0">
                <a:solidFill>
                  <a:srgbClr val="000000"/>
                </a:solidFill>
              </a:rPr>
              <a:t>。</a:t>
            </a:r>
            <a:endParaRPr lang="zh-CN" altLang="en-US" sz="2000" b="0"/>
          </a:p>
          <a:p>
            <a:pPr>
              <a:lnSpc>
                <a:spcPct val="110000"/>
              </a:lnSpc>
            </a:pPr>
            <a:r>
              <a:rPr lang="zh-CN" sz="2000" b="0">
                <a:solidFill>
                  <a:srgbClr val="000000"/>
                </a:solidFill>
              </a:rPr>
              <a:t>3</a:t>
            </a:r>
            <a:r>
              <a:rPr lang="zh-CN" altLang="en-US" sz="2000" b="0">
                <a:solidFill>
                  <a:srgbClr val="000000"/>
                </a:solidFill>
              </a:rPr>
              <a:t>、税率为</a:t>
            </a:r>
            <a:r>
              <a:rPr lang="zh-CN" sz="2000" b="0">
                <a:solidFill>
                  <a:srgbClr val="000000"/>
                </a:solidFill>
              </a:rPr>
              <a:t>5%-45%</a:t>
            </a:r>
            <a:r>
              <a:rPr lang="zh-CN" altLang="en-US" sz="2000" b="0">
                <a:solidFill>
                  <a:srgbClr val="000000"/>
                </a:solidFill>
              </a:rPr>
              <a:t>九级超额累进税率。</a:t>
            </a:r>
          </a:p>
          <a:p>
            <a:pPr>
              <a:lnSpc>
                <a:spcPct val="110000"/>
              </a:lnSpc>
            </a:pPr>
            <a:r>
              <a:rPr lang="zh-CN" altLang="en-US" sz="2000" b="0">
                <a:solidFill>
                  <a:srgbClr val="000000"/>
                </a:solidFill>
              </a:rPr>
              <a:t>由于超额累进税额的计算较为复杂，因此采用适用税率和速算扣除数的简化算法。 </a:t>
            </a:r>
          </a:p>
        </p:txBody>
      </p:sp>
      <p:sp>
        <p:nvSpPr>
          <p:cNvPr id="3" name="日期占位符 3"/>
          <p:cNvSpPr>
            <a:spLocks noGrp="1"/>
          </p:cNvSpPr>
          <p:nvPr>
            <p:ph type="dt" sz="half" idx="10"/>
          </p:nvPr>
        </p:nvSpPr>
        <p:spPr/>
        <p:txBody>
          <a:bodyPr/>
          <a:lstStyle/>
          <a:p>
            <a:fld id="{1480394B-A829-4C6B-BFAB-C79701860CE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51A8DDCA-7326-48D3-8120-2F027F641202}" type="slidenum">
              <a:rPr lang="ko-KR" altLang="en-US"/>
              <a:pPr/>
              <a:t>236</a:t>
            </a:fld>
            <a:endParaRPr lang="en-US" altLang="ko-K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1"/>
          <p:cNvSpPr>
            <a:spLocks noGrp="1"/>
          </p:cNvSpPr>
          <p:nvPr>
            <p:ph type="dt" sz="half" idx="10"/>
          </p:nvPr>
        </p:nvSpPr>
        <p:spPr/>
        <p:txBody>
          <a:bodyPr/>
          <a:lstStyle/>
          <a:p>
            <a:fld id="{F80684BF-60E8-4ED0-A3A2-EDE14D97BB2E}" type="datetime1">
              <a:rPr lang="zh-CN" altLang="en-US"/>
              <a:pPr/>
              <a:t>2012-07-13</a:t>
            </a:fld>
            <a:endParaRPr lang="en-US" altLang="ko-KR"/>
          </a:p>
        </p:txBody>
      </p:sp>
      <p:sp>
        <p:nvSpPr>
          <p:cNvPr id="5" name="页脚占位符 2"/>
          <p:cNvSpPr>
            <a:spLocks noGrp="1"/>
          </p:cNvSpPr>
          <p:nvPr>
            <p:ph type="ftr" sz="quarter" idx="11"/>
          </p:nvPr>
        </p:nvSpPr>
        <p:spPr/>
        <p:txBody>
          <a:bodyPr/>
          <a:lstStyle/>
          <a:p>
            <a:r>
              <a:rPr lang="ko-KR" altLang="en-US"/>
              <a:t>会计学</a:t>
            </a:r>
            <a:endParaRPr lang="en-US" altLang="ko-KR"/>
          </a:p>
        </p:txBody>
      </p:sp>
      <p:sp>
        <p:nvSpPr>
          <p:cNvPr id="6" name="灯片编号占位符 3"/>
          <p:cNvSpPr>
            <a:spLocks noGrp="1"/>
          </p:cNvSpPr>
          <p:nvPr>
            <p:ph type="sldNum" sz="quarter" idx="12"/>
          </p:nvPr>
        </p:nvSpPr>
        <p:spPr/>
        <p:txBody>
          <a:bodyPr/>
          <a:lstStyle/>
          <a:p>
            <a:fld id="{287E3BD7-6E1B-47ED-B08A-E3DA705565E7}" type="slidenum">
              <a:rPr lang="ko-KR" altLang="en-US"/>
              <a:pPr/>
              <a:t>237</a:t>
            </a:fld>
            <a:endParaRPr lang="en-US" altLang="ko-KR"/>
          </a:p>
        </p:txBody>
      </p:sp>
      <p:sp>
        <p:nvSpPr>
          <p:cNvPr id="163842" name="Rectangle 2"/>
          <p:cNvSpPr>
            <a:spLocks noChangeArrowheads="1"/>
          </p:cNvSpPr>
          <p:nvPr/>
        </p:nvSpPr>
        <p:spPr bwMode="auto">
          <a:xfrm>
            <a:off x="1476375" y="333375"/>
            <a:ext cx="6005513" cy="420688"/>
          </a:xfrm>
          <a:prstGeom prst="rect">
            <a:avLst/>
          </a:prstGeom>
          <a:noFill/>
          <a:ln w="9525">
            <a:noFill/>
            <a:miter lim="800000"/>
            <a:headEnd/>
            <a:tailEnd/>
          </a:ln>
          <a:effectLst/>
        </p:spPr>
        <p:txBody>
          <a:bodyPr wrap="none">
            <a:spAutoFit/>
          </a:bodyPr>
          <a:lstStyle/>
          <a:p>
            <a:pPr latinLnBrk="0">
              <a:lnSpc>
                <a:spcPct val="90000"/>
              </a:lnSpc>
              <a:spcBef>
                <a:spcPct val="20000"/>
              </a:spcBef>
            </a:pPr>
            <a:r>
              <a:rPr lang="zh-CN" altLang="en-US" b="1">
                <a:solidFill>
                  <a:schemeClr val="bg1"/>
                </a:solidFill>
                <a:latin typeface="楷体_GB2312" pitchFamily="49" charset="-122"/>
                <a:ea typeface="楷体_GB2312" pitchFamily="49" charset="-122"/>
              </a:rPr>
              <a:t>具体适用税率和速算扣除数可查阅税率表：</a:t>
            </a:r>
          </a:p>
        </p:txBody>
      </p:sp>
      <p:pic>
        <p:nvPicPr>
          <p:cNvPr id="163844" name="Picture 4" descr="http://hiphotos.baidu.com/acco125125/pic/item/ad44d7167633c818972b435e.jpg"/>
          <p:cNvPicPr>
            <a:picLocks noChangeAspect="1" noChangeArrowheads="1"/>
          </p:cNvPicPr>
          <p:nvPr/>
        </p:nvPicPr>
        <p:blipFill>
          <a:blip r:embed="rId2" r:link="rId3" cstate="print"/>
          <a:srcRect/>
          <a:stretch>
            <a:fillRect/>
          </a:stretch>
        </p:blipFill>
        <p:spPr bwMode="auto">
          <a:xfrm>
            <a:off x="1619250" y="1125538"/>
            <a:ext cx="5638800" cy="5106987"/>
          </a:xfrm>
          <a:prstGeom prst="rect">
            <a:avLst/>
          </a:prstGeom>
          <a:noFill/>
        </p:spPr>
      </p:pic>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idx="1"/>
          </p:nvPr>
        </p:nvSpPr>
        <p:spPr>
          <a:xfrm>
            <a:off x="684213" y="1052513"/>
            <a:ext cx="7848600" cy="5210175"/>
          </a:xfrm>
        </p:spPr>
        <p:txBody>
          <a:bodyPr>
            <a:normAutofit fontScale="92500" lnSpcReduction="20000"/>
          </a:bodyPr>
          <a:lstStyle/>
          <a:p>
            <a:pPr>
              <a:lnSpc>
                <a:spcPct val="110000"/>
              </a:lnSpc>
              <a:spcBef>
                <a:spcPct val="40000"/>
              </a:spcBef>
            </a:pPr>
            <a:r>
              <a:rPr lang="zh-CN" altLang="en-US" b="0">
                <a:solidFill>
                  <a:srgbClr val="0000FF"/>
                </a:solidFill>
              </a:rPr>
              <a:t>举例：</a:t>
            </a:r>
            <a:endParaRPr lang="zh-CN" altLang="en-US"/>
          </a:p>
          <a:p>
            <a:pPr>
              <a:lnSpc>
                <a:spcPct val="110000"/>
              </a:lnSpc>
              <a:spcBef>
                <a:spcPct val="40000"/>
              </a:spcBef>
            </a:pPr>
            <a:r>
              <a:rPr lang="zh-CN" altLang="en-US" b="0">
                <a:solidFill>
                  <a:srgbClr val="0000FF"/>
                </a:solidFill>
              </a:rPr>
              <a:t>甲职工月工资标准为</a:t>
            </a:r>
            <a:r>
              <a:rPr lang="zh-CN" b="0">
                <a:solidFill>
                  <a:srgbClr val="0000FF"/>
                </a:solidFill>
              </a:rPr>
              <a:t>4 000</a:t>
            </a:r>
            <a:r>
              <a:rPr lang="zh-CN" altLang="en-US" b="0">
                <a:solidFill>
                  <a:srgbClr val="0000FF"/>
                </a:solidFill>
              </a:rPr>
              <a:t>元。</a:t>
            </a:r>
            <a:r>
              <a:rPr lang="zh-CN" b="0">
                <a:solidFill>
                  <a:srgbClr val="0000FF"/>
                </a:solidFill>
              </a:rPr>
              <a:t>2006</a:t>
            </a:r>
            <a:r>
              <a:rPr lang="zh-CN" altLang="en-US" b="0">
                <a:solidFill>
                  <a:srgbClr val="0000FF"/>
                </a:solidFill>
              </a:rPr>
              <a:t>年</a:t>
            </a:r>
            <a:r>
              <a:rPr lang="zh-CN" b="0">
                <a:solidFill>
                  <a:srgbClr val="0000FF"/>
                </a:solidFill>
              </a:rPr>
              <a:t>5</a:t>
            </a:r>
            <a:r>
              <a:rPr lang="zh-CN" altLang="en-US" b="0">
                <a:solidFill>
                  <a:srgbClr val="0000FF"/>
                </a:solidFill>
              </a:rPr>
              <a:t>月份，除标准工资以外，还取得加班费</a:t>
            </a:r>
            <a:r>
              <a:rPr lang="zh-CN" b="0">
                <a:solidFill>
                  <a:srgbClr val="0000FF"/>
                </a:solidFill>
              </a:rPr>
              <a:t>500</a:t>
            </a:r>
            <a:r>
              <a:rPr lang="zh-CN" altLang="en-US" b="0">
                <a:solidFill>
                  <a:srgbClr val="0000FF"/>
                </a:solidFill>
              </a:rPr>
              <a:t>元、月度奖金</a:t>
            </a:r>
            <a:r>
              <a:rPr lang="zh-CN" b="0">
                <a:solidFill>
                  <a:srgbClr val="0000FF"/>
                </a:solidFill>
              </a:rPr>
              <a:t>1 000</a:t>
            </a:r>
            <a:r>
              <a:rPr lang="zh-CN" altLang="en-US" b="0">
                <a:solidFill>
                  <a:srgbClr val="0000FF"/>
                </a:solidFill>
              </a:rPr>
              <a:t>元，并由所在单位代扣应交纳的社会保险金</a:t>
            </a:r>
            <a:r>
              <a:rPr lang="zh-CN" b="0">
                <a:solidFill>
                  <a:srgbClr val="0000FF"/>
                </a:solidFill>
              </a:rPr>
              <a:t>440</a:t>
            </a:r>
            <a:r>
              <a:rPr lang="zh-CN" altLang="en-US" b="0">
                <a:solidFill>
                  <a:srgbClr val="0000FF"/>
                </a:solidFill>
              </a:rPr>
              <a:t>元、住房公积金</a:t>
            </a:r>
            <a:r>
              <a:rPr lang="zh-CN" b="0">
                <a:solidFill>
                  <a:srgbClr val="0000FF"/>
                </a:solidFill>
              </a:rPr>
              <a:t>320</a:t>
            </a:r>
            <a:r>
              <a:rPr lang="zh-CN" altLang="en-US" b="0">
                <a:solidFill>
                  <a:srgbClr val="0000FF"/>
                </a:solidFill>
              </a:rPr>
              <a:t>元、工会会费</a:t>
            </a:r>
            <a:r>
              <a:rPr lang="zh-CN" b="0">
                <a:solidFill>
                  <a:srgbClr val="0000FF"/>
                </a:solidFill>
              </a:rPr>
              <a:t>20</a:t>
            </a:r>
            <a:r>
              <a:rPr lang="zh-CN" altLang="en-US" b="0">
                <a:solidFill>
                  <a:srgbClr val="0000FF"/>
                </a:solidFill>
              </a:rPr>
              <a:t>元。则：</a:t>
            </a:r>
          </a:p>
          <a:p>
            <a:pPr>
              <a:lnSpc>
                <a:spcPct val="110000"/>
              </a:lnSpc>
              <a:spcBef>
                <a:spcPct val="40000"/>
              </a:spcBef>
            </a:pPr>
            <a:r>
              <a:rPr lang="zh-CN" altLang="en-US" b="0">
                <a:solidFill>
                  <a:srgbClr val="000000"/>
                </a:solidFill>
              </a:rPr>
              <a:t>工资薪金收入</a:t>
            </a:r>
            <a:r>
              <a:rPr lang="zh-CN" b="0">
                <a:solidFill>
                  <a:srgbClr val="000000"/>
                </a:solidFill>
              </a:rPr>
              <a:t> = 4 000 + 500 + 1 000 = 5 500</a:t>
            </a:r>
            <a:r>
              <a:rPr lang="zh-CN" altLang="en-US" b="0">
                <a:solidFill>
                  <a:srgbClr val="000000"/>
                </a:solidFill>
              </a:rPr>
              <a:t>元</a:t>
            </a:r>
            <a:endParaRPr lang="zh-CN" altLang="en-US" b="0"/>
          </a:p>
          <a:p>
            <a:pPr>
              <a:lnSpc>
                <a:spcPct val="110000"/>
              </a:lnSpc>
              <a:spcBef>
                <a:spcPct val="40000"/>
              </a:spcBef>
            </a:pPr>
            <a:r>
              <a:rPr lang="zh-CN" altLang="en-US" b="0">
                <a:solidFill>
                  <a:srgbClr val="000000"/>
                </a:solidFill>
              </a:rPr>
              <a:t>法定免税收入</a:t>
            </a:r>
            <a:r>
              <a:rPr lang="zh-CN" b="0">
                <a:solidFill>
                  <a:srgbClr val="000000"/>
                </a:solidFill>
              </a:rPr>
              <a:t> = 440 + 320 = 760</a:t>
            </a:r>
            <a:r>
              <a:rPr lang="zh-CN" altLang="en-US" b="0">
                <a:solidFill>
                  <a:srgbClr val="000000"/>
                </a:solidFill>
              </a:rPr>
              <a:t>元</a:t>
            </a:r>
            <a:endParaRPr lang="zh-CN" altLang="en-US" b="0"/>
          </a:p>
          <a:p>
            <a:pPr>
              <a:lnSpc>
                <a:spcPct val="110000"/>
              </a:lnSpc>
              <a:spcBef>
                <a:spcPct val="40000"/>
              </a:spcBef>
            </a:pPr>
            <a:r>
              <a:rPr lang="zh-CN" altLang="en-US" b="0">
                <a:solidFill>
                  <a:srgbClr val="000000"/>
                </a:solidFill>
              </a:rPr>
              <a:t>应纳税所得额</a:t>
            </a:r>
            <a:r>
              <a:rPr lang="zh-CN" b="0">
                <a:solidFill>
                  <a:srgbClr val="000000"/>
                </a:solidFill>
              </a:rPr>
              <a:t> = 5 500 - 760 - 2000 = 2740</a:t>
            </a:r>
            <a:r>
              <a:rPr lang="zh-CN" altLang="en-US" b="0">
                <a:solidFill>
                  <a:srgbClr val="000000"/>
                </a:solidFill>
              </a:rPr>
              <a:t>元</a:t>
            </a:r>
            <a:endParaRPr lang="zh-CN" altLang="en-US" b="0"/>
          </a:p>
          <a:p>
            <a:pPr>
              <a:lnSpc>
                <a:spcPct val="110000"/>
              </a:lnSpc>
              <a:spcBef>
                <a:spcPct val="40000"/>
              </a:spcBef>
            </a:pPr>
            <a:r>
              <a:rPr lang="zh-CN" altLang="en-US" b="0">
                <a:solidFill>
                  <a:srgbClr val="000000"/>
                </a:solidFill>
              </a:rPr>
              <a:t>应交个人所得税</a:t>
            </a:r>
            <a:r>
              <a:rPr lang="zh-CN" b="0">
                <a:solidFill>
                  <a:srgbClr val="000000"/>
                </a:solidFill>
              </a:rPr>
              <a:t> = 2740 × 15% - 125 = 286</a:t>
            </a:r>
            <a:r>
              <a:rPr lang="zh-CN" altLang="en-US" b="0">
                <a:solidFill>
                  <a:srgbClr val="000000"/>
                </a:solidFill>
              </a:rPr>
              <a:t>元</a:t>
            </a:r>
            <a:endParaRPr lang="zh-CN" altLang="en-US" b="0"/>
          </a:p>
          <a:p>
            <a:pPr>
              <a:lnSpc>
                <a:spcPct val="110000"/>
              </a:lnSpc>
              <a:spcBef>
                <a:spcPct val="40000"/>
              </a:spcBef>
            </a:pPr>
            <a:endParaRPr lang="zh-CN" altLang="en-US" sz="2800" b="0"/>
          </a:p>
        </p:txBody>
      </p:sp>
      <p:sp>
        <p:nvSpPr>
          <p:cNvPr id="3" name="日期占位符 3"/>
          <p:cNvSpPr>
            <a:spLocks noGrp="1"/>
          </p:cNvSpPr>
          <p:nvPr>
            <p:ph type="dt" sz="half" idx="10"/>
          </p:nvPr>
        </p:nvSpPr>
        <p:spPr/>
        <p:txBody>
          <a:bodyPr/>
          <a:lstStyle/>
          <a:p>
            <a:fld id="{96286258-B438-4CCF-8A7D-58A9400A28B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99A78C78-5E92-4D5E-A8B4-8DD47484B352}" type="slidenum">
              <a:rPr lang="ko-KR" altLang="en-US"/>
              <a:pPr/>
              <a:t>238</a:t>
            </a:fld>
            <a:endParaRPr lang="en-US" altLang="ko-K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684213" y="1052513"/>
            <a:ext cx="7773987" cy="5043487"/>
          </a:xfrm>
        </p:spPr>
        <p:txBody>
          <a:bodyPr>
            <a:normAutofit fontScale="85000" lnSpcReduction="10000"/>
          </a:bodyPr>
          <a:lstStyle/>
          <a:p>
            <a:pPr>
              <a:lnSpc>
                <a:spcPct val="120000"/>
              </a:lnSpc>
              <a:spcBef>
                <a:spcPct val="30000"/>
              </a:spcBef>
            </a:pPr>
            <a:r>
              <a:rPr lang="zh-CN" altLang="en-US" b="0">
                <a:solidFill>
                  <a:srgbClr val="990033"/>
                </a:solidFill>
              </a:rPr>
              <a:t>（3</a:t>
            </a:r>
            <a:r>
              <a:rPr lang="zh-CN" altLang="en-US" b="0">
                <a:solidFill>
                  <a:srgbClr val="993366"/>
                </a:solidFill>
              </a:rPr>
              <a:t>）企业所得税</a:t>
            </a:r>
          </a:p>
          <a:p>
            <a:pPr>
              <a:lnSpc>
                <a:spcPct val="120000"/>
              </a:lnSpc>
              <a:spcBef>
                <a:spcPct val="30000"/>
              </a:spcBef>
            </a:pPr>
            <a:r>
              <a:rPr lang="zh-CN" altLang="en-US" b="0"/>
              <a:t>企业</a:t>
            </a:r>
            <a:r>
              <a:rPr lang="zh-CN" altLang="en-US" b="0">
                <a:solidFill>
                  <a:srgbClr val="030305"/>
                </a:solidFill>
              </a:rPr>
              <a:t>所得税：是对企业的生产、经营所得和其他所得依法征收的一种税。</a:t>
            </a:r>
          </a:p>
          <a:p>
            <a:pPr>
              <a:lnSpc>
                <a:spcPct val="120000"/>
              </a:lnSpc>
              <a:spcBef>
                <a:spcPct val="30000"/>
              </a:spcBef>
            </a:pPr>
            <a:r>
              <a:rPr lang="zh-CN" altLang="en-US" b="0">
                <a:solidFill>
                  <a:srgbClr val="030305"/>
                </a:solidFill>
              </a:rPr>
              <a:t> 计算时：</a:t>
            </a:r>
          </a:p>
          <a:p>
            <a:pPr>
              <a:lnSpc>
                <a:spcPct val="120000"/>
              </a:lnSpc>
              <a:spcBef>
                <a:spcPct val="30000"/>
              </a:spcBef>
            </a:pPr>
            <a:r>
              <a:rPr lang="zh-CN" altLang="en-US" b="0">
                <a:solidFill>
                  <a:srgbClr val="030305"/>
                </a:solidFill>
              </a:rPr>
              <a:t>        借：所得税费用</a:t>
            </a:r>
          </a:p>
          <a:p>
            <a:pPr>
              <a:lnSpc>
                <a:spcPct val="120000"/>
              </a:lnSpc>
              <a:spcBef>
                <a:spcPct val="30000"/>
              </a:spcBef>
            </a:pPr>
            <a:r>
              <a:rPr lang="zh-CN" altLang="en-US" b="0">
                <a:solidFill>
                  <a:srgbClr val="030305"/>
                </a:solidFill>
              </a:rPr>
              <a:t>               贷：应交税费</a:t>
            </a:r>
            <a:r>
              <a:rPr lang="zh-CN" altLang="en-US" b="0">
                <a:solidFill>
                  <a:srgbClr val="030305"/>
                </a:solidFill>
                <a:latin typeface="Arial"/>
              </a:rPr>
              <a:t>——</a:t>
            </a:r>
            <a:r>
              <a:rPr lang="zh-CN" altLang="en-US" b="0">
                <a:solidFill>
                  <a:srgbClr val="030305"/>
                </a:solidFill>
              </a:rPr>
              <a:t>应交所得税</a:t>
            </a:r>
          </a:p>
          <a:p>
            <a:pPr>
              <a:lnSpc>
                <a:spcPct val="120000"/>
              </a:lnSpc>
              <a:spcBef>
                <a:spcPct val="30000"/>
              </a:spcBef>
            </a:pPr>
            <a:r>
              <a:rPr lang="zh-CN" altLang="en-US" b="0">
                <a:solidFill>
                  <a:srgbClr val="030305"/>
                </a:solidFill>
              </a:rPr>
              <a:t> 交纳时：</a:t>
            </a:r>
          </a:p>
          <a:p>
            <a:pPr>
              <a:lnSpc>
                <a:spcPct val="120000"/>
              </a:lnSpc>
              <a:spcBef>
                <a:spcPct val="30000"/>
              </a:spcBef>
            </a:pPr>
            <a:r>
              <a:rPr lang="zh-CN" altLang="en-US" b="0">
                <a:solidFill>
                  <a:srgbClr val="030305"/>
                </a:solidFill>
              </a:rPr>
              <a:t>         借：应交税费</a:t>
            </a:r>
            <a:r>
              <a:rPr lang="zh-CN" altLang="en-US" b="0">
                <a:solidFill>
                  <a:srgbClr val="030305"/>
                </a:solidFill>
                <a:latin typeface="Arial"/>
              </a:rPr>
              <a:t>——</a:t>
            </a:r>
            <a:r>
              <a:rPr lang="zh-CN" altLang="en-US" b="0">
                <a:solidFill>
                  <a:srgbClr val="030305"/>
                </a:solidFill>
              </a:rPr>
              <a:t>应交所得税</a:t>
            </a:r>
          </a:p>
          <a:p>
            <a:pPr>
              <a:lnSpc>
                <a:spcPct val="120000"/>
              </a:lnSpc>
              <a:spcBef>
                <a:spcPct val="30000"/>
              </a:spcBef>
            </a:pPr>
            <a:r>
              <a:rPr lang="zh-CN" altLang="en-US" b="0">
                <a:solidFill>
                  <a:srgbClr val="030305"/>
                </a:solidFill>
              </a:rPr>
              <a:t>                 贷：银行存款</a:t>
            </a:r>
          </a:p>
          <a:p>
            <a:pPr>
              <a:lnSpc>
                <a:spcPct val="120000"/>
              </a:lnSpc>
              <a:spcBef>
                <a:spcPct val="30000"/>
              </a:spcBef>
            </a:pPr>
            <a:endParaRPr lang="zh-CN" altLang="en-US" b="0">
              <a:solidFill>
                <a:srgbClr val="0000FF"/>
              </a:solidFill>
            </a:endParaRPr>
          </a:p>
        </p:txBody>
      </p:sp>
      <p:sp>
        <p:nvSpPr>
          <p:cNvPr id="3" name="日期占位符 3"/>
          <p:cNvSpPr>
            <a:spLocks noGrp="1"/>
          </p:cNvSpPr>
          <p:nvPr>
            <p:ph type="dt" sz="half" idx="10"/>
          </p:nvPr>
        </p:nvSpPr>
        <p:spPr/>
        <p:txBody>
          <a:bodyPr/>
          <a:lstStyle/>
          <a:p>
            <a:fld id="{CFF4B612-A490-496D-9933-4AA16E3EA23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8EF47DF5-B5E9-412D-AD5A-DA057B580746}" type="slidenum">
              <a:rPr lang="ko-KR" altLang="en-US"/>
              <a:pPr/>
              <a:t>239</a:t>
            </a:fld>
            <a:endParaRPr lang="en-US" altLang="ko-K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143000"/>
            <a:ext cx="8153400" cy="5181600"/>
          </a:xfrm>
        </p:spPr>
        <p:txBody>
          <a:bodyPr>
            <a:normAutofit fontScale="85000" lnSpcReduction="20000"/>
          </a:bodyPr>
          <a:lstStyle/>
          <a:p>
            <a:pPr>
              <a:lnSpc>
                <a:spcPct val="120000"/>
              </a:lnSpc>
              <a:spcBef>
                <a:spcPct val="50000"/>
              </a:spcBef>
            </a:pPr>
            <a:r>
              <a:rPr lang="zh-CN" altLang="en-US">
                <a:solidFill>
                  <a:srgbClr val="CC0000"/>
                </a:solidFill>
                <a:latin typeface="楷体_GB2312" pitchFamily="49" charset="-122"/>
              </a:rPr>
              <a:t>会计主体不同于法律主体：</a:t>
            </a:r>
          </a:p>
          <a:p>
            <a:pPr>
              <a:lnSpc>
                <a:spcPct val="120000"/>
              </a:lnSpc>
              <a:spcBef>
                <a:spcPct val="50000"/>
              </a:spcBef>
            </a:pPr>
            <a:r>
              <a:rPr lang="zh-CN" altLang="en-US" b="0">
                <a:latin typeface="楷体_GB2312" pitchFamily="49" charset="-122"/>
              </a:rPr>
              <a:t>    一般来说，</a:t>
            </a:r>
            <a:r>
              <a:rPr lang="zh-CN" altLang="en-US">
                <a:solidFill>
                  <a:srgbClr val="0000CC"/>
                </a:solidFill>
                <a:latin typeface="楷体_GB2312" pitchFamily="49" charset="-122"/>
              </a:rPr>
              <a:t>法律主体往往是会计主体</a:t>
            </a:r>
            <a:r>
              <a:rPr lang="zh-CN" altLang="en-US" b="0">
                <a:latin typeface="楷体_GB2312" pitchFamily="49" charset="-122"/>
              </a:rPr>
              <a:t>，而</a:t>
            </a:r>
            <a:r>
              <a:rPr lang="zh-CN" altLang="en-US">
                <a:solidFill>
                  <a:srgbClr val="0000CC"/>
                </a:solidFill>
                <a:latin typeface="楷体_GB2312" pitchFamily="49" charset="-122"/>
              </a:rPr>
              <a:t>构成会计主体的并不一定都是法人</a:t>
            </a:r>
            <a:r>
              <a:rPr lang="zh-CN" altLang="en-US" b="0">
                <a:solidFill>
                  <a:srgbClr val="0000CC"/>
                </a:solidFill>
                <a:latin typeface="楷体_GB2312" pitchFamily="49" charset="-122"/>
              </a:rPr>
              <a:t>。</a:t>
            </a:r>
            <a:r>
              <a:rPr lang="zh-CN" altLang="en-US" b="0">
                <a:latin typeface="楷体_GB2312" pitchFamily="49" charset="-122"/>
              </a:rPr>
              <a:t>会计主体应是有能力拥有经济资源、承担经济义务、实行独立核算的特定单位或组织。</a:t>
            </a:r>
          </a:p>
          <a:p>
            <a:pPr>
              <a:lnSpc>
                <a:spcPct val="120000"/>
              </a:lnSpc>
              <a:spcBef>
                <a:spcPct val="50000"/>
              </a:spcBef>
            </a:pPr>
            <a:r>
              <a:rPr lang="zh-CN" altLang="en-US" b="0">
                <a:latin typeface="楷体_GB2312" pitchFamily="49" charset="-122"/>
              </a:rPr>
              <a:t>    会计主体</a:t>
            </a:r>
            <a:r>
              <a:rPr lang="zh-CN" altLang="en-US">
                <a:solidFill>
                  <a:srgbClr val="CC0000"/>
                </a:solidFill>
                <a:latin typeface="楷体_GB2312" pitchFamily="49" charset="-122"/>
              </a:rPr>
              <a:t>可以是法人</a:t>
            </a:r>
            <a:r>
              <a:rPr lang="zh-CN" altLang="en-US" b="0">
                <a:solidFill>
                  <a:srgbClr val="CC0000"/>
                </a:solidFill>
                <a:latin typeface="楷体_GB2312" pitchFamily="49" charset="-122"/>
              </a:rPr>
              <a:t>，</a:t>
            </a:r>
            <a:r>
              <a:rPr lang="zh-CN" altLang="en-US" b="0">
                <a:latin typeface="楷体_GB2312" pitchFamily="49" charset="-122"/>
              </a:rPr>
              <a:t>如企业或事业单位、也</a:t>
            </a:r>
            <a:r>
              <a:rPr lang="zh-CN" altLang="en-US">
                <a:solidFill>
                  <a:srgbClr val="CC0000"/>
                </a:solidFill>
                <a:latin typeface="楷体_GB2312" pitchFamily="49" charset="-122"/>
              </a:rPr>
              <a:t>可以是非法人，</a:t>
            </a:r>
            <a:r>
              <a:rPr lang="zh-CN" altLang="en-US" b="0">
                <a:latin typeface="楷体_GB2312" pitchFamily="49" charset="-122"/>
              </a:rPr>
              <a:t>如合伙经营组织；可以是一个企业，也可以是企业中的内部单位或企业中的一个特定部分，如企业的分公司、企业设立的事业部；可以是单个企业，也可以是几个企业组成的联营公司或企业集团。</a:t>
            </a:r>
          </a:p>
        </p:txBody>
      </p:sp>
      <p:sp>
        <p:nvSpPr>
          <p:cNvPr id="3" name="日期占位符 3"/>
          <p:cNvSpPr>
            <a:spLocks noGrp="1"/>
          </p:cNvSpPr>
          <p:nvPr>
            <p:ph type="dt" sz="half" idx="10"/>
          </p:nvPr>
        </p:nvSpPr>
        <p:spPr/>
        <p:txBody>
          <a:bodyPr/>
          <a:lstStyle/>
          <a:p>
            <a:fld id="{4A61C63F-D5FC-4E36-BC54-33288CFB09B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7C2402D9-74EF-4D6D-A7EF-D72D9DECBC5C}" type="slidenum">
              <a:rPr lang="en-US" altLang="ko-KR"/>
              <a:pPr/>
              <a:t>24</a:t>
            </a:fld>
            <a:endParaRPr lang="en-US" altLang="ko-K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9750" y="152400"/>
            <a:ext cx="8451850" cy="685800"/>
          </a:xfrm>
          <a:noFill/>
        </p:spPr>
        <p:txBody>
          <a:bodyPr/>
          <a:lstStyle/>
          <a:p>
            <a:r>
              <a:rPr lang="zh-CN" altLang="en-US" sz="3200">
                <a:solidFill>
                  <a:schemeClr val="bg1"/>
                </a:solidFill>
                <a:latin typeface="楷体_GB2312" pitchFamily="49" charset="-122"/>
                <a:ea typeface="楷体_GB2312" pitchFamily="49" charset="-122"/>
              </a:rPr>
              <a:t>六、应付职工薪酬</a:t>
            </a:r>
            <a:endParaRPr lang="zh-CN" altLang="en-US" sz="3200">
              <a:solidFill>
                <a:schemeClr val="bg1"/>
              </a:solidFill>
              <a:ea typeface="楷体_GB2312" pitchFamily="49" charset="-122"/>
            </a:endParaRPr>
          </a:p>
        </p:txBody>
      </p:sp>
      <p:sp>
        <p:nvSpPr>
          <p:cNvPr id="128003" name="Rectangle 3"/>
          <p:cNvSpPr>
            <a:spLocks noGrp="1" noChangeArrowheads="1"/>
          </p:cNvSpPr>
          <p:nvPr>
            <p:ph idx="1"/>
          </p:nvPr>
        </p:nvSpPr>
        <p:spPr>
          <a:noFill/>
        </p:spPr>
        <p:txBody>
          <a:bodyPr>
            <a:normAutofit fontScale="92500" lnSpcReduction="10000"/>
          </a:bodyPr>
          <a:lstStyle/>
          <a:p>
            <a:pPr>
              <a:lnSpc>
                <a:spcPct val="110000"/>
              </a:lnSpc>
              <a:spcBef>
                <a:spcPct val="30000"/>
              </a:spcBef>
            </a:pPr>
            <a:r>
              <a:rPr lang="zh-CN" altLang="en-US" sz="2000" b="0">
                <a:solidFill>
                  <a:srgbClr val="0000FF"/>
                </a:solidFill>
              </a:rPr>
              <a:t>（一）职工薪酬的概念</a:t>
            </a:r>
            <a:r>
              <a:rPr lang="zh-CN" altLang="en-US" sz="2000" b="0">
                <a:solidFill>
                  <a:srgbClr val="030305"/>
                </a:solidFill>
              </a:rPr>
              <a:t>   </a:t>
            </a:r>
          </a:p>
          <a:p>
            <a:pPr>
              <a:lnSpc>
                <a:spcPct val="110000"/>
              </a:lnSpc>
              <a:spcBef>
                <a:spcPct val="30000"/>
              </a:spcBef>
            </a:pPr>
            <a:r>
              <a:rPr lang="zh-CN" altLang="en-US" sz="2000" b="0">
                <a:solidFill>
                  <a:srgbClr val="030305"/>
                </a:solidFill>
              </a:rPr>
              <a:t>职工薪酬：是指企业为了获得职工提供的服务而给予的各种形式的报酬以及其他相关支出。 </a:t>
            </a:r>
          </a:p>
          <a:p>
            <a:pPr>
              <a:lnSpc>
                <a:spcPct val="110000"/>
              </a:lnSpc>
              <a:spcBef>
                <a:spcPct val="30000"/>
              </a:spcBef>
            </a:pPr>
            <a:r>
              <a:rPr lang="zh-CN" altLang="en-US" sz="2000">
                <a:solidFill>
                  <a:srgbClr val="990033"/>
                </a:solidFill>
              </a:rPr>
              <a:t>职工薪酬既是职工对企业投入劳动获得的报酬，也是企业的人力成本。</a:t>
            </a:r>
          </a:p>
          <a:p>
            <a:pPr>
              <a:lnSpc>
                <a:spcPct val="110000"/>
              </a:lnSpc>
              <a:spcBef>
                <a:spcPct val="30000"/>
              </a:spcBef>
            </a:pPr>
            <a:r>
              <a:rPr lang="zh-CN" altLang="en-US" sz="2000" b="0">
                <a:solidFill>
                  <a:srgbClr val="0000FF"/>
                </a:solidFill>
              </a:rPr>
              <a:t>（二）职工薪酬的内容</a:t>
            </a:r>
            <a:endParaRPr lang="zh-CN" altLang="en-US" sz="2000">
              <a:solidFill>
                <a:srgbClr val="0000FF"/>
              </a:solidFill>
            </a:endParaRPr>
          </a:p>
          <a:p>
            <a:pPr>
              <a:lnSpc>
                <a:spcPct val="110000"/>
              </a:lnSpc>
              <a:spcBef>
                <a:spcPct val="30000"/>
              </a:spcBef>
            </a:pPr>
            <a:r>
              <a:rPr lang="zh-CN" altLang="en-US" sz="2000" b="0"/>
              <a:t>1、职工的工资、奖金、津贴和补贴；</a:t>
            </a:r>
          </a:p>
          <a:p>
            <a:pPr>
              <a:lnSpc>
                <a:spcPct val="110000"/>
              </a:lnSpc>
              <a:spcBef>
                <a:spcPct val="30000"/>
              </a:spcBef>
            </a:pPr>
            <a:r>
              <a:rPr lang="zh-CN" altLang="en-US" sz="2000" b="0"/>
              <a:t>2、职工福利费；</a:t>
            </a:r>
          </a:p>
          <a:p>
            <a:pPr>
              <a:lnSpc>
                <a:spcPct val="110000"/>
              </a:lnSpc>
              <a:spcBef>
                <a:spcPct val="30000"/>
              </a:spcBef>
            </a:pPr>
            <a:r>
              <a:rPr lang="zh-CN" altLang="en-US" sz="2000" b="0"/>
              <a:t>3、五险一金（医疗保险费、养老保险费、失业保险费、工伤保险费和生育保险费、住房公积金）；</a:t>
            </a:r>
          </a:p>
          <a:p>
            <a:pPr>
              <a:lnSpc>
                <a:spcPct val="110000"/>
              </a:lnSpc>
              <a:spcBef>
                <a:spcPct val="30000"/>
              </a:spcBef>
            </a:pPr>
            <a:r>
              <a:rPr lang="zh-CN" altLang="en-US" sz="2000" b="0"/>
              <a:t>4、工会经费和职工教育经费；</a:t>
            </a:r>
          </a:p>
          <a:p>
            <a:pPr>
              <a:lnSpc>
                <a:spcPct val="110000"/>
              </a:lnSpc>
              <a:spcBef>
                <a:spcPct val="30000"/>
              </a:spcBef>
            </a:pPr>
            <a:r>
              <a:rPr lang="zh-CN" altLang="en-US" sz="2000" b="0"/>
              <a:t>5、非货币性福利；</a:t>
            </a:r>
          </a:p>
          <a:p>
            <a:pPr>
              <a:lnSpc>
                <a:spcPct val="110000"/>
              </a:lnSpc>
              <a:spcBef>
                <a:spcPct val="30000"/>
              </a:spcBef>
            </a:pPr>
            <a:r>
              <a:rPr lang="zh-CN" altLang="en-US" sz="2000" b="0"/>
              <a:t>6、其他职工薪酬（如：辞退福利等）。</a:t>
            </a:r>
          </a:p>
        </p:txBody>
      </p:sp>
      <p:sp>
        <p:nvSpPr>
          <p:cNvPr id="4" name="日期占位符 3"/>
          <p:cNvSpPr>
            <a:spLocks noGrp="1"/>
          </p:cNvSpPr>
          <p:nvPr>
            <p:ph type="dt" sz="half" idx="10"/>
          </p:nvPr>
        </p:nvSpPr>
        <p:spPr/>
        <p:txBody>
          <a:bodyPr/>
          <a:lstStyle/>
          <a:p>
            <a:fld id="{A66FEA13-5907-45B3-AD9B-CBD413677A5E}"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4C4640CA-D0BB-49E5-8A87-6D8E8A51A757}" type="slidenum">
              <a:rPr lang="ko-KR" altLang="en-US"/>
              <a:pPr/>
              <a:t>240</a:t>
            </a:fld>
            <a:endParaRPr lang="en-US" altLang="ko-K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idx="1"/>
          </p:nvPr>
        </p:nvSpPr>
        <p:spPr>
          <a:xfrm>
            <a:off x="611188" y="1125538"/>
            <a:ext cx="8137525" cy="5256212"/>
          </a:xfrm>
          <a:noFill/>
        </p:spPr>
        <p:txBody>
          <a:bodyPr>
            <a:normAutofit fontScale="92500" lnSpcReduction="20000"/>
          </a:bodyPr>
          <a:lstStyle/>
          <a:p>
            <a:r>
              <a:rPr lang="zh-CN" altLang="en-US" b="0">
                <a:solidFill>
                  <a:srgbClr val="030305"/>
                </a:solidFill>
                <a:latin typeface="宋体" charset="-122"/>
              </a:rPr>
              <a:t>（三）核算</a:t>
            </a:r>
          </a:p>
          <a:p>
            <a:r>
              <a:rPr lang="zh-CN" altLang="en-US" b="0">
                <a:solidFill>
                  <a:srgbClr val="030305"/>
                </a:solidFill>
                <a:latin typeface="宋体" charset="-122"/>
              </a:rPr>
              <a:t>1、</a:t>
            </a:r>
            <a:r>
              <a:rPr lang="zh-CN" altLang="en-US" b="0">
                <a:solidFill>
                  <a:srgbClr val="0000FF"/>
                </a:solidFill>
                <a:latin typeface="宋体" charset="-122"/>
              </a:rPr>
              <a:t>账户设置</a:t>
            </a:r>
            <a:r>
              <a:rPr lang="zh-CN" altLang="en-US" b="0">
                <a:solidFill>
                  <a:srgbClr val="0000FF"/>
                </a:solidFill>
                <a:latin typeface="Arial"/>
              </a:rPr>
              <a:t>——“</a:t>
            </a:r>
            <a:r>
              <a:rPr lang="zh-CN" altLang="en-US" b="0">
                <a:solidFill>
                  <a:srgbClr val="0000FF"/>
                </a:solidFill>
                <a:latin typeface="宋体" charset="-122"/>
              </a:rPr>
              <a:t>应付职工薪酬</a:t>
            </a:r>
            <a:r>
              <a:rPr lang="zh-CN" altLang="en-US" b="0">
                <a:solidFill>
                  <a:srgbClr val="0000FF"/>
                </a:solidFill>
                <a:latin typeface="Arial"/>
              </a:rPr>
              <a:t>”</a:t>
            </a:r>
            <a:r>
              <a:rPr lang="zh-CN" altLang="en-US" b="0">
                <a:solidFill>
                  <a:srgbClr val="0000FF"/>
                </a:solidFill>
                <a:latin typeface="宋体" charset="-122"/>
              </a:rPr>
              <a:t>账户</a:t>
            </a:r>
          </a:p>
          <a:p>
            <a:r>
              <a:rPr lang="zh-CN" altLang="en-US" b="0">
                <a:solidFill>
                  <a:srgbClr val="030305"/>
                </a:solidFill>
                <a:latin typeface="宋体" charset="-122"/>
              </a:rPr>
              <a:t>                  应付</a:t>
            </a:r>
            <a:r>
              <a:rPr lang="zh-CN" altLang="en-US" b="0">
                <a:latin typeface="宋体" charset="-122"/>
              </a:rPr>
              <a:t>职工薪酬</a:t>
            </a:r>
          </a:p>
          <a:p>
            <a:r>
              <a:rPr lang="zh-CN" altLang="en-US" b="0">
                <a:latin typeface="宋体" charset="-122"/>
              </a:rPr>
              <a:t>      实际发放或支付数</a:t>
            </a:r>
            <a:r>
              <a:rPr lang="zh-CN" altLang="en-US" b="0">
                <a:solidFill>
                  <a:srgbClr val="030305"/>
                </a:solidFill>
                <a:latin typeface="宋体" charset="-122"/>
              </a:rPr>
              <a:t>    应付</a:t>
            </a:r>
            <a:r>
              <a:rPr lang="zh-CN" altLang="en-US" b="0">
                <a:latin typeface="宋体" charset="-122"/>
              </a:rPr>
              <a:t>职工薪酬总额</a:t>
            </a:r>
            <a:endParaRPr lang="zh-CN" altLang="en-US" b="0">
              <a:solidFill>
                <a:srgbClr val="030305"/>
              </a:solidFill>
              <a:latin typeface="宋体" charset="-122"/>
            </a:endParaRPr>
          </a:p>
          <a:p>
            <a:r>
              <a:rPr lang="zh-CN" altLang="en-US" b="0">
                <a:solidFill>
                  <a:srgbClr val="030305"/>
                </a:solidFill>
                <a:latin typeface="宋体" charset="-122"/>
              </a:rPr>
              <a:t>                          余额：尚未支付数</a:t>
            </a:r>
          </a:p>
          <a:p>
            <a:endParaRPr lang="zh-CN" altLang="en-US" b="0">
              <a:solidFill>
                <a:srgbClr val="030305"/>
              </a:solidFill>
              <a:latin typeface="宋体" charset="-122"/>
            </a:endParaRPr>
          </a:p>
          <a:p>
            <a:pPr>
              <a:lnSpc>
                <a:spcPct val="140000"/>
              </a:lnSpc>
            </a:pPr>
            <a:r>
              <a:rPr lang="zh-CN" altLang="en-US">
                <a:solidFill>
                  <a:srgbClr val="030305"/>
                </a:solidFill>
                <a:latin typeface="宋体" charset="-122"/>
              </a:rPr>
              <a:t>      </a:t>
            </a:r>
            <a:r>
              <a:rPr lang="zh-CN" altLang="en-US" b="0">
                <a:solidFill>
                  <a:srgbClr val="030305"/>
                </a:solidFill>
                <a:latin typeface="宋体" charset="-122"/>
              </a:rPr>
              <a:t>该帐户下设</a:t>
            </a:r>
            <a:r>
              <a:rPr lang="zh-CN" altLang="en-US" b="0">
                <a:solidFill>
                  <a:srgbClr val="030305"/>
                </a:solidFill>
                <a:latin typeface="Arial"/>
              </a:rPr>
              <a:t>“</a:t>
            </a:r>
            <a:r>
              <a:rPr lang="zh-CN" altLang="en-US" b="0">
                <a:solidFill>
                  <a:srgbClr val="030305"/>
                </a:solidFill>
                <a:latin typeface="宋体" charset="-122"/>
              </a:rPr>
              <a:t>工资</a:t>
            </a:r>
            <a:r>
              <a:rPr lang="zh-CN" altLang="en-US" b="0">
                <a:solidFill>
                  <a:srgbClr val="030305"/>
                </a:solidFill>
                <a:latin typeface="Arial"/>
              </a:rPr>
              <a:t>”</a:t>
            </a:r>
            <a:r>
              <a:rPr lang="zh-CN" altLang="en-US" b="0">
                <a:solidFill>
                  <a:srgbClr val="030305"/>
                </a:solidFill>
                <a:latin typeface="宋体" charset="-122"/>
              </a:rPr>
              <a:t>、</a:t>
            </a:r>
            <a:r>
              <a:rPr lang="zh-CN" altLang="en-US" b="0">
                <a:solidFill>
                  <a:srgbClr val="030305"/>
                </a:solidFill>
                <a:latin typeface="Arial"/>
              </a:rPr>
              <a:t>“</a:t>
            </a:r>
            <a:r>
              <a:rPr lang="zh-CN" altLang="en-US" b="0">
                <a:solidFill>
                  <a:srgbClr val="030305"/>
                </a:solidFill>
                <a:latin typeface="宋体" charset="-122"/>
              </a:rPr>
              <a:t>职工福利</a:t>
            </a:r>
            <a:r>
              <a:rPr lang="zh-CN" altLang="en-US" b="0">
                <a:solidFill>
                  <a:srgbClr val="030305"/>
                </a:solidFill>
                <a:latin typeface="Arial"/>
              </a:rPr>
              <a:t>”</a:t>
            </a:r>
            <a:r>
              <a:rPr lang="zh-CN" altLang="en-US" b="0">
                <a:solidFill>
                  <a:srgbClr val="030305"/>
                </a:solidFill>
                <a:latin typeface="宋体" charset="-122"/>
              </a:rPr>
              <a:t>、</a:t>
            </a:r>
            <a:r>
              <a:rPr lang="zh-CN" altLang="en-US" b="0">
                <a:solidFill>
                  <a:srgbClr val="030305"/>
                </a:solidFill>
                <a:latin typeface="Arial"/>
              </a:rPr>
              <a:t>“</a:t>
            </a:r>
            <a:r>
              <a:rPr lang="zh-CN" altLang="en-US" b="0">
                <a:solidFill>
                  <a:srgbClr val="030305"/>
                </a:solidFill>
                <a:latin typeface="宋体" charset="-122"/>
              </a:rPr>
              <a:t>社会保险费</a:t>
            </a:r>
            <a:r>
              <a:rPr lang="zh-CN" altLang="en-US" b="0">
                <a:solidFill>
                  <a:srgbClr val="030305"/>
                </a:solidFill>
                <a:latin typeface="Arial"/>
              </a:rPr>
              <a:t>”</a:t>
            </a:r>
            <a:r>
              <a:rPr lang="zh-CN" altLang="en-US" b="0">
                <a:solidFill>
                  <a:srgbClr val="030305"/>
                </a:solidFill>
                <a:latin typeface="宋体" charset="-122"/>
              </a:rPr>
              <a:t>、</a:t>
            </a:r>
            <a:r>
              <a:rPr lang="zh-CN" altLang="en-US" b="0">
                <a:solidFill>
                  <a:srgbClr val="030305"/>
                </a:solidFill>
                <a:latin typeface="Arial"/>
              </a:rPr>
              <a:t>“</a:t>
            </a:r>
            <a:r>
              <a:rPr lang="zh-CN" altLang="en-US" b="0">
                <a:solidFill>
                  <a:srgbClr val="030305"/>
                </a:solidFill>
                <a:latin typeface="宋体" charset="-122"/>
              </a:rPr>
              <a:t>住房公积金</a:t>
            </a:r>
            <a:r>
              <a:rPr lang="zh-CN" altLang="en-US" b="0">
                <a:solidFill>
                  <a:srgbClr val="030305"/>
                </a:solidFill>
                <a:latin typeface="Arial"/>
              </a:rPr>
              <a:t>”</a:t>
            </a:r>
            <a:r>
              <a:rPr lang="zh-CN" altLang="en-US" b="0">
                <a:solidFill>
                  <a:srgbClr val="030305"/>
                </a:solidFill>
                <a:latin typeface="宋体" charset="-122"/>
              </a:rPr>
              <a:t>、</a:t>
            </a:r>
            <a:r>
              <a:rPr lang="zh-CN" altLang="en-US" b="0">
                <a:solidFill>
                  <a:srgbClr val="030305"/>
                </a:solidFill>
                <a:latin typeface="Arial"/>
              </a:rPr>
              <a:t>“</a:t>
            </a:r>
            <a:r>
              <a:rPr lang="zh-CN" altLang="en-US" b="0">
                <a:solidFill>
                  <a:srgbClr val="030305"/>
                </a:solidFill>
                <a:latin typeface="宋体" charset="-122"/>
              </a:rPr>
              <a:t>工会经费</a:t>
            </a:r>
            <a:r>
              <a:rPr lang="zh-CN" altLang="en-US" b="0">
                <a:solidFill>
                  <a:srgbClr val="030305"/>
                </a:solidFill>
                <a:latin typeface="Arial"/>
              </a:rPr>
              <a:t>”</a:t>
            </a:r>
            <a:r>
              <a:rPr lang="zh-CN" altLang="en-US" b="0">
                <a:solidFill>
                  <a:srgbClr val="030305"/>
                </a:solidFill>
                <a:latin typeface="宋体" charset="-122"/>
              </a:rPr>
              <a:t>、</a:t>
            </a:r>
            <a:r>
              <a:rPr lang="zh-CN" altLang="en-US" b="0">
                <a:solidFill>
                  <a:srgbClr val="030305"/>
                </a:solidFill>
                <a:latin typeface="Arial"/>
              </a:rPr>
              <a:t>“</a:t>
            </a:r>
            <a:r>
              <a:rPr lang="zh-CN" altLang="en-US" b="0">
                <a:solidFill>
                  <a:srgbClr val="030305"/>
                </a:solidFill>
                <a:latin typeface="宋体" charset="-122"/>
              </a:rPr>
              <a:t>职工教育经费</a:t>
            </a:r>
            <a:r>
              <a:rPr lang="zh-CN" altLang="en-US" b="0">
                <a:solidFill>
                  <a:srgbClr val="030305"/>
                </a:solidFill>
                <a:latin typeface="Arial"/>
              </a:rPr>
              <a:t>”</a:t>
            </a:r>
            <a:r>
              <a:rPr lang="zh-CN" altLang="en-US" b="0">
                <a:solidFill>
                  <a:srgbClr val="030305"/>
                </a:solidFill>
                <a:latin typeface="宋体" charset="-122"/>
              </a:rPr>
              <a:t>等明细帐。</a:t>
            </a:r>
          </a:p>
        </p:txBody>
      </p:sp>
      <p:sp>
        <p:nvSpPr>
          <p:cNvPr id="6" name="日期占位符 3"/>
          <p:cNvSpPr>
            <a:spLocks noGrp="1"/>
          </p:cNvSpPr>
          <p:nvPr>
            <p:ph type="dt" sz="half" idx="10"/>
          </p:nvPr>
        </p:nvSpPr>
        <p:spPr/>
        <p:txBody>
          <a:bodyPr/>
          <a:lstStyle/>
          <a:p>
            <a:fld id="{669383DA-513E-4EBE-B6D6-21E8669BF3D4}"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BEDFB433-641F-4096-A5E0-A3638B01EF59}" type="slidenum">
              <a:rPr lang="ko-KR" altLang="en-US"/>
              <a:pPr/>
              <a:t>241</a:t>
            </a:fld>
            <a:endParaRPr lang="en-US" altLang="ko-KR"/>
          </a:p>
        </p:txBody>
      </p:sp>
      <p:sp>
        <p:nvSpPr>
          <p:cNvPr id="130051" name="Line 3"/>
          <p:cNvSpPr>
            <a:spLocks noChangeShapeType="1"/>
          </p:cNvSpPr>
          <p:nvPr/>
        </p:nvSpPr>
        <p:spPr bwMode="auto">
          <a:xfrm>
            <a:off x="1258888" y="2420938"/>
            <a:ext cx="6019800" cy="0"/>
          </a:xfrm>
          <a:prstGeom prst="line">
            <a:avLst/>
          </a:prstGeom>
          <a:noFill/>
          <a:ln w="9525">
            <a:solidFill>
              <a:srgbClr val="030305"/>
            </a:solidFill>
            <a:round/>
            <a:headEnd/>
            <a:tailEnd/>
          </a:ln>
          <a:effectLst/>
        </p:spPr>
        <p:txBody>
          <a:bodyPr wrap="none" anchor="ctr"/>
          <a:lstStyle/>
          <a:p>
            <a:endParaRPr lang="zh-CN" altLang="en-US"/>
          </a:p>
        </p:txBody>
      </p:sp>
      <p:sp>
        <p:nvSpPr>
          <p:cNvPr id="130052" name="Line 4"/>
          <p:cNvSpPr>
            <a:spLocks noChangeShapeType="1"/>
          </p:cNvSpPr>
          <p:nvPr/>
        </p:nvSpPr>
        <p:spPr bwMode="auto">
          <a:xfrm>
            <a:off x="1258888" y="2924175"/>
            <a:ext cx="6019800" cy="0"/>
          </a:xfrm>
          <a:prstGeom prst="line">
            <a:avLst/>
          </a:prstGeom>
          <a:noFill/>
          <a:ln w="9525">
            <a:solidFill>
              <a:srgbClr val="030305"/>
            </a:solidFill>
            <a:round/>
            <a:headEnd/>
            <a:tailEnd/>
          </a:ln>
          <a:effectLst/>
        </p:spPr>
        <p:txBody>
          <a:bodyPr wrap="none" anchor="ctr"/>
          <a:lstStyle/>
          <a:p>
            <a:endParaRPr lang="zh-CN" altLang="en-US"/>
          </a:p>
        </p:txBody>
      </p:sp>
      <p:sp>
        <p:nvSpPr>
          <p:cNvPr id="130053" name="Line 5"/>
          <p:cNvSpPr>
            <a:spLocks noChangeShapeType="1"/>
          </p:cNvSpPr>
          <p:nvPr/>
        </p:nvSpPr>
        <p:spPr bwMode="auto">
          <a:xfrm>
            <a:off x="4356100" y="2420938"/>
            <a:ext cx="0" cy="922337"/>
          </a:xfrm>
          <a:prstGeom prst="line">
            <a:avLst/>
          </a:prstGeom>
          <a:noFill/>
          <a:ln w="9525">
            <a:solidFill>
              <a:srgbClr val="030305"/>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idx="1"/>
          </p:nvPr>
        </p:nvSpPr>
        <p:spPr>
          <a:xfrm>
            <a:off x="539750" y="1052513"/>
            <a:ext cx="8375650" cy="5329237"/>
          </a:xfrm>
        </p:spPr>
        <p:txBody>
          <a:bodyPr/>
          <a:lstStyle/>
          <a:p>
            <a:pPr>
              <a:lnSpc>
                <a:spcPct val="90000"/>
              </a:lnSpc>
            </a:pPr>
            <a:r>
              <a:rPr lang="zh-CN" altLang="en-US" sz="2000" b="0"/>
              <a:t>2、应付职工薪酬的主要帐务处理</a:t>
            </a:r>
          </a:p>
          <a:p>
            <a:pPr>
              <a:lnSpc>
                <a:spcPct val="90000"/>
              </a:lnSpc>
            </a:pPr>
            <a:r>
              <a:rPr lang="zh-CN" altLang="en-US" sz="2000" b="0">
                <a:solidFill>
                  <a:schemeClr val="tx2"/>
                </a:solidFill>
              </a:rPr>
              <a:t>（1）计算确定货币性职工薪酬</a:t>
            </a:r>
          </a:p>
          <a:p>
            <a:pPr>
              <a:lnSpc>
                <a:spcPct val="90000"/>
              </a:lnSpc>
            </a:pPr>
            <a:r>
              <a:rPr lang="zh-CN" altLang="en-US" sz="2000" b="0">
                <a:solidFill>
                  <a:srgbClr val="0000FF"/>
                </a:solidFill>
              </a:rPr>
              <a:t>    企业应当根据职工提供服务的受益对象（部门），将发生的职工薪酬计入当期成本或费用：</a:t>
            </a:r>
          </a:p>
          <a:p>
            <a:pPr>
              <a:lnSpc>
                <a:spcPct val="90000"/>
              </a:lnSpc>
            </a:pPr>
            <a:r>
              <a:rPr lang="zh-CN" altLang="en-US" sz="2000" b="0"/>
              <a:t>    借：生产成本（生产工人工资）</a:t>
            </a:r>
          </a:p>
          <a:p>
            <a:pPr>
              <a:lnSpc>
                <a:spcPct val="90000"/>
              </a:lnSpc>
            </a:pPr>
            <a:r>
              <a:rPr lang="zh-CN" altLang="en-US" sz="2000" b="0"/>
              <a:t>        制造费用（车间管理人员工资）</a:t>
            </a:r>
          </a:p>
          <a:p>
            <a:pPr>
              <a:lnSpc>
                <a:spcPct val="90000"/>
              </a:lnSpc>
            </a:pPr>
            <a:r>
              <a:rPr lang="zh-CN" altLang="en-US" sz="2000" b="0"/>
              <a:t>        管理费用（行政管理人员工资）</a:t>
            </a:r>
          </a:p>
          <a:p>
            <a:pPr>
              <a:lnSpc>
                <a:spcPct val="90000"/>
              </a:lnSpc>
            </a:pPr>
            <a:r>
              <a:rPr lang="zh-CN" altLang="en-US" sz="2000" b="0"/>
              <a:t>        销售费用（销售部门人员工资）</a:t>
            </a:r>
          </a:p>
          <a:p>
            <a:pPr>
              <a:lnSpc>
                <a:spcPct val="90000"/>
              </a:lnSpc>
            </a:pPr>
            <a:r>
              <a:rPr lang="zh-CN" altLang="en-US" sz="2000" b="0"/>
              <a:t>        在建工程（在建工程人员工资）</a:t>
            </a:r>
          </a:p>
          <a:p>
            <a:pPr>
              <a:lnSpc>
                <a:spcPct val="90000"/>
              </a:lnSpc>
            </a:pPr>
            <a:r>
              <a:rPr lang="zh-CN" altLang="en-US" sz="2000" b="0"/>
              <a:t>        研发支出（无形资产研发人员工资）</a:t>
            </a:r>
          </a:p>
          <a:p>
            <a:pPr>
              <a:lnSpc>
                <a:spcPct val="90000"/>
              </a:lnSpc>
            </a:pPr>
            <a:r>
              <a:rPr lang="zh-CN" altLang="en-US" sz="2000" b="0"/>
              <a:t>       贷：应付职工薪酬</a:t>
            </a:r>
            <a:r>
              <a:rPr lang="zh-CN" altLang="en-US" sz="2000" b="0">
                <a:latin typeface="Arial"/>
              </a:rPr>
              <a:t>——</a:t>
            </a:r>
            <a:r>
              <a:rPr lang="zh-CN" altLang="en-US" sz="2000" b="0"/>
              <a:t>工资</a:t>
            </a:r>
          </a:p>
          <a:p>
            <a:pPr>
              <a:lnSpc>
                <a:spcPct val="90000"/>
              </a:lnSpc>
            </a:pPr>
            <a:r>
              <a:rPr lang="zh-CN" altLang="en-US" sz="2000" b="0">
                <a:solidFill>
                  <a:srgbClr val="0000FF"/>
                </a:solidFill>
              </a:rPr>
              <a:t>       （例见教材</a:t>
            </a:r>
            <a:r>
              <a:rPr lang="en-US" altLang="zh-CN" sz="2000" b="0">
                <a:solidFill>
                  <a:srgbClr val="0000FF"/>
                </a:solidFill>
              </a:rPr>
              <a:t>P157）</a:t>
            </a:r>
          </a:p>
          <a:p>
            <a:pPr>
              <a:lnSpc>
                <a:spcPct val="90000"/>
              </a:lnSpc>
            </a:pPr>
            <a:r>
              <a:rPr lang="zh-CN" altLang="en-US" sz="2000" b="0">
                <a:solidFill>
                  <a:schemeClr val="tx2"/>
                </a:solidFill>
              </a:rPr>
              <a:t>（2）发放职工薪酬</a:t>
            </a:r>
          </a:p>
          <a:p>
            <a:pPr>
              <a:lnSpc>
                <a:spcPct val="90000"/>
              </a:lnSpc>
            </a:pPr>
            <a:r>
              <a:rPr lang="zh-CN" altLang="en-US" sz="2000" b="0"/>
              <a:t>    借：应付职工薪酬</a:t>
            </a:r>
            <a:r>
              <a:rPr lang="zh-CN" altLang="en-US" sz="2000" b="0">
                <a:latin typeface="Arial"/>
              </a:rPr>
              <a:t>——</a:t>
            </a:r>
            <a:r>
              <a:rPr lang="zh-CN" altLang="en-US" sz="2000" b="0"/>
              <a:t>工资</a:t>
            </a:r>
          </a:p>
          <a:p>
            <a:pPr>
              <a:lnSpc>
                <a:spcPct val="90000"/>
              </a:lnSpc>
            </a:pPr>
            <a:r>
              <a:rPr lang="zh-CN" altLang="en-US" sz="2000" b="0"/>
              <a:t>       贷：银行存款或现金</a:t>
            </a:r>
          </a:p>
        </p:txBody>
      </p:sp>
      <p:sp>
        <p:nvSpPr>
          <p:cNvPr id="3" name="日期占位符 3"/>
          <p:cNvSpPr>
            <a:spLocks noGrp="1"/>
          </p:cNvSpPr>
          <p:nvPr>
            <p:ph type="dt" sz="half" idx="10"/>
          </p:nvPr>
        </p:nvSpPr>
        <p:spPr/>
        <p:txBody>
          <a:bodyPr/>
          <a:lstStyle/>
          <a:p>
            <a:fld id="{164A5FF2-39BE-4D0A-B8C0-A6593A9FE51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693A26B-D0F7-4FB2-9AE1-3BC8363E1B49}" type="slidenum">
              <a:rPr lang="ko-KR" altLang="en-US"/>
              <a:pPr/>
              <a:t>242</a:t>
            </a:fld>
            <a:endParaRPr lang="en-US" altLang="ko-K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idx="1"/>
          </p:nvPr>
        </p:nvSpPr>
        <p:spPr>
          <a:xfrm>
            <a:off x="539750" y="1052513"/>
            <a:ext cx="8135938" cy="5472112"/>
          </a:xfrm>
        </p:spPr>
        <p:txBody>
          <a:bodyPr>
            <a:normAutofit lnSpcReduction="10000"/>
          </a:bodyPr>
          <a:lstStyle/>
          <a:p>
            <a:pPr>
              <a:lnSpc>
                <a:spcPct val="120000"/>
              </a:lnSpc>
            </a:pPr>
            <a:r>
              <a:rPr lang="zh-CN" altLang="en-US" b="0">
                <a:solidFill>
                  <a:schemeClr val="tx2"/>
                </a:solidFill>
              </a:rPr>
              <a:t>（3）非货币性职工薪酬</a:t>
            </a:r>
          </a:p>
          <a:p>
            <a:pPr>
              <a:lnSpc>
                <a:spcPct val="120000"/>
              </a:lnSpc>
            </a:pPr>
            <a:r>
              <a:rPr lang="zh-CN" altLang="en-US" b="0">
                <a:solidFill>
                  <a:srgbClr val="0000FF"/>
                </a:solidFill>
              </a:rPr>
              <a:t>     </a:t>
            </a:r>
            <a:r>
              <a:rPr lang="zh-CN" altLang="en-US" sz="2000" b="0">
                <a:solidFill>
                  <a:srgbClr val="0000FF"/>
                </a:solidFill>
              </a:rPr>
              <a:t>企业以自产产品作为非货币性福利发放给职工应确认为职工薪酬，发放的产品应视同销售处理。</a:t>
            </a:r>
          </a:p>
          <a:p>
            <a:pPr>
              <a:lnSpc>
                <a:spcPct val="120000"/>
              </a:lnSpc>
            </a:pPr>
            <a:r>
              <a:rPr lang="zh-CN" altLang="en-US" sz="2000" b="0">
                <a:solidFill>
                  <a:srgbClr val="990033"/>
                </a:solidFill>
              </a:rPr>
              <a:t>例：彩虹公司为小家电生产企业，共有职工300名，其中200名为生产工人，100名为管理人员。2007年2月公司以其生产的电暖器作为春节福利发放给职工，该电暖器每台售价100元，公司适用的增值税率为17%。</a:t>
            </a:r>
          </a:p>
          <a:p>
            <a:pPr>
              <a:lnSpc>
                <a:spcPct val="120000"/>
              </a:lnSpc>
            </a:pPr>
            <a:r>
              <a:rPr lang="zh-CN" altLang="en-US" sz="2000" b="0"/>
              <a:t>    借：生产成本                      23400</a:t>
            </a:r>
          </a:p>
          <a:p>
            <a:pPr>
              <a:lnSpc>
                <a:spcPct val="120000"/>
              </a:lnSpc>
            </a:pPr>
            <a:r>
              <a:rPr lang="zh-CN" altLang="en-US" sz="2000" b="0"/>
              <a:t>        管理费用                      11700</a:t>
            </a:r>
          </a:p>
          <a:p>
            <a:pPr>
              <a:lnSpc>
                <a:spcPct val="120000"/>
              </a:lnSpc>
            </a:pPr>
            <a:r>
              <a:rPr lang="zh-CN" altLang="en-US" sz="2000" b="0"/>
              <a:t>        贷：应付职工薪酬</a:t>
            </a:r>
            <a:r>
              <a:rPr lang="zh-CN" altLang="en-US" sz="2000" b="0">
                <a:latin typeface="Arial"/>
              </a:rPr>
              <a:t>—</a:t>
            </a:r>
            <a:r>
              <a:rPr lang="zh-CN" altLang="en-US" sz="2000" b="0"/>
              <a:t>非货币性福利     35100 </a:t>
            </a:r>
          </a:p>
          <a:p>
            <a:pPr>
              <a:lnSpc>
                <a:spcPct val="120000"/>
              </a:lnSpc>
            </a:pPr>
            <a:r>
              <a:rPr lang="zh-CN" altLang="en-US" sz="2000" b="0"/>
              <a:t>    借：应付职工薪酬</a:t>
            </a:r>
            <a:r>
              <a:rPr lang="zh-CN" altLang="en-US" sz="2000" b="0">
                <a:latin typeface="Arial"/>
              </a:rPr>
              <a:t>—</a:t>
            </a:r>
            <a:r>
              <a:rPr lang="zh-CN" altLang="en-US" sz="2000" b="0"/>
              <a:t>非货币性福利    35100 </a:t>
            </a:r>
          </a:p>
          <a:p>
            <a:pPr>
              <a:lnSpc>
                <a:spcPct val="120000"/>
              </a:lnSpc>
            </a:pPr>
            <a:r>
              <a:rPr lang="zh-CN" altLang="en-US" sz="2000" b="0"/>
              <a:t>        贷：主营业务收入                   30000</a:t>
            </a:r>
          </a:p>
          <a:p>
            <a:pPr>
              <a:lnSpc>
                <a:spcPct val="120000"/>
              </a:lnSpc>
            </a:pPr>
            <a:r>
              <a:rPr lang="zh-CN" altLang="en-US" sz="2000" b="0"/>
              <a:t>            应交税金</a:t>
            </a:r>
            <a:r>
              <a:rPr lang="zh-CN" altLang="en-US" sz="2000" b="0">
                <a:latin typeface="Arial"/>
              </a:rPr>
              <a:t>——</a:t>
            </a:r>
            <a:r>
              <a:rPr lang="zh-CN" altLang="en-US" sz="2000" b="0"/>
              <a:t>应交增值税          5100</a:t>
            </a:r>
          </a:p>
          <a:p>
            <a:pPr>
              <a:lnSpc>
                <a:spcPct val="120000"/>
              </a:lnSpc>
            </a:pPr>
            <a:endParaRPr lang="zh-CN" altLang="en-US" sz="2000" b="0"/>
          </a:p>
        </p:txBody>
      </p:sp>
      <p:sp>
        <p:nvSpPr>
          <p:cNvPr id="3" name="日期占位符 3"/>
          <p:cNvSpPr>
            <a:spLocks noGrp="1"/>
          </p:cNvSpPr>
          <p:nvPr>
            <p:ph type="dt" sz="half" idx="10"/>
          </p:nvPr>
        </p:nvSpPr>
        <p:spPr/>
        <p:txBody>
          <a:bodyPr/>
          <a:lstStyle/>
          <a:p>
            <a:fld id="{3B8EBDAF-AD60-4EB1-AE50-FF9F8F03CAEA}"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6537FD0-6458-4B1B-A05D-8C567ADE61BC}" type="slidenum">
              <a:rPr lang="ko-KR" altLang="en-US"/>
              <a:pPr/>
              <a:t>243</a:t>
            </a:fld>
            <a:endParaRPr lang="en-US" altLang="ko-K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762000" y="152400"/>
            <a:ext cx="7772400" cy="684213"/>
          </a:xfrm>
          <a:noFill/>
        </p:spPr>
        <p:txBody>
          <a:bodyPr>
            <a:normAutofit fontScale="90000"/>
          </a:bodyPr>
          <a:lstStyle/>
          <a:p>
            <a:pPr algn="ctr"/>
            <a:r>
              <a:rPr lang="zh-CN" altLang="en-US" b="0">
                <a:solidFill>
                  <a:schemeClr val="bg1"/>
                </a:solidFill>
                <a:latin typeface="华文新魏" pitchFamily="2" charset="-122"/>
                <a:ea typeface="华文新魏" pitchFamily="2" charset="-122"/>
              </a:rPr>
              <a:t>第二节     长期负债</a:t>
            </a:r>
          </a:p>
        </p:txBody>
      </p:sp>
      <p:sp>
        <p:nvSpPr>
          <p:cNvPr id="54274" name="Rectangle 2"/>
          <p:cNvSpPr>
            <a:spLocks noGrp="1" noChangeArrowheads="1"/>
          </p:cNvSpPr>
          <p:nvPr>
            <p:ph idx="1"/>
          </p:nvPr>
        </p:nvSpPr>
        <p:spPr>
          <a:xfrm>
            <a:off x="684213" y="990600"/>
            <a:ext cx="7920037" cy="5410200"/>
          </a:xfrm>
          <a:solidFill>
            <a:schemeClr val="bg1"/>
          </a:solidFill>
        </p:spPr>
        <p:txBody>
          <a:bodyPr/>
          <a:lstStyle/>
          <a:p>
            <a:r>
              <a:rPr lang="zh-CN" altLang="en-US" sz="2000">
                <a:solidFill>
                  <a:srgbClr val="030305"/>
                </a:solidFill>
              </a:rPr>
              <a:t>一、</a:t>
            </a:r>
            <a:r>
              <a:rPr lang="zh-CN" altLang="en-US" sz="2000" b="0"/>
              <a:t>长期负债概述</a:t>
            </a:r>
            <a:endParaRPr lang="zh-CN" altLang="en-US" sz="2000">
              <a:solidFill>
                <a:srgbClr val="030305"/>
              </a:solidFill>
            </a:endParaRPr>
          </a:p>
          <a:p>
            <a:r>
              <a:rPr lang="zh-CN" altLang="en-US" sz="2000" b="0">
                <a:solidFill>
                  <a:srgbClr val="030305"/>
                </a:solidFill>
              </a:rPr>
              <a:t>（一）性质</a:t>
            </a:r>
          </a:p>
          <a:p>
            <a:r>
              <a:rPr lang="zh-CN" altLang="en-US" sz="2000" b="0">
                <a:solidFill>
                  <a:srgbClr val="030305"/>
                </a:solidFill>
              </a:rPr>
              <a:t>（二）特点</a:t>
            </a:r>
          </a:p>
          <a:p>
            <a:r>
              <a:rPr lang="zh-CN" altLang="en-US" sz="2000" b="0">
                <a:solidFill>
                  <a:srgbClr val="030305"/>
                </a:solidFill>
              </a:rPr>
              <a:t>    金额较大、偿还期较长、可以分期偿还等。</a:t>
            </a:r>
          </a:p>
          <a:p>
            <a:endParaRPr lang="zh-CN" altLang="en-US" sz="2000" b="0">
              <a:solidFill>
                <a:srgbClr val="993366"/>
              </a:solidFill>
            </a:endParaRPr>
          </a:p>
          <a:p>
            <a:r>
              <a:rPr lang="zh-CN" altLang="en-US" sz="2000" b="0"/>
              <a:t>（三）筹措长期资金的方式</a:t>
            </a:r>
            <a:r>
              <a:rPr lang="zh-CN" altLang="en-US" sz="2000" b="0">
                <a:solidFill>
                  <a:srgbClr val="030305"/>
                </a:solidFill>
              </a:rPr>
              <a:t> </a:t>
            </a:r>
          </a:p>
          <a:p>
            <a:r>
              <a:rPr lang="zh-CN" altLang="en-US" sz="2000" b="0">
                <a:solidFill>
                  <a:srgbClr val="030305"/>
                </a:solidFill>
              </a:rPr>
              <a:t>                                    一般企业</a:t>
            </a:r>
            <a:r>
              <a:rPr lang="zh-CN" altLang="en-US" sz="2000" b="0">
                <a:solidFill>
                  <a:srgbClr val="030305"/>
                </a:solidFill>
                <a:latin typeface="Arial"/>
              </a:rPr>
              <a:t>——</a:t>
            </a:r>
            <a:r>
              <a:rPr lang="zh-CN" altLang="en-US" sz="2000" b="0">
                <a:solidFill>
                  <a:srgbClr val="030305"/>
                </a:solidFill>
              </a:rPr>
              <a:t>追加投资</a:t>
            </a:r>
          </a:p>
          <a:p>
            <a:r>
              <a:rPr lang="zh-CN" altLang="en-US" sz="2000" b="0">
                <a:solidFill>
                  <a:srgbClr val="030305"/>
                </a:solidFill>
              </a:rPr>
              <a:t>                    增加资本金</a:t>
            </a:r>
          </a:p>
          <a:p>
            <a:r>
              <a:rPr lang="zh-CN" altLang="en-US" sz="2000" b="0">
                <a:solidFill>
                  <a:srgbClr val="030305"/>
                </a:solidFill>
              </a:rPr>
              <a:t>     筹措长期                       上市公司</a:t>
            </a:r>
            <a:r>
              <a:rPr lang="zh-CN" altLang="en-US" sz="2000" b="0">
                <a:solidFill>
                  <a:srgbClr val="030305"/>
                </a:solidFill>
                <a:latin typeface="Arial"/>
              </a:rPr>
              <a:t>——</a:t>
            </a:r>
            <a:r>
              <a:rPr lang="zh-CN" altLang="en-US" sz="2000" b="0">
                <a:solidFill>
                  <a:srgbClr val="030305"/>
                </a:solidFill>
              </a:rPr>
              <a:t>增发新股</a:t>
            </a:r>
          </a:p>
          <a:p>
            <a:r>
              <a:rPr lang="zh-CN" altLang="en-US" sz="2000" b="0">
                <a:solidFill>
                  <a:srgbClr val="030305"/>
                </a:solidFill>
              </a:rPr>
              <a:t>     资金的方式                          </a:t>
            </a:r>
          </a:p>
          <a:p>
            <a:r>
              <a:rPr lang="zh-CN" altLang="en-US" sz="2000" b="0">
                <a:solidFill>
                  <a:srgbClr val="030305"/>
                </a:solidFill>
              </a:rPr>
              <a:t>                                    发行公司债券</a:t>
            </a:r>
          </a:p>
          <a:p>
            <a:r>
              <a:rPr lang="zh-CN" altLang="en-US" sz="2000" b="0">
                <a:solidFill>
                  <a:srgbClr val="030305"/>
                </a:solidFill>
              </a:rPr>
              <a:t>                    举借长期债务</a:t>
            </a:r>
          </a:p>
          <a:p>
            <a:r>
              <a:rPr lang="zh-CN" altLang="en-US" sz="2000" b="0">
                <a:solidFill>
                  <a:srgbClr val="030305"/>
                </a:solidFill>
              </a:rPr>
              <a:t>                                    举借长期借款</a:t>
            </a:r>
          </a:p>
          <a:p>
            <a:endParaRPr lang="zh-CN" altLang="en-US" sz="2000" b="0">
              <a:solidFill>
                <a:srgbClr val="030305"/>
              </a:solidFill>
            </a:endParaRPr>
          </a:p>
        </p:txBody>
      </p:sp>
      <p:sp>
        <p:nvSpPr>
          <p:cNvPr id="7" name="日期占位符 3"/>
          <p:cNvSpPr>
            <a:spLocks noGrp="1"/>
          </p:cNvSpPr>
          <p:nvPr>
            <p:ph type="dt" sz="half" idx="10"/>
          </p:nvPr>
        </p:nvSpPr>
        <p:spPr/>
        <p:txBody>
          <a:bodyPr/>
          <a:lstStyle/>
          <a:p>
            <a:fld id="{3E4CA703-D097-4F42-8AA3-835076F0771E}"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ko-KR" altLang="en-US"/>
              <a:t>会计学</a:t>
            </a:r>
            <a:endParaRPr lang="en-US" altLang="ko-KR"/>
          </a:p>
        </p:txBody>
      </p:sp>
      <p:sp>
        <p:nvSpPr>
          <p:cNvPr id="9" name="灯片编号占位符 5"/>
          <p:cNvSpPr>
            <a:spLocks noGrp="1"/>
          </p:cNvSpPr>
          <p:nvPr>
            <p:ph type="sldNum" sz="quarter" idx="12"/>
          </p:nvPr>
        </p:nvSpPr>
        <p:spPr/>
        <p:txBody>
          <a:bodyPr/>
          <a:lstStyle/>
          <a:p>
            <a:fld id="{18E72554-CE95-4B3A-B15F-0B6AFB589985}" type="slidenum">
              <a:rPr lang="ko-KR" altLang="en-US"/>
              <a:pPr/>
              <a:t>244</a:t>
            </a:fld>
            <a:endParaRPr lang="en-US" altLang="ko-KR"/>
          </a:p>
        </p:txBody>
      </p:sp>
      <p:sp>
        <p:nvSpPr>
          <p:cNvPr id="54277" name="AutoShape 5"/>
          <p:cNvSpPr>
            <a:spLocks/>
          </p:cNvSpPr>
          <p:nvPr/>
        </p:nvSpPr>
        <p:spPr bwMode="auto">
          <a:xfrm>
            <a:off x="2916238" y="3789363"/>
            <a:ext cx="152400" cy="1371600"/>
          </a:xfrm>
          <a:prstGeom prst="leftBrace">
            <a:avLst>
              <a:gd name="adj1" fmla="val 75000"/>
              <a:gd name="adj2" fmla="val 50000"/>
            </a:avLst>
          </a:prstGeom>
          <a:noFill/>
          <a:ln w="9525">
            <a:solidFill>
              <a:srgbClr val="030305"/>
            </a:solidFill>
            <a:round/>
            <a:headEnd/>
            <a:tailEnd/>
          </a:ln>
          <a:effectLst/>
        </p:spPr>
        <p:txBody>
          <a:bodyPr wrap="none" anchor="ctr"/>
          <a:lstStyle/>
          <a:p>
            <a:endParaRPr lang="zh-CN" altLang="en-US"/>
          </a:p>
        </p:txBody>
      </p:sp>
      <p:sp>
        <p:nvSpPr>
          <p:cNvPr id="54278" name="AutoShape 6"/>
          <p:cNvSpPr>
            <a:spLocks/>
          </p:cNvSpPr>
          <p:nvPr/>
        </p:nvSpPr>
        <p:spPr bwMode="auto">
          <a:xfrm>
            <a:off x="5003800" y="3429000"/>
            <a:ext cx="73025" cy="720725"/>
          </a:xfrm>
          <a:prstGeom prst="leftBrace">
            <a:avLst>
              <a:gd name="adj1" fmla="val 82246"/>
              <a:gd name="adj2" fmla="val 50000"/>
            </a:avLst>
          </a:prstGeom>
          <a:noFill/>
          <a:ln w="9525">
            <a:solidFill>
              <a:srgbClr val="030305"/>
            </a:solidFill>
            <a:round/>
            <a:headEnd/>
            <a:tailEnd/>
          </a:ln>
          <a:effectLst/>
        </p:spPr>
        <p:txBody>
          <a:bodyPr wrap="none" anchor="ctr"/>
          <a:lstStyle/>
          <a:p>
            <a:endParaRPr lang="zh-CN" altLang="en-US"/>
          </a:p>
        </p:txBody>
      </p:sp>
      <p:sp>
        <p:nvSpPr>
          <p:cNvPr id="54279" name="AutoShape 7"/>
          <p:cNvSpPr>
            <a:spLocks/>
          </p:cNvSpPr>
          <p:nvPr/>
        </p:nvSpPr>
        <p:spPr bwMode="auto">
          <a:xfrm>
            <a:off x="5003800" y="4868863"/>
            <a:ext cx="73025" cy="720725"/>
          </a:xfrm>
          <a:prstGeom prst="leftBrace">
            <a:avLst>
              <a:gd name="adj1" fmla="val 82246"/>
              <a:gd name="adj2" fmla="val 50000"/>
            </a:avLst>
          </a:prstGeom>
          <a:noFill/>
          <a:ln w="9525">
            <a:solidFill>
              <a:srgbClr val="030305"/>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685800" y="990600"/>
            <a:ext cx="7772400" cy="5105400"/>
          </a:xfrm>
          <a:ln/>
        </p:spPr>
        <p:txBody>
          <a:bodyPr>
            <a:normAutofit fontScale="92500" lnSpcReduction="20000"/>
          </a:bodyPr>
          <a:lstStyle/>
          <a:p>
            <a:pPr>
              <a:lnSpc>
                <a:spcPct val="120000"/>
              </a:lnSpc>
            </a:pPr>
            <a:r>
              <a:rPr lang="zh-CN" altLang="en-US">
                <a:solidFill>
                  <a:srgbClr val="993366"/>
                </a:solidFill>
              </a:rPr>
              <a:t>（四）举借长期负债的优缺点</a:t>
            </a:r>
          </a:p>
          <a:p>
            <a:pPr>
              <a:lnSpc>
                <a:spcPct val="120000"/>
              </a:lnSpc>
            </a:pPr>
            <a:r>
              <a:rPr lang="zh-CN" altLang="en-US" b="0">
                <a:solidFill>
                  <a:srgbClr val="3317FF"/>
                </a:solidFill>
              </a:rPr>
              <a:t>举借长期债务的优点</a:t>
            </a:r>
            <a:r>
              <a:rPr lang="zh-CN" altLang="en-US" b="0">
                <a:solidFill>
                  <a:srgbClr val="3317FF"/>
                </a:solidFill>
                <a:latin typeface="Arial"/>
              </a:rPr>
              <a:t>——</a:t>
            </a:r>
            <a:endParaRPr lang="zh-CN" altLang="en-US" b="0">
              <a:solidFill>
                <a:srgbClr val="3317FF"/>
              </a:solidFill>
            </a:endParaRPr>
          </a:p>
          <a:p>
            <a:pPr>
              <a:lnSpc>
                <a:spcPct val="120000"/>
              </a:lnSpc>
            </a:pPr>
            <a:r>
              <a:rPr lang="zh-CN" altLang="en-US" b="0">
                <a:solidFill>
                  <a:srgbClr val="030305"/>
                </a:solidFill>
              </a:rPr>
              <a:t>投资人对企业的管理权不受影响；</a:t>
            </a:r>
          </a:p>
          <a:p>
            <a:pPr>
              <a:lnSpc>
                <a:spcPct val="120000"/>
              </a:lnSpc>
            </a:pPr>
            <a:r>
              <a:rPr lang="zh-CN" altLang="en-US" b="0">
                <a:solidFill>
                  <a:srgbClr val="030305"/>
                </a:solidFill>
              </a:rPr>
              <a:t>可能为投资人带来较大经济利益；</a:t>
            </a:r>
          </a:p>
          <a:p>
            <a:pPr>
              <a:lnSpc>
                <a:spcPct val="120000"/>
              </a:lnSpc>
            </a:pPr>
            <a:r>
              <a:rPr lang="zh-CN" altLang="en-US" b="0">
                <a:solidFill>
                  <a:srgbClr val="030305"/>
                </a:solidFill>
              </a:rPr>
              <a:t>债务成本较低。</a:t>
            </a:r>
          </a:p>
          <a:p>
            <a:pPr>
              <a:lnSpc>
                <a:spcPct val="120000"/>
              </a:lnSpc>
            </a:pPr>
            <a:r>
              <a:rPr lang="zh-CN" altLang="en-US" b="0">
                <a:solidFill>
                  <a:srgbClr val="3317FF"/>
                </a:solidFill>
              </a:rPr>
              <a:t>举借长期债务的</a:t>
            </a:r>
            <a:r>
              <a:rPr lang="zh-CN" altLang="en-US" b="0">
                <a:solidFill>
                  <a:srgbClr val="0000FF"/>
                </a:solidFill>
              </a:rPr>
              <a:t>缺点</a:t>
            </a:r>
            <a:r>
              <a:rPr lang="zh-CN" altLang="en-US" b="0">
                <a:solidFill>
                  <a:srgbClr val="3317FF"/>
                </a:solidFill>
                <a:latin typeface="Arial"/>
              </a:rPr>
              <a:t>——</a:t>
            </a:r>
            <a:endParaRPr lang="zh-CN" altLang="en-US" b="0">
              <a:solidFill>
                <a:srgbClr val="3317FF"/>
              </a:solidFill>
            </a:endParaRPr>
          </a:p>
          <a:p>
            <a:pPr>
              <a:lnSpc>
                <a:spcPct val="120000"/>
              </a:lnSpc>
            </a:pPr>
            <a:r>
              <a:rPr lang="zh-CN" altLang="en-US" b="0">
                <a:solidFill>
                  <a:srgbClr val="030305"/>
                </a:solidFill>
              </a:rPr>
              <a:t>财务风险大；</a:t>
            </a:r>
          </a:p>
          <a:p>
            <a:pPr>
              <a:lnSpc>
                <a:spcPct val="120000"/>
              </a:lnSpc>
            </a:pPr>
            <a:r>
              <a:rPr lang="zh-CN" altLang="en-US" b="0">
                <a:solidFill>
                  <a:srgbClr val="030305"/>
                </a:solidFill>
              </a:rPr>
              <a:t>财务决策受影响；</a:t>
            </a:r>
          </a:p>
          <a:p>
            <a:pPr>
              <a:lnSpc>
                <a:spcPct val="120000"/>
              </a:lnSpc>
            </a:pPr>
            <a:r>
              <a:rPr lang="zh-CN" altLang="en-US" b="0">
                <a:solidFill>
                  <a:srgbClr val="030305"/>
                </a:solidFill>
              </a:rPr>
              <a:t>降低企业举债能力。</a:t>
            </a:r>
          </a:p>
          <a:p>
            <a:endParaRPr lang="zh-CN" altLang="en-US" b="0">
              <a:solidFill>
                <a:srgbClr val="030305"/>
              </a:solidFill>
            </a:endParaRPr>
          </a:p>
        </p:txBody>
      </p:sp>
      <p:sp>
        <p:nvSpPr>
          <p:cNvPr id="3" name="日期占位符 3"/>
          <p:cNvSpPr>
            <a:spLocks noGrp="1"/>
          </p:cNvSpPr>
          <p:nvPr>
            <p:ph type="dt" sz="half" idx="10"/>
          </p:nvPr>
        </p:nvSpPr>
        <p:spPr/>
        <p:txBody>
          <a:bodyPr/>
          <a:lstStyle/>
          <a:p>
            <a:fld id="{9578E191-F7A5-4FD7-8FCF-FEF8245D5EC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D04F66E-CE74-4DDA-AA3C-E7455054C585}" type="slidenum">
              <a:rPr lang="ko-KR" altLang="en-US"/>
              <a:pPr/>
              <a:t>245</a:t>
            </a:fld>
            <a:endParaRPr lang="en-US" altLang="ko-K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9750" y="1052513"/>
            <a:ext cx="7772400" cy="609600"/>
          </a:xfrm>
          <a:noFill/>
          <a:ln>
            <a:solidFill>
              <a:schemeClr val="bg1"/>
            </a:solidFill>
          </a:ln>
        </p:spPr>
        <p:txBody>
          <a:bodyPr/>
          <a:lstStyle/>
          <a:p>
            <a:r>
              <a:rPr lang="zh-CN" altLang="en-US" sz="3200" b="0">
                <a:solidFill>
                  <a:srgbClr val="000066"/>
                </a:solidFill>
              </a:rPr>
              <a:t>二、长期借款</a:t>
            </a:r>
          </a:p>
        </p:txBody>
      </p:sp>
      <p:sp>
        <p:nvSpPr>
          <p:cNvPr id="58371" name="Rectangle 3"/>
          <p:cNvSpPr>
            <a:spLocks noGrp="1" noChangeArrowheads="1"/>
          </p:cNvSpPr>
          <p:nvPr>
            <p:ph idx="1"/>
          </p:nvPr>
        </p:nvSpPr>
        <p:spPr>
          <a:xfrm>
            <a:off x="684213" y="1773238"/>
            <a:ext cx="7848600" cy="4608512"/>
          </a:xfrm>
          <a:noFill/>
          <a:ln/>
        </p:spPr>
        <p:txBody>
          <a:bodyPr/>
          <a:lstStyle/>
          <a:p>
            <a:pPr>
              <a:lnSpc>
                <a:spcPct val="140000"/>
              </a:lnSpc>
            </a:pPr>
            <a:r>
              <a:rPr lang="zh-CN" altLang="en-US" b="0">
                <a:solidFill>
                  <a:srgbClr val="030305"/>
                </a:solidFill>
              </a:rPr>
              <a:t>（一）概念</a:t>
            </a:r>
          </a:p>
          <a:p>
            <a:pPr>
              <a:lnSpc>
                <a:spcPct val="140000"/>
              </a:lnSpc>
            </a:pPr>
            <a:r>
              <a:rPr lang="zh-CN" altLang="en-US" b="0">
                <a:solidFill>
                  <a:srgbClr val="030305"/>
                </a:solidFill>
              </a:rPr>
              <a:t>（二）核算特点</a:t>
            </a:r>
          </a:p>
          <a:p>
            <a:pPr>
              <a:lnSpc>
                <a:spcPct val="140000"/>
              </a:lnSpc>
            </a:pPr>
            <a:r>
              <a:rPr lang="zh-CN" altLang="en-US" b="0">
                <a:solidFill>
                  <a:srgbClr val="030305"/>
                </a:solidFill>
              </a:rPr>
              <a:t>    长期借款的利息费用，应当按照权责发生制的要求，按期预提计入所购建资产的成本（即资本化）或直接计入当期财务费用（即费用化）。</a:t>
            </a:r>
          </a:p>
        </p:txBody>
      </p:sp>
      <p:sp>
        <p:nvSpPr>
          <p:cNvPr id="4" name="日期占位符 3"/>
          <p:cNvSpPr>
            <a:spLocks noGrp="1"/>
          </p:cNvSpPr>
          <p:nvPr>
            <p:ph type="dt" sz="half" idx="10"/>
          </p:nvPr>
        </p:nvSpPr>
        <p:spPr/>
        <p:txBody>
          <a:bodyPr/>
          <a:lstStyle/>
          <a:p>
            <a:fld id="{D4068E5F-C539-4EB7-A88F-8F7E9D59FDF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7722F92-FA5A-4C3B-BBC7-22E7DF6C445B}" type="slidenum">
              <a:rPr lang="ko-KR" altLang="en-US"/>
              <a:pPr/>
              <a:t>246</a:t>
            </a:fld>
            <a:endParaRPr lang="en-US" altLang="ko-K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685800" y="1125538"/>
            <a:ext cx="7772400" cy="5503862"/>
          </a:xfrm>
        </p:spPr>
        <p:txBody>
          <a:bodyPr>
            <a:normAutofit fontScale="85000" lnSpcReduction="10000"/>
          </a:bodyPr>
          <a:lstStyle/>
          <a:p>
            <a:pPr>
              <a:lnSpc>
                <a:spcPct val="110000"/>
              </a:lnSpc>
            </a:pPr>
            <a:r>
              <a:rPr lang="zh-CN" altLang="en-US" b="0">
                <a:solidFill>
                  <a:srgbClr val="030305"/>
                </a:solidFill>
              </a:rPr>
              <a:t>（三）账务处理</a:t>
            </a:r>
          </a:p>
          <a:p>
            <a:pPr>
              <a:lnSpc>
                <a:spcPct val="110000"/>
              </a:lnSpc>
            </a:pPr>
            <a:r>
              <a:rPr lang="zh-CN" altLang="en-US" b="0">
                <a:solidFill>
                  <a:srgbClr val="030305"/>
                </a:solidFill>
                <a:latin typeface="Arial"/>
              </a:rPr>
              <a:t>——</a:t>
            </a:r>
            <a:r>
              <a:rPr lang="zh-CN" altLang="en-US" b="0">
                <a:solidFill>
                  <a:srgbClr val="030305"/>
                </a:solidFill>
              </a:rPr>
              <a:t>借入款项时  </a:t>
            </a:r>
          </a:p>
          <a:p>
            <a:pPr>
              <a:lnSpc>
                <a:spcPct val="110000"/>
              </a:lnSpc>
            </a:pPr>
            <a:r>
              <a:rPr lang="zh-CN" altLang="en-US" b="0">
                <a:solidFill>
                  <a:srgbClr val="030305"/>
                </a:solidFill>
              </a:rPr>
              <a:t>    借：银行存款</a:t>
            </a:r>
          </a:p>
          <a:p>
            <a:pPr>
              <a:lnSpc>
                <a:spcPct val="110000"/>
              </a:lnSpc>
            </a:pPr>
            <a:r>
              <a:rPr lang="zh-CN" altLang="en-US" b="0">
                <a:solidFill>
                  <a:srgbClr val="030305"/>
                </a:solidFill>
              </a:rPr>
              <a:t>        贷：长期借款</a:t>
            </a:r>
          </a:p>
          <a:p>
            <a:pPr>
              <a:lnSpc>
                <a:spcPct val="110000"/>
              </a:lnSpc>
            </a:pPr>
            <a:r>
              <a:rPr lang="zh-CN" altLang="en-US" b="0">
                <a:solidFill>
                  <a:srgbClr val="030305"/>
                </a:solidFill>
                <a:latin typeface="Arial"/>
              </a:rPr>
              <a:t>——</a:t>
            </a:r>
            <a:r>
              <a:rPr lang="zh-CN" altLang="en-US" b="0">
                <a:solidFill>
                  <a:srgbClr val="030305"/>
                </a:solidFill>
              </a:rPr>
              <a:t>发生的利息费用  </a:t>
            </a:r>
          </a:p>
          <a:p>
            <a:pPr>
              <a:lnSpc>
                <a:spcPct val="110000"/>
              </a:lnSpc>
            </a:pPr>
            <a:r>
              <a:rPr lang="zh-CN" altLang="en-US" b="0">
                <a:solidFill>
                  <a:srgbClr val="030305"/>
                </a:solidFill>
              </a:rPr>
              <a:t>    借：在建工程（建造固定资产）</a:t>
            </a:r>
          </a:p>
          <a:p>
            <a:pPr>
              <a:lnSpc>
                <a:spcPct val="110000"/>
              </a:lnSpc>
            </a:pPr>
            <a:r>
              <a:rPr lang="zh-CN" altLang="en-US" b="0">
                <a:solidFill>
                  <a:srgbClr val="030305"/>
                </a:solidFill>
              </a:rPr>
              <a:t>        财务费用</a:t>
            </a:r>
          </a:p>
          <a:p>
            <a:pPr>
              <a:lnSpc>
                <a:spcPct val="110000"/>
              </a:lnSpc>
            </a:pPr>
            <a:r>
              <a:rPr lang="zh-CN" altLang="en-US" b="0">
                <a:solidFill>
                  <a:srgbClr val="030305"/>
                </a:solidFill>
              </a:rPr>
              <a:t>        贷：长期借款</a:t>
            </a:r>
          </a:p>
          <a:p>
            <a:pPr>
              <a:lnSpc>
                <a:spcPct val="110000"/>
              </a:lnSpc>
            </a:pPr>
            <a:r>
              <a:rPr lang="zh-CN" altLang="en-US" b="0">
                <a:solidFill>
                  <a:srgbClr val="030305"/>
                </a:solidFill>
                <a:latin typeface="Arial"/>
              </a:rPr>
              <a:t>——</a:t>
            </a:r>
            <a:r>
              <a:rPr lang="zh-CN" altLang="en-US" b="0">
                <a:solidFill>
                  <a:srgbClr val="030305"/>
                </a:solidFill>
              </a:rPr>
              <a:t>归还时 </a:t>
            </a:r>
          </a:p>
          <a:p>
            <a:pPr>
              <a:lnSpc>
                <a:spcPct val="110000"/>
              </a:lnSpc>
            </a:pPr>
            <a:r>
              <a:rPr lang="zh-CN" altLang="en-US" b="0">
                <a:solidFill>
                  <a:srgbClr val="030305"/>
                </a:solidFill>
              </a:rPr>
              <a:t>    借：长期借款</a:t>
            </a:r>
          </a:p>
          <a:p>
            <a:pPr>
              <a:lnSpc>
                <a:spcPct val="110000"/>
              </a:lnSpc>
            </a:pPr>
            <a:r>
              <a:rPr lang="zh-CN" altLang="en-US" b="0">
                <a:solidFill>
                  <a:srgbClr val="030305"/>
                </a:solidFill>
              </a:rPr>
              <a:t>        贷：银行存款</a:t>
            </a:r>
          </a:p>
        </p:txBody>
      </p:sp>
      <p:sp>
        <p:nvSpPr>
          <p:cNvPr id="3" name="日期占位符 3"/>
          <p:cNvSpPr>
            <a:spLocks noGrp="1"/>
          </p:cNvSpPr>
          <p:nvPr>
            <p:ph type="dt" sz="half" idx="10"/>
          </p:nvPr>
        </p:nvSpPr>
        <p:spPr/>
        <p:txBody>
          <a:bodyPr/>
          <a:lstStyle/>
          <a:p>
            <a:fld id="{6F8D78D7-D69E-4725-9E71-7E6E37E6E8C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C0F3166E-3498-4FA6-946F-EE7DD58173FE}" type="slidenum">
              <a:rPr lang="ko-KR" altLang="en-US"/>
              <a:pPr/>
              <a:t>247</a:t>
            </a:fld>
            <a:endParaRPr lang="en-US" altLang="ko-K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115888"/>
            <a:ext cx="7777162" cy="762000"/>
          </a:xfrm>
          <a:noFill/>
          <a:ln/>
        </p:spPr>
        <p:txBody>
          <a:bodyPr/>
          <a:lstStyle/>
          <a:p>
            <a:r>
              <a:rPr lang="zh-CN" altLang="en-US" sz="3600" b="0">
                <a:solidFill>
                  <a:schemeClr val="bg1"/>
                </a:solidFill>
              </a:rPr>
              <a:t>三、应付债券</a:t>
            </a:r>
          </a:p>
        </p:txBody>
      </p:sp>
      <p:sp>
        <p:nvSpPr>
          <p:cNvPr id="61443" name="Rectangle 3"/>
          <p:cNvSpPr>
            <a:spLocks noGrp="1" noChangeArrowheads="1"/>
          </p:cNvSpPr>
          <p:nvPr>
            <p:ph idx="1"/>
          </p:nvPr>
        </p:nvSpPr>
        <p:spPr>
          <a:xfrm>
            <a:off x="611188" y="990600"/>
            <a:ext cx="8064500" cy="5246688"/>
          </a:xfrm>
          <a:noFill/>
          <a:ln/>
        </p:spPr>
        <p:txBody>
          <a:bodyPr>
            <a:normAutofit fontScale="85000" lnSpcReduction="10000"/>
          </a:bodyPr>
          <a:lstStyle/>
          <a:p>
            <a:pPr>
              <a:lnSpc>
                <a:spcPct val="130000"/>
              </a:lnSpc>
            </a:pPr>
            <a:r>
              <a:rPr lang="zh-CN" altLang="en-US" b="0">
                <a:solidFill>
                  <a:schemeClr val="tx2"/>
                </a:solidFill>
              </a:rPr>
              <a:t>（一）概念</a:t>
            </a:r>
            <a:endParaRPr lang="en-US" altLang="zh-CN" b="0">
              <a:solidFill>
                <a:schemeClr val="tx2"/>
              </a:solidFill>
            </a:endParaRPr>
          </a:p>
          <a:p>
            <a:pPr>
              <a:lnSpc>
                <a:spcPct val="130000"/>
              </a:lnSpc>
            </a:pPr>
            <a:r>
              <a:rPr lang="zh-CN" altLang="en-US" b="0">
                <a:solidFill>
                  <a:schemeClr val="tx2"/>
                </a:solidFill>
              </a:rPr>
              <a:t>（二）债券的发行方式</a:t>
            </a:r>
          </a:p>
          <a:p>
            <a:pPr>
              <a:lnSpc>
                <a:spcPct val="130000"/>
              </a:lnSpc>
            </a:pPr>
            <a:r>
              <a:rPr lang="zh-CN" altLang="en-US" b="0">
                <a:solidFill>
                  <a:srgbClr val="030305"/>
                </a:solidFill>
              </a:rPr>
              <a:t>    债券的发行方式有平价、溢价和折价三种方式。</a:t>
            </a:r>
          </a:p>
          <a:p>
            <a:pPr>
              <a:lnSpc>
                <a:spcPct val="130000"/>
              </a:lnSpc>
            </a:pPr>
            <a:r>
              <a:rPr lang="zh-CN" altLang="en-US" b="0">
                <a:solidFill>
                  <a:srgbClr val="0000FF"/>
                </a:solidFill>
              </a:rPr>
              <a:t>    三种方式的产生是由债券的票面利率和市场利率的关系所决定的。</a:t>
            </a:r>
          </a:p>
          <a:p>
            <a:pPr>
              <a:lnSpc>
                <a:spcPct val="130000"/>
              </a:lnSpc>
            </a:pPr>
            <a:r>
              <a:rPr lang="zh-CN" altLang="en-US" b="0">
                <a:solidFill>
                  <a:srgbClr val="030305"/>
                </a:solidFill>
              </a:rPr>
              <a:t>当票面利率＝市场利率时，债券平价发行；</a:t>
            </a:r>
          </a:p>
          <a:p>
            <a:pPr>
              <a:lnSpc>
                <a:spcPct val="130000"/>
              </a:lnSpc>
            </a:pPr>
            <a:r>
              <a:rPr lang="zh-CN" altLang="en-US" b="0">
                <a:solidFill>
                  <a:srgbClr val="030305"/>
                </a:solidFill>
              </a:rPr>
              <a:t>当票面利率＞市场利率时，债券溢价发行；</a:t>
            </a:r>
          </a:p>
          <a:p>
            <a:pPr>
              <a:lnSpc>
                <a:spcPct val="130000"/>
              </a:lnSpc>
            </a:pPr>
            <a:r>
              <a:rPr lang="zh-CN" altLang="en-US" b="0">
                <a:solidFill>
                  <a:srgbClr val="030305"/>
                </a:solidFill>
              </a:rPr>
              <a:t>当票面利率＜市场利率时，债券折价发行。</a:t>
            </a:r>
          </a:p>
          <a:p>
            <a:pPr>
              <a:lnSpc>
                <a:spcPct val="130000"/>
              </a:lnSpc>
            </a:pPr>
            <a:r>
              <a:rPr lang="zh-CN" altLang="en-US" b="0">
                <a:solidFill>
                  <a:srgbClr val="030305"/>
                </a:solidFill>
                <a:latin typeface="Arial"/>
              </a:rPr>
              <a:t> </a:t>
            </a:r>
            <a:endParaRPr lang="zh-CN" altLang="en-US" b="0">
              <a:solidFill>
                <a:srgbClr val="0000FF"/>
              </a:solidFill>
              <a:latin typeface="Times New Roman" pitchFamily="18" charset="0"/>
            </a:endParaRPr>
          </a:p>
        </p:txBody>
      </p:sp>
      <p:sp>
        <p:nvSpPr>
          <p:cNvPr id="4" name="日期占位符 3"/>
          <p:cNvSpPr>
            <a:spLocks noGrp="1"/>
          </p:cNvSpPr>
          <p:nvPr>
            <p:ph type="dt" sz="half" idx="10"/>
          </p:nvPr>
        </p:nvSpPr>
        <p:spPr/>
        <p:txBody>
          <a:bodyPr/>
          <a:lstStyle/>
          <a:p>
            <a:fld id="{FF999F7D-0DA7-4163-97FF-99E9387E6E5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CF4CA01-E1DB-46F0-9775-D42604C9A0A1}" type="slidenum">
              <a:rPr lang="ko-KR" altLang="en-US"/>
              <a:pPr/>
              <a:t>248</a:t>
            </a:fld>
            <a:endParaRPr lang="en-US" altLang="ko-K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idx="1"/>
          </p:nvPr>
        </p:nvSpPr>
        <p:spPr>
          <a:xfrm>
            <a:off x="539750" y="990600"/>
            <a:ext cx="8135938" cy="5462588"/>
          </a:xfrm>
        </p:spPr>
        <p:txBody>
          <a:bodyPr>
            <a:normAutofit fontScale="85000" lnSpcReduction="10000"/>
          </a:bodyPr>
          <a:lstStyle/>
          <a:p>
            <a:pPr>
              <a:lnSpc>
                <a:spcPct val="120000"/>
              </a:lnSpc>
            </a:pPr>
            <a:r>
              <a:rPr lang="zh-CN" altLang="en-US" sz="2800">
                <a:solidFill>
                  <a:srgbClr val="993366"/>
                </a:solidFill>
              </a:rPr>
              <a:t>（三）应付债券的核算</a:t>
            </a:r>
          </a:p>
          <a:p>
            <a:pPr>
              <a:lnSpc>
                <a:spcPct val="130000"/>
              </a:lnSpc>
            </a:pPr>
            <a:r>
              <a:rPr lang="zh-CN" altLang="en-US" b="0">
                <a:solidFill>
                  <a:srgbClr val="030305"/>
                </a:solidFill>
              </a:rPr>
              <a:t>设置账户</a:t>
            </a:r>
            <a:r>
              <a:rPr lang="zh-CN" altLang="en-US" b="0">
                <a:solidFill>
                  <a:srgbClr val="030305"/>
                </a:solidFill>
                <a:latin typeface="Arial"/>
              </a:rPr>
              <a:t>——“</a:t>
            </a:r>
            <a:r>
              <a:rPr lang="zh-CN" altLang="en-US" b="0">
                <a:solidFill>
                  <a:srgbClr val="030305"/>
                </a:solidFill>
              </a:rPr>
              <a:t>应付债券</a:t>
            </a:r>
            <a:r>
              <a:rPr lang="zh-CN" altLang="en-US" b="0">
                <a:solidFill>
                  <a:srgbClr val="030305"/>
                </a:solidFill>
                <a:latin typeface="Arial"/>
              </a:rPr>
              <a:t>”</a:t>
            </a:r>
            <a:r>
              <a:rPr lang="zh-CN" altLang="en-US" b="0">
                <a:solidFill>
                  <a:srgbClr val="030305"/>
                </a:solidFill>
              </a:rPr>
              <a:t>账户</a:t>
            </a:r>
          </a:p>
          <a:p>
            <a:pPr>
              <a:lnSpc>
                <a:spcPct val="130000"/>
              </a:lnSpc>
            </a:pPr>
            <a:r>
              <a:rPr lang="zh-CN" altLang="en-US" b="0">
                <a:solidFill>
                  <a:srgbClr val="030305"/>
                </a:solidFill>
              </a:rPr>
              <a:t>该账户下设：面值、利息调整、应计利息明细科目。</a:t>
            </a:r>
          </a:p>
          <a:p>
            <a:pPr>
              <a:lnSpc>
                <a:spcPct val="130000"/>
              </a:lnSpc>
            </a:pPr>
            <a:r>
              <a:rPr lang="zh-CN" altLang="en-US" b="0">
                <a:solidFill>
                  <a:srgbClr val="030305"/>
                </a:solidFill>
              </a:rPr>
              <a:t>1、债券发行的核算</a:t>
            </a:r>
          </a:p>
          <a:p>
            <a:pPr>
              <a:lnSpc>
                <a:spcPct val="130000"/>
              </a:lnSpc>
            </a:pPr>
            <a:r>
              <a:rPr lang="zh-CN" altLang="en-US" b="0">
                <a:solidFill>
                  <a:srgbClr val="030305"/>
                </a:solidFill>
              </a:rPr>
              <a:t>    见教材</a:t>
            </a:r>
            <a:r>
              <a:rPr lang="en-US" altLang="zh-CN" b="0">
                <a:solidFill>
                  <a:srgbClr val="030305"/>
                </a:solidFill>
              </a:rPr>
              <a:t>P167</a:t>
            </a:r>
          </a:p>
          <a:p>
            <a:pPr>
              <a:lnSpc>
                <a:spcPct val="130000"/>
              </a:lnSpc>
            </a:pPr>
            <a:r>
              <a:rPr lang="en-US" altLang="zh-CN" b="0">
                <a:solidFill>
                  <a:srgbClr val="030305"/>
                </a:solidFill>
              </a:rPr>
              <a:t>2、</a:t>
            </a:r>
            <a:r>
              <a:rPr lang="zh-CN" altLang="en-US" b="0">
                <a:solidFill>
                  <a:srgbClr val="030305"/>
                </a:solidFill>
              </a:rPr>
              <a:t>债券的计息以及溢、折价的摊销</a:t>
            </a:r>
          </a:p>
          <a:p>
            <a:pPr>
              <a:lnSpc>
                <a:spcPct val="130000"/>
              </a:lnSpc>
            </a:pPr>
            <a:r>
              <a:rPr lang="zh-CN" altLang="en-US" b="0">
                <a:solidFill>
                  <a:srgbClr val="030305"/>
                </a:solidFill>
              </a:rPr>
              <a:t>    长期债券在存续期内，应根据权责发生制，按期确认利息费用，在确认时，应进行溢、折价的摊销。</a:t>
            </a:r>
          </a:p>
          <a:p>
            <a:endParaRPr lang="zh-CN" altLang="en-US" b="0">
              <a:solidFill>
                <a:srgbClr val="030305"/>
              </a:solidFill>
            </a:endParaRPr>
          </a:p>
        </p:txBody>
      </p:sp>
      <p:sp>
        <p:nvSpPr>
          <p:cNvPr id="3" name="日期占位符 3"/>
          <p:cNvSpPr>
            <a:spLocks noGrp="1"/>
          </p:cNvSpPr>
          <p:nvPr>
            <p:ph type="dt" sz="half" idx="10"/>
          </p:nvPr>
        </p:nvSpPr>
        <p:spPr/>
        <p:txBody>
          <a:bodyPr/>
          <a:lstStyle/>
          <a:p>
            <a:fld id="{C86CBA7E-3775-4CBE-B944-15581127628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DBA09BB-8C06-44BC-86B7-8E01768B75FE}" type="slidenum">
              <a:rPr lang="ko-KR" altLang="en-US"/>
              <a:pPr/>
              <a:t>249</a:t>
            </a:fld>
            <a:endParaRPr lang="en-US" altLang="ko-K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609600" y="1143000"/>
            <a:ext cx="8001000" cy="5181600"/>
          </a:xfrm>
        </p:spPr>
        <p:txBody>
          <a:bodyPr>
            <a:normAutofit fontScale="85000" lnSpcReduction="20000"/>
          </a:bodyPr>
          <a:lstStyle/>
          <a:p>
            <a:pPr>
              <a:lnSpc>
                <a:spcPct val="120000"/>
              </a:lnSpc>
              <a:spcBef>
                <a:spcPct val="50000"/>
              </a:spcBef>
            </a:pPr>
            <a:r>
              <a:rPr lang="zh-CN" altLang="en-US" sz="2800">
                <a:solidFill>
                  <a:srgbClr val="CC0000"/>
                </a:solidFill>
                <a:latin typeface="楷体_GB2312" pitchFamily="49" charset="-122"/>
              </a:rPr>
              <a:t>（二）持续经营</a:t>
            </a:r>
          </a:p>
          <a:p>
            <a:pPr>
              <a:lnSpc>
                <a:spcPct val="120000"/>
              </a:lnSpc>
              <a:spcBef>
                <a:spcPct val="60000"/>
              </a:spcBef>
            </a:pPr>
            <a:r>
              <a:rPr lang="zh-CN" altLang="en-US" b="0">
                <a:solidFill>
                  <a:srgbClr val="0000CC"/>
                </a:solidFill>
              </a:rPr>
              <a:t>1.含义：</a:t>
            </a:r>
            <a:r>
              <a:rPr lang="zh-CN" altLang="en-US" b="0"/>
              <a:t>在可以预见的将来，企业会按当前的规模和状态继续经营下去，不会停业，也不会大规模削减业务。它规定了会计活动的</a:t>
            </a:r>
            <a:r>
              <a:rPr lang="zh-CN" altLang="en-US" b="0">
                <a:solidFill>
                  <a:srgbClr val="0000CC"/>
                </a:solidFill>
              </a:rPr>
              <a:t>时间范围</a:t>
            </a:r>
            <a:r>
              <a:rPr lang="zh-CN" altLang="en-US" b="0"/>
              <a:t>。</a:t>
            </a:r>
          </a:p>
          <a:p>
            <a:pPr>
              <a:lnSpc>
                <a:spcPct val="120000"/>
              </a:lnSpc>
              <a:spcBef>
                <a:spcPct val="60000"/>
              </a:spcBef>
            </a:pPr>
            <a:r>
              <a:rPr lang="zh-CN" altLang="en-US" b="0">
                <a:solidFill>
                  <a:srgbClr val="0000CC"/>
                </a:solidFill>
              </a:rPr>
              <a:t>2.作用：</a:t>
            </a:r>
            <a:r>
              <a:rPr lang="zh-CN" altLang="en-US" b="0"/>
              <a:t>决定了资产计价和收益确定问题，同时也为流动资产/非流动资产和流动负债/非流动负债的划分提供了基础。</a:t>
            </a:r>
          </a:p>
          <a:p>
            <a:pPr>
              <a:lnSpc>
                <a:spcPct val="120000"/>
              </a:lnSpc>
              <a:spcBef>
                <a:spcPct val="60000"/>
              </a:spcBef>
            </a:pPr>
            <a:r>
              <a:rPr lang="zh-CN" altLang="en-US" b="0">
                <a:solidFill>
                  <a:srgbClr val="0000CC"/>
                </a:solidFill>
              </a:rPr>
              <a:t>3.注意：</a:t>
            </a:r>
            <a:r>
              <a:rPr lang="zh-CN" altLang="en-US" b="0"/>
              <a:t>如果可以判定企业不能持续经营，就应当改变会计核算的 原则和方法，并在财务报告中作相应说明。</a:t>
            </a:r>
          </a:p>
        </p:txBody>
      </p:sp>
      <p:sp>
        <p:nvSpPr>
          <p:cNvPr id="3" name="日期占位符 3"/>
          <p:cNvSpPr>
            <a:spLocks noGrp="1"/>
          </p:cNvSpPr>
          <p:nvPr>
            <p:ph type="dt" sz="half" idx="10"/>
          </p:nvPr>
        </p:nvSpPr>
        <p:spPr/>
        <p:txBody>
          <a:bodyPr/>
          <a:lstStyle/>
          <a:p>
            <a:fld id="{DB087761-9B3A-400B-AC7F-2C4D8B0D822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1F07FD41-A71B-4239-94C6-3E29FA8453CC}" type="slidenum">
              <a:rPr lang="en-US" altLang="ko-KR"/>
              <a:pPr/>
              <a:t>25</a:t>
            </a:fld>
            <a:endParaRPr lang="en-US" altLang="ko-K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611188" y="1125538"/>
            <a:ext cx="7993062" cy="4724400"/>
          </a:xfrm>
        </p:spPr>
        <p:txBody>
          <a:bodyPr>
            <a:normAutofit lnSpcReduction="10000"/>
          </a:bodyPr>
          <a:lstStyle/>
          <a:p>
            <a:pPr>
              <a:lnSpc>
                <a:spcPct val="110000"/>
              </a:lnSpc>
            </a:pPr>
            <a:r>
              <a:rPr lang="zh-CN" altLang="en-US" b="0">
                <a:solidFill>
                  <a:srgbClr val="030305"/>
                </a:solidFill>
              </a:rPr>
              <a:t>（1）直线法</a:t>
            </a:r>
          </a:p>
          <a:p>
            <a:pPr>
              <a:lnSpc>
                <a:spcPct val="110000"/>
              </a:lnSpc>
            </a:pPr>
            <a:r>
              <a:rPr lang="zh-CN" altLang="en-US" b="0">
                <a:solidFill>
                  <a:srgbClr val="030305"/>
                </a:solidFill>
              </a:rPr>
              <a:t>例：某企业93年1月1日发行5年期、面值为500万元、到期一次还本付息的债券，票面利率10%，企业按510万元的价格发行。</a:t>
            </a:r>
          </a:p>
          <a:p>
            <a:pPr>
              <a:lnSpc>
                <a:spcPct val="110000"/>
              </a:lnSpc>
            </a:pPr>
            <a:r>
              <a:rPr lang="zh-CN" altLang="en-US" b="0">
                <a:solidFill>
                  <a:srgbClr val="030305"/>
                </a:solidFill>
              </a:rPr>
              <a:t>发行时</a:t>
            </a:r>
            <a:r>
              <a:rPr lang="zh-CN" altLang="en-US" b="0">
                <a:solidFill>
                  <a:srgbClr val="030305"/>
                </a:solidFill>
                <a:latin typeface="Arial"/>
              </a:rPr>
              <a:t>——</a:t>
            </a:r>
            <a:endParaRPr lang="zh-CN" altLang="en-US" b="0">
              <a:solidFill>
                <a:srgbClr val="030305"/>
              </a:solidFill>
            </a:endParaRPr>
          </a:p>
          <a:p>
            <a:pPr>
              <a:lnSpc>
                <a:spcPct val="110000"/>
              </a:lnSpc>
            </a:pPr>
            <a:r>
              <a:rPr lang="zh-CN" altLang="en-US" b="0">
                <a:solidFill>
                  <a:srgbClr val="030305"/>
                </a:solidFill>
              </a:rPr>
              <a:t>借：银行存款           5 100 000</a:t>
            </a:r>
          </a:p>
          <a:p>
            <a:pPr>
              <a:lnSpc>
                <a:spcPct val="110000"/>
              </a:lnSpc>
            </a:pPr>
            <a:r>
              <a:rPr lang="zh-CN" altLang="en-US" b="0">
                <a:solidFill>
                  <a:srgbClr val="030305"/>
                </a:solidFill>
              </a:rPr>
              <a:t>   贷：应付债券</a:t>
            </a:r>
            <a:r>
              <a:rPr lang="zh-CN" altLang="en-US" b="0">
                <a:solidFill>
                  <a:srgbClr val="030305"/>
                </a:solidFill>
                <a:latin typeface="Arial"/>
              </a:rPr>
              <a:t>——</a:t>
            </a:r>
            <a:r>
              <a:rPr lang="zh-CN" altLang="en-US" b="0">
                <a:solidFill>
                  <a:srgbClr val="030305"/>
                </a:solidFill>
              </a:rPr>
              <a:t>面值          5 000 000</a:t>
            </a:r>
          </a:p>
          <a:p>
            <a:pPr>
              <a:lnSpc>
                <a:spcPct val="110000"/>
              </a:lnSpc>
            </a:pPr>
            <a:r>
              <a:rPr lang="zh-CN" altLang="en-US" b="0">
                <a:solidFill>
                  <a:srgbClr val="030305"/>
                </a:solidFill>
              </a:rPr>
              <a:t>               </a:t>
            </a:r>
            <a:r>
              <a:rPr lang="zh-CN" altLang="en-US" b="0">
                <a:solidFill>
                  <a:srgbClr val="030305"/>
                </a:solidFill>
                <a:latin typeface="Arial"/>
              </a:rPr>
              <a:t>——</a:t>
            </a:r>
            <a:r>
              <a:rPr lang="zh-CN" altLang="en-US" b="0">
                <a:solidFill>
                  <a:srgbClr val="030305"/>
                </a:solidFill>
              </a:rPr>
              <a:t>利息调整（溢）  100 000</a:t>
            </a:r>
          </a:p>
          <a:p>
            <a:endParaRPr lang="zh-CN" altLang="en-US">
              <a:solidFill>
                <a:srgbClr val="030305"/>
              </a:solidFill>
            </a:endParaRPr>
          </a:p>
          <a:p>
            <a:endParaRPr lang="zh-CN" altLang="en-US" sz="2800">
              <a:solidFill>
                <a:srgbClr val="030305"/>
              </a:solidFill>
            </a:endParaRPr>
          </a:p>
        </p:txBody>
      </p:sp>
      <p:sp>
        <p:nvSpPr>
          <p:cNvPr id="3" name="日期占位符 3"/>
          <p:cNvSpPr>
            <a:spLocks noGrp="1"/>
          </p:cNvSpPr>
          <p:nvPr>
            <p:ph type="dt" sz="half" idx="10"/>
          </p:nvPr>
        </p:nvSpPr>
        <p:spPr/>
        <p:txBody>
          <a:bodyPr/>
          <a:lstStyle/>
          <a:p>
            <a:fld id="{E95A7742-D467-4B95-8524-724349CA20F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4516A84-97EE-4112-B6C3-1A4395A18218}" type="slidenum">
              <a:rPr lang="ko-KR" altLang="en-US"/>
              <a:pPr/>
              <a:t>250</a:t>
            </a:fld>
            <a:endParaRPr lang="en-US" altLang="ko-K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idx="1"/>
          </p:nvPr>
        </p:nvSpPr>
        <p:spPr>
          <a:xfrm>
            <a:off x="685800" y="1052513"/>
            <a:ext cx="7772400" cy="5329237"/>
          </a:xfrm>
        </p:spPr>
        <p:txBody>
          <a:bodyPr>
            <a:normAutofit fontScale="85000" lnSpcReduction="20000"/>
          </a:bodyPr>
          <a:lstStyle/>
          <a:p>
            <a:pPr>
              <a:lnSpc>
                <a:spcPct val="110000"/>
              </a:lnSpc>
            </a:pPr>
            <a:r>
              <a:rPr lang="zh-CN" altLang="en-US" b="0">
                <a:solidFill>
                  <a:srgbClr val="3317FF"/>
                </a:solidFill>
              </a:rPr>
              <a:t>每年计息和摊销时</a:t>
            </a:r>
            <a:r>
              <a:rPr lang="zh-CN" altLang="en-US" b="0">
                <a:solidFill>
                  <a:srgbClr val="3317FF"/>
                </a:solidFill>
                <a:latin typeface="Arial"/>
              </a:rPr>
              <a:t>——</a:t>
            </a:r>
            <a:endParaRPr lang="zh-CN" altLang="en-US" b="0">
              <a:solidFill>
                <a:srgbClr val="3317FF"/>
              </a:solidFill>
            </a:endParaRPr>
          </a:p>
          <a:p>
            <a:pPr>
              <a:lnSpc>
                <a:spcPct val="110000"/>
              </a:lnSpc>
            </a:pPr>
            <a:r>
              <a:rPr lang="zh-CN" altLang="en-US" b="0">
                <a:solidFill>
                  <a:srgbClr val="030305"/>
                </a:solidFill>
              </a:rPr>
              <a:t>每年应计利息   500×10%＝50（万元）</a:t>
            </a:r>
          </a:p>
          <a:p>
            <a:pPr>
              <a:lnSpc>
                <a:spcPct val="110000"/>
              </a:lnSpc>
            </a:pPr>
            <a:r>
              <a:rPr lang="zh-CN" altLang="en-US" b="0">
                <a:solidFill>
                  <a:srgbClr val="030305"/>
                </a:solidFill>
              </a:rPr>
              <a:t>每年应摊销溢价10÷5＝２（万元）</a:t>
            </a:r>
          </a:p>
          <a:p>
            <a:pPr>
              <a:lnSpc>
                <a:spcPct val="110000"/>
              </a:lnSpc>
            </a:pPr>
            <a:r>
              <a:rPr lang="zh-CN" altLang="en-US" b="0">
                <a:solidFill>
                  <a:srgbClr val="030305"/>
                </a:solidFill>
              </a:rPr>
              <a:t>每年的利息费用 50－２＝48（万元）</a:t>
            </a:r>
          </a:p>
          <a:p>
            <a:pPr>
              <a:lnSpc>
                <a:spcPct val="110000"/>
              </a:lnSpc>
            </a:pPr>
            <a:r>
              <a:rPr lang="zh-CN" altLang="en-US" b="0">
                <a:solidFill>
                  <a:srgbClr val="030305"/>
                </a:solidFill>
              </a:rPr>
              <a:t>借：财务费用                 480 000</a:t>
            </a:r>
          </a:p>
          <a:p>
            <a:pPr>
              <a:lnSpc>
                <a:spcPct val="110000"/>
              </a:lnSpc>
            </a:pPr>
            <a:r>
              <a:rPr lang="zh-CN" altLang="en-US" b="0">
                <a:solidFill>
                  <a:srgbClr val="030305"/>
                </a:solidFill>
              </a:rPr>
              <a:t>    应付债券</a:t>
            </a:r>
            <a:r>
              <a:rPr lang="zh-CN" altLang="en-US" b="0">
                <a:solidFill>
                  <a:srgbClr val="030305"/>
                </a:solidFill>
                <a:latin typeface="Arial"/>
              </a:rPr>
              <a:t>—</a:t>
            </a:r>
            <a:r>
              <a:rPr lang="zh-CN" altLang="en-US" b="0">
                <a:solidFill>
                  <a:srgbClr val="030305"/>
                </a:solidFill>
              </a:rPr>
              <a:t>利息调整（溢）  20 000</a:t>
            </a:r>
          </a:p>
          <a:p>
            <a:pPr>
              <a:lnSpc>
                <a:spcPct val="110000"/>
              </a:lnSpc>
            </a:pPr>
            <a:r>
              <a:rPr lang="zh-CN" altLang="en-US" b="0">
                <a:solidFill>
                  <a:srgbClr val="030305"/>
                </a:solidFill>
              </a:rPr>
              <a:t>   贷：应付债券</a:t>
            </a:r>
            <a:r>
              <a:rPr lang="zh-CN" altLang="en-US" b="0">
                <a:solidFill>
                  <a:srgbClr val="030305"/>
                </a:solidFill>
                <a:latin typeface="Arial"/>
              </a:rPr>
              <a:t>—</a:t>
            </a:r>
            <a:r>
              <a:rPr lang="zh-CN" altLang="en-US" b="0">
                <a:solidFill>
                  <a:srgbClr val="030305"/>
                </a:solidFill>
              </a:rPr>
              <a:t>应计利息            500 000</a:t>
            </a:r>
          </a:p>
          <a:p>
            <a:pPr>
              <a:lnSpc>
                <a:spcPct val="110000"/>
              </a:lnSpc>
            </a:pPr>
            <a:r>
              <a:rPr lang="zh-CN" altLang="en-US" b="0">
                <a:solidFill>
                  <a:srgbClr val="3317FF"/>
                </a:solidFill>
              </a:rPr>
              <a:t>到期兑付时</a:t>
            </a:r>
            <a:r>
              <a:rPr lang="zh-CN" altLang="en-US" b="0">
                <a:solidFill>
                  <a:srgbClr val="3317FF"/>
                </a:solidFill>
                <a:latin typeface="Arial"/>
              </a:rPr>
              <a:t>——</a:t>
            </a:r>
            <a:endParaRPr lang="zh-CN" altLang="en-US" b="0">
              <a:solidFill>
                <a:srgbClr val="3317FF"/>
              </a:solidFill>
            </a:endParaRPr>
          </a:p>
          <a:p>
            <a:pPr>
              <a:lnSpc>
                <a:spcPct val="110000"/>
              </a:lnSpc>
            </a:pPr>
            <a:r>
              <a:rPr lang="zh-CN" altLang="en-US" b="0">
                <a:solidFill>
                  <a:srgbClr val="030305"/>
                </a:solidFill>
              </a:rPr>
              <a:t>借：应付债券</a:t>
            </a:r>
            <a:r>
              <a:rPr lang="zh-CN" altLang="en-US" b="0">
                <a:solidFill>
                  <a:srgbClr val="030305"/>
                </a:solidFill>
                <a:latin typeface="Arial"/>
              </a:rPr>
              <a:t>—</a:t>
            </a:r>
            <a:r>
              <a:rPr lang="zh-CN" altLang="en-US" b="0">
                <a:solidFill>
                  <a:srgbClr val="030305"/>
                </a:solidFill>
              </a:rPr>
              <a:t>面值       5 000 000</a:t>
            </a:r>
          </a:p>
          <a:p>
            <a:pPr>
              <a:lnSpc>
                <a:spcPct val="110000"/>
              </a:lnSpc>
            </a:pPr>
            <a:r>
              <a:rPr lang="zh-CN" altLang="en-US" b="0">
                <a:solidFill>
                  <a:srgbClr val="030305"/>
                </a:solidFill>
              </a:rPr>
              <a:t>            </a:t>
            </a:r>
            <a:r>
              <a:rPr lang="zh-CN" altLang="en-US" b="0">
                <a:solidFill>
                  <a:srgbClr val="030305"/>
                </a:solidFill>
                <a:latin typeface="Arial"/>
              </a:rPr>
              <a:t>—</a:t>
            </a:r>
            <a:r>
              <a:rPr lang="zh-CN" altLang="en-US" b="0">
                <a:solidFill>
                  <a:srgbClr val="030305"/>
                </a:solidFill>
              </a:rPr>
              <a:t>应计利息   2 500 000</a:t>
            </a:r>
          </a:p>
          <a:p>
            <a:pPr>
              <a:lnSpc>
                <a:spcPct val="110000"/>
              </a:lnSpc>
            </a:pPr>
            <a:r>
              <a:rPr lang="zh-CN" altLang="en-US" b="0">
                <a:solidFill>
                  <a:srgbClr val="030305"/>
                </a:solidFill>
              </a:rPr>
              <a:t>    贷：银行存款                   7 500 000</a:t>
            </a:r>
          </a:p>
        </p:txBody>
      </p:sp>
      <p:sp>
        <p:nvSpPr>
          <p:cNvPr id="3" name="日期占位符 3"/>
          <p:cNvSpPr>
            <a:spLocks noGrp="1"/>
          </p:cNvSpPr>
          <p:nvPr>
            <p:ph type="dt" sz="half" idx="10"/>
          </p:nvPr>
        </p:nvSpPr>
        <p:spPr/>
        <p:txBody>
          <a:bodyPr/>
          <a:lstStyle/>
          <a:p>
            <a:fld id="{A9A87149-1B22-454D-8D8F-A357B8A5229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BFE11722-D009-4AFD-88B0-BFAAFB73E81C}" type="slidenum">
              <a:rPr lang="ko-KR" altLang="en-US"/>
              <a:pPr/>
              <a:t>251</a:t>
            </a:fld>
            <a:endParaRPr lang="en-US" altLang="ko-K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idx="1"/>
          </p:nvPr>
        </p:nvSpPr>
        <p:spPr>
          <a:xfrm>
            <a:off x="685800" y="990600"/>
            <a:ext cx="7772400" cy="5272088"/>
          </a:xfrm>
        </p:spPr>
        <p:txBody>
          <a:bodyPr/>
          <a:lstStyle/>
          <a:p>
            <a:pPr>
              <a:lnSpc>
                <a:spcPct val="130000"/>
              </a:lnSpc>
            </a:pPr>
            <a:r>
              <a:rPr lang="zh-CN" altLang="en-US" sz="2800" b="0">
                <a:solidFill>
                  <a:schemeClr val="tx2"/>
                </a:solidFill>
              </a:rPr>
              <a:t>（2）实际利率法</a:t>
            </a:r>
            <a:r>
              <a:rPr lang="zh-CN" altLang="en-US" sz="2800" b="0"/>
              <a:t>（见教材</a:t>
            </a:r>
            <a:r>
              <a:rPr lang="en-US" altLang="zh-CN" sz="2800" b="0"/>
              <a:t>P168）</a:t>
            </a:r>
          </a:p>
          <a:p>
            <a:pPr>
              <a:lnSpc>
                <a:spcPct val="130000"/>
              </a:lnSpc>
            </a:pPr>
            <a:r>
              <a:rPr lang="zh-CN" altLang="en-US" b="0"/>
              <a:t>   实际利率法：是按债券面值和票面利率计算的票面利息，与按债券的期初摊余成本和实际利率计算的实际利息的差额，作为每期溢、折价的摊销额的方法。</a:t>
            </a:r>
          </a:p>
          <a:p>
            <a:pPr>
              <a:lnSpc>
                <a:spcPct val="130000"/>
              </a:lnSpc>
            </a:pPr>
            <a:endParaRPr lang="zh-CN" altLang="en-US"/>
          </a:p>
        </p:txBody>
      </p:sp>
      <p:sp>
        <p:nvSpPr>
          <p:cNvPr id="3" name="日期占位符 3"/>
          <p:cNvSpPr>
            <a:spLocks noGrp="1"/>
          </p:cNvSpPr>
          <p:nvPr>
            <p:ph type="dt" sz="half" idx="10"/>
          </p:nvPr>
        </p:nvSpPr>
        <p:spPr/>
        <p:txBody>
          <a:bodyPr/>
          <a:lstStyle/>
          <a:p>
            <a:fld id="{4ABD6267-BC24-4EBC-8B39-9F7F52A020E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EF38181-F5FC-4EF8-87F5-D4FCA140304B}" type="slidenum">
              <a:rPr lang="ko-KR" altLang="en-US"/>
              <a:pPr/>
              <a:t>252</a:t>
            </a:fld>
            <a:endParaRPr lang="en-US" altLang="ko-KR"/>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611188" y="990600"/>
            <a:ext cx="7993062" cy="5638800"/>
          </a:xfrm>
        </p:spPr>
        <p:txBody>
          <a:bodyPr>
            <a:normAutofit/>
          </a:bodyPr>
          <a:lstStyle/>
          <a:p>
            <a:pPr>
              <a:lnSpc>
                <a:spcPct val="120000"/>
              </a:lnSpc>
            </a:pPr>
            <a:endParaRPr lang="en-US" altLang="zh-CN" sz="2000" dirty="0" smtClean="0"/>
          </a:p>
          <a:p>
            <a:pPr>
              <a:lnSpc>
                <a:spcPct val="120000"/>
              </a:lnSpc>
            </a:pPr>
            <a:endParaRPr lang="en-US" altLang="zh-CN" sz="2000" dirty="0" smtClean="0"/>
          </a:p>
          <a:p>
            <a:pPr>
              <a:lnSpc>
                <a:spcPct val="120000"/>
              </a:lnSpc>
            </a:pPr>
            <a:endParaRPr lang="en-US" altLang="zh-CN" sz="2000" dirty="0" smtClean="0"/>
          </a:p>
          <a:p>
            <a:pPr>
              <a:lnSpc>
                <a:spcPct val="120000"/>
              </a:lnSpc>
            </a:pPr>
            <a:r>
              <a:rPr lang="zh-CN" altLang="en-US" sz="2000" dirty="0" smtClean="0"/>
              <a:t>一</a:t>
            </a:r>
            <a:r>
              <a:rPr lang="zh-CN" altLang="en-US" sz="2000" dirty="0"/>
              <a:t>、</a:t>
            </a:r>
            <a:r>
              <a:rPr lang="zh-CN" altLang="en-US" sz="2000" dirty="0">
                <a:latin typeface="Arial"/>
                <a:cs typeface="Times New Roman" pitchFamily="18" charset="0"/>
              </a:rPr>
              <a:t> </a:t>
            </a:r>
            <a:r>
              <a:rPr lang="zh-CN" altLang="en-US" sz="2000" dirty="0"/>
              <a:t>性质及特征</a:t>
            </a:r>
          </a:p>
          <a:p>
            <a:pPr>
              <a:lnSpc>
                <a:spcPct val="120000"/>
              </a:lnSpc>
            </a:pPr>
            <a:r>
              <a:rPr lang="zh-CN" altLang="en-US" sz="2000" b="0" dirty="0"/>
              <a:t>（一）性质</a:t>
            </a:r>
          </a:p>
          <a:p>
            <a:pPr>
              <a:lnSpc>
                <a:spcPct val="120000"/>
              </a:lnSpc>
            </a:pPr>
            <a:r>
              <a:rPr lang="zh-CN" altLang="en-US" sz="2000" b="0" dirty="0"/>
              <a:t>    所有者权益：亦称产权、资本，是企业投资者对企业净资产的所有权，在数量上等于企业全部资产减去全部负债后的余额。</a:t>
            </a:r>
          </a:p>
          <a:p>
            <a:pPr>
              <a:lnSpc>
                <a:spcPct val="120000"/>
              </a:lnSpc>
            </a:pPr>
            <a:r>
              <a:rPr lang="zh-CN" altLang="en-US" sz="2000" b="0" dirty="0"/>
              <a:t>（二）特征</a:t>
            </a:r>
          </a:p>
          <a:p>
            <a:pPr>
              <a:lnSpc>
                <a:spcPct val="120000"/>
              </a:lnSpc>
            </a:pPr>
            <a:r>
              <a:rPr kumimoji="0" lang="zh-CN" altLang="en-US" sz="2000" b="0" dirty="0">
                <a:latin typeface="宋体" charset="-122"/>
                <a:sym typeface="Wingdings" pitchFamily="2" charset="2"/>
              </a:rPr>
              <a:t>（</a:t>
            </a:r>
            <a:r>
              <a:rPr kumimoji="0" lang="en-US" altLang="zh-CN" sz="2000" b="0" dirty="0">
                <a:latin typeface="宋体" charset="-122"/>
                <a:sym typeface="Wingdings" pitchFamily="2" charset="2"/>
              </a:rPr>
              <a:t>1</a:t>
            </a:r>
            <a:r>
              <a:rPr kumimoji="0" lang="zh-CN" altLang="en-US" sz="2000" b="0" dirty="0">
                <a:latin typeface="宋体" charset="-122"/>
                <a:sym typeface="Wingdings" pitchFamily="2" charset="2"/>
              </a:rPr>
              <a:t>）所有者权益一般不需企业偿还。</a:t>
            </a:r>
          </a:p>
          <a:p>
            <a:pPr>
              <a:lnSpc>
                <a:spcPct val="120000"/>
              </a:lnSpc>
            </a:pPr>
            <a:r>
              <a:rPr kumimoji="0" lang="zh-CN" altLang="en-US" sz="2000" b="0" dirty="0">
                <a:latin typeface="宋体" charset="-122"/>
                <a:sym typeface="Wingdings" pitchFamily="2" charset="2"/>
              </a:rPr>
              <a:t>（</a:t>
            </a:r>
            <a:r>
              <a:rPr kumimoji="0" lang="en-US" altLang="zh-CN" sz="2000" b="0" dirty="0">
                <a:latin typeface="宋体" charset="-122"/>
                <a:sym typeface="Wingdings" pitchFamily="2" charset="2"/>
              </a:rPr>
              <a:t>2</a:t>
            </a:r>
            <a:r>
              <a:rPr kumimoji="0" lang="zh-CN" altLang="en-US" sz="2000" b="0" dirty="0">
                <a:latin typeface="宋体" charset="-122"/>
                <a:sym typeface="Wingdings" pitchFamily="2" charset="2"/>
              </a:rPr>
              <a:t>）企业清算时，必须先偿债以后，所有者权益才返还给投资者。</a:t>
            </a:r>
          </a:p>
          <a:p>
            <a:pPr>
              <a:lnSpc>
                <a:spcPct val="120000"/>
              </a:lnSpc>
            </a:pPr>
            <a:r>
              <a:rPr kumimoji="0" lang="zh-CN" altLang="en-US" sz="2000" b="0" dirty="0">
                <a:latin typeface="宋体" charset="-122"/>
                <a:sym typeface="Wingdings" pitchFamily="2" charset="2"/>
              </a:rPr>
              <a:t>（</a:t>
            </a:r>
            <a:r>
              <a:rPr kumimoji="0" lang="en-US" altLang="zh-CN" sz="2000" b="0" dirty="0">
                <a:latin typeface="宋体" charset="-122"/>
                <a:sym typeface="Wingdings" pitchFamily="2" charset="2"/>
              </a:rPr>
              <a:t>3</a:t>
            </a:r>
            <a:r>
              <a:rPr kumimoji="0" lang="zh-CN" altLang="en-US" sz="2000" b="0" dirty="0">
                <a:latin typeface="宋体" charset="-122"/>
                <a:sym typeface="Wingdings" pitchFamily="2" charset="2"/>
              </a:rPr>
              <a:t>）所有者凭借所有者权益可参与企业利润分配。</a:t>
            </a:r>
          </a:p>
        </p:txBody>
      </p:sp>
      <p:sp>
        <p:nvSpPr>
          <p:cNvPr id="4" name="日期占位符 3"/>
          <p:cNvSpPr>
            <a:spLocks noGrp="1"/>
          </p:cNvSpPr>
          <p:nvPr>
            <p:ph type="dt" sz="half" idx="10"/>
          </p:nvPr>
        </p:nvSpPr>
        <p:spPr/>
        <p:txBody>
          <a:bodyPr/>
          <a:lstStyle/>
          <a:p>
            <a:fld id="{09638BD4-CDA2-4400-9DF6-9193046AB7D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9433920-DF5C-4E49-B50D-E7AFC18DE167}" type="slidenum">
              <a:rPr lang="ko-KR" altLang="en-US"/>
              <a:pPr/>
              <a:t>253</a:t>
            </a:fld>
            <a:endParaRPr lang="en-US" altLang="ko-KR"/>
          </a:p>
        </p:txBody>
      </p:sp>
      <p:sp>
        <p:nvSpPr>
          <p:cNvPr id="1028" name="Rectangle 4"/>
          <p:cNvSpPr>
            <a:spLocks noChangeArrowheads="1"/>
          </p:cNvSpPr>
          <p:nvPr/>
        </p:nvSpPr>
        <p:spPr bwMode="auto">
          <a:xfrm>
            <a:off x="1763713" y="115888"/>
            <a:ext cx="5943600" cy="1323439"/>
          </a:xfrm>
          <a:prstGeom prst="rect">
            <a:avLst/>
          </a:prstGeom>
          <a:noFill/>
          <a:ln w="9525">
            <a:noFill/>
            <a:miter lim="800000"/>
            <a:headEnd/>
            <a:tailEnd/>
          </a:ln>
          <a:effectLst/>
        </p:spPr>
        <p:txBody>
          <a:bodyPr>
            <a:spAutoFit/>
          </a:bodyPr>
          <a:lstStyle/>
          <a:p>
            <a:r>
              <a:rPr lang="zh-CN" altLang="en-US" sz="4000" dirty="0" smtClean="0">
                <a:latin typeface="华文新魏" pitchFamily="2" charset="-122"/>
                <a:ea typeface="华文新魏" pitchFamily="2" charset="-122"/>
              </a:rPr>
              <a:t>第六章   所有者权益</a:t>
            </a:r>
            <a:endParaRPr lang="en-US" altLang="zh-CN" sz="4000" dirty="0" smtClean="0">
              <a:latin typeface="华文新魏" pitchFamily="2" charset="-122"/>
              <a:ea typeface="华文新魏" pitchFamily="2" charset="-122"/>
            </a:endParaRPr>
          </a:p>
          <a:p>
            <a:r>
              <a:rPr lang="zh-CN" altLang="en-US" sz="4000" dirty="0" smtClean="0">
                <a:latin typeface="华文新魏" pitchFamily="2" charset="-122"/>
                <a:ea typeface="华文新魏" pitchFamily="2" charset="-122"/>
              </a:rPr>
              <a:t>第一</a:t>
            </a:r>
            <a:r>
              <a:rPr lang="zh-CN" altLang="en-US" sz="4000" dirty="0">
                <a:latin typeface="华文新魏" pitchFamily="2" charset="-122"/>
                <a:ea typeface="华文新魏" pitchFamily="2" charset="-122"/>
              </a:rPr>
              <a:t>节  所有者权益概述</a:t>
            </a: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684213" y="1196975"/>
            <a:ext cx="7632700" cy="5105400"/>
          </a:xfrm>
        </p:spPr>
        <p:txBody>
          <a:bodyPr>
            <a:normAutofit lnSpcReduction="10000"/>
          </a:bodyPr>
          <a:lstStyle/>
          <a:p>
            <a:r>
              <a:rPr lang="zh-CN" altLang="en-US" b="0"/>
              <a:t>（二）来源及构成</a:t>
            </a:r>
          </a:p>
          <a:p>
            <a:r>
              <a:rPr lang="zh-CN" altLang="en-US" b="0"/>
              <a:t>                                    投入资本</a:t>
            </a:r>
          </a:p>
          <a:p>
            <a:r>
              <a:rPr lang="zh-CN" altLang="en-US" b="0"/>
              <a:t>                 由原始投资或</a:t>
            </a:r>
          </a:p>
          <a:p>
            <a:r>
              <a:rPr lang="zh-CN" altLang="en-US" b="0"/>
              <a:t>                 非收益因素形成     资本公积 </a:t>
            </a:r>
          </a:p>
          <a:p>
            <a:r>
              <a:rPr lang="zh-CN" altLang="en-US" b="0"/>
              <a:t>所有者权益</a:t>
            </a:r>
          </a:p>
          <a:p>
            <a:r>
              <a:rPr lang="zh-CN" altLang="en-US" b="0"/>
              <a:t>来    源                                 </a:t>
            </a:r>
          </a:p>
          <a:p>
            <a:r>
              <a:rPr lang="zh-CN" altLang="en-US" b="0"/>
              <a:t>                                    盈余公积</a:t>
            </a:r>
          </a:p>
          <a:p>
            <a:r>
              <a:rPr lang="zh-CN" altLang="en-US" b="0"/>
              <a:t>                 由经营过程中</a:t>
            </a:r>
          </a:p>
          <a:p>
            <a:r>
              <a:rPr lang="zh-CN" altLang="en-US" b="0"/>
              <a:t>                 收益因素形成       未分配利润</a:t>
            </a:r>
          </a:p>
          <a:p>
            <a:endParaRPr lang="en-US" altLang="zh-CN" b="0"/>
          </a:p>
        </p:txBody>
      </p:sp>
      <p:sp>
        <p:nvSpPr>
          <p:cNvPr id="6" name="日期占位符 3"/>
          <p:cNvSpPr>
            <a:spLocks noGrp="1"/>
          </p:cNvSpPr>
          <p:nvPr>
            <p:ph type="dt" sz="half" idx="10"/>
          </p:nvPr>
        </p:nvSpPr>
        <p:spPr/>
        <p:txBody>
          <a:bodyPr/>
          <a:lstStyle/>
          <a:p>
            <a:fld id="{52E147B7-31AC-4F72-853C-D4FD2E70780A}"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136A678F-3D04-48F6-8694-9F06DFF5A06E}" type="slidenum">
              <a:rPr lang="ko-KR" altLang="en-US"/>
              <a:pPr/>
              <a:t>254</a:t>
            </a:fld>
            <a:endParaRPr lang="en-US" altLang="ko-KR"/>
          </a:p>
        </p:txBody>
      </p:sp>
      <p:sp>
        <p:nvSpPr>
          <p:cNvPr id="88067" name="AutoShape 3"/>
          <p:cNvSpPr>
            <a:spLocks/>
          </p:cNvSpPr>
          <p:nvPr/>
        </p:nvSpPr>
        <p:spPr bwMode="auto">
          <a:xfrm>
            <a:off x="2700338" y="2565400"/>
            <a:ext cx="215900" cy="2159000"/>
          </a:xfrm>
          <a:prstGeom prst="leftBrace">
            <a:avLst>
              <a:gd name="adj1" fmla="val 83333"/>
              <a:gd name="adj2" fmla="val 50000"/>
            </a:avLst>
          </a:prstGeom>
          <a:noFill/>
          <a:ln w="9525">
            <a:solidFill>
              <a:schemeClr val="tx1"/>
            </a:solidFill>
            <a:round/>
            <a:headEnd/>
            <a:tailEnd/>
          </a:ln>
          <a:effectLst/>
        </p:spPr>
        <p:txBody>
          <a:bodyPr wrap="none" anchor="ctr"/>
          <a:lstStyle/>
          <a:p>
            <a:endParaRPr lang="zh-CN" altLang="en-US"/>
          </a:p>
        </p:txBody>
      </p:sp>
      <p:sp>
        <p:nvSpPr>
          <p:cNvPr id="88068" name="AutoShape 4"/>
          <p:cNvSpPr>
            <a:spLocks/>
          </p:cNvSpPr>
          <p:nvPr/>
        </p:nvSpPr>
        <p:spPr bwMode="auto">
          <a:xfrm>
            <a:off x="5638800" y="1828800"/>
            <a:ext cx="304800" cy="1143000"/>
          </a:xfrm>
          <a:prstGeom prst="leftBrace">
            <a:avLst>
              <a:gd name="adj1" fmla="val 31250"/>
              <a:gd name="adj2" fmla="val 50000"/>
            </a:avLst>
          </a:prstGeom>
          <a:noFill/>
          <a:ln w="9525">
            <a:solidFill>
              <a:schemeClr val="tx1"/>
            </a:solidFill>
            <a:round/>
            <a:headEnd/>
            <a:tailEnd/>
          </a:ln>
          <a:effectLst/>
        </p:spPr>
        <p:txBody>
          <a:bodyPr wrap="none" anchor="ctr"/>
          <a:lstStyle/>
          <a:p>
            <a:endParaRPr lang="zh-CN" altLang="en-US"/>
          </a:p>
        </p:txBody>
      </p:sp>
      <p:sp>
        <p:nvSpPr>
          <p:cNvPr id="88069" name="AutoShape 5"/>
          <p:cNvSpPr>
            <a:spLocks/>
          </p:cNvSpPr>
          <p:nvPr/>
        </p:nvSpPr>
        <p:spPr bwMode="auto">
          <a:xfrm>
            <a:off x="5724525" y="4005263"/>
            <a:ext cx="142875" cy="1079500"/>
          </a:xfrm>
          <a:prstGeom prst="leftBrace">
            <a:avLst>
              <a:gd name="adj1" fmla="val 62963"/>
              <a:gd name="adj2" fmla="val 50000"/>
            </a:avLst>
          </a:prstGeom>
          <a:noFill/>
          <a:ln w="9525">
            <a:solidFill>
              <a:schemeClr val="tx1"/>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685800" y="1066800"/>
            <a:ext cx="7848600" cy="5029200"/>
          </a:xfrm>
        </p:spPr>
        <p:txBody>
          <a:bodyPr>
            <a:normAutofit fontScale="85000" lnSpcReduction="10000"/>
          </a:bodyPr>
          <a:lstStyle/>
          <a:p>
            <a:r>
              <a:rPr lang="zh-CN" altLang="en-US" sz="2800"/>
              <a:t>二、不同企业组织形式下的所有者权益</a:t>
            </a:r>
          </a:p>
          <a:p>
            <a:pPr>
              <a:lnSpc>
                <a:spcPct val="120000"/>
              </a:lnSpc>
            </a:pPr>
            <a:r>
              <a:rPr lang="zh-CN" altLang="en-US">
                <a:solidFill>
                  <a:srgbClr val="0066FF"/>
                </a:solidFill>
              </a:rPr>
              <a:t>（一）个人独资企业</a:t>
            </a:r>
          </a:p>
          <a:p>
            <a:pPr>
              <a:lnSpc>
                <a:spcPct val="120000"/>
              </a:lnSpc>
            </a:pPr>
            <a:r>
              <a:rPr lang="zh-CN" altLang="en-US" b="0"/>
              <a:t>主要特点：</a:t>
            </a:r>
          </a:p>
          <a:p>
            <a:pPr>
              <a:lnSpc>
                <a:spcPct val="120000"/>
              </a:lnSpc>
            </a:pPr>
            <a:r>
              <a:rPr lang="en-US" altLang="zh-CN" b="0"/>
              <a:t>1</a:t>
            </a:r>
            <a:r>
              <a:rPr lang="zh-CN" altLang="en-US" b="0"/>
              <a:t>、投资人既是企业所有者，又是企业管理者；</a:t>
            </a:r>
          </a:p>
          <a:p>
            <a:pPr>
              <a:lnSpc>
                <a:spcPct val="120000"/>
              </a:lnSpc>
            </a:pPr>
            <a:r>
              <a:rPr lang="en-US" altLang="zh-CN" b="0"/>
              <a:t>2</a:t>
            </a:r>
            <a:r>
              <a:rPr lang="zh-CN" altLang="en-US" b="0"/>
              <a:t>、产权归业主个人所有，经营成果也归业主个人支配；</a:t>
            </a:r>
          </a:p>
          <a:p>
            <a:pPr>
              <a:lnSpc>
                <a:spcPct val="120000"/>
              </a:lnSpc>
            </a:pPr>
            <a:r>
              <a:rPr lang="en-US" altLang="zh-CN" b="0"/>
              <a:t>3</a:t>
            </a:r>
            <a:r>
              <a:rPr lang="zh-CN" altLang="en-US" b="0"/>
              <a:t>、个人独资企业一般不具有法人资格，所以不交纳企业所得税；</a:t>
            </a:r>
          </a:p>
          <a:p>
            <a:pPr>
              <a:lnSpc>
                <a:spcPct val="120000"/>
              </a:lnSpc>
            </a:pPr>
            <a:r>
              <a:rPr lang="en-US" altLang="zh-CN" b="0"/>
              <a:t>4</a:t>
            </a:r>
            <a:r>
              <a:rPr lang="zh-CN" altLang="en-US" b="0"/>
              <a:t>、业主对企业的债务承担无限责任。</a:t>
            </a:r>
          </a:p>
          <a:p>
            <a:endParaRPr lang="zh-CN" altLang="en-US" b="0"/>
          </a:p>
          <a:p>
            <a:endParaRPr lang="en-US" altLang="zh-CN" sz="3200" b="0"/>
          </a:p>
        </p:txBody>
      </p:sp>
      <p:sp>
        <p:nvSpPr>
          <p:cNvPr id="3" name="日期占位符 3"/>
          <p:cNvSpPr>
            <a:spLocks noGrp="1"/>
          </p:cNvSpPr>
          <p:nvPr>
            <p:ph type="dt" sz="half" idx="10"/>
          </p:nvPr>
        </p:nvSpPr>
        <p:spPr/>
        <p:txBody>
          <a:bodyPr/>
          <a:lstStyle/>
          <a:p>
            <a:fld id="{EE4FFC11-1D1D-4E2B-B905-9F34317E9E6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28C26B5-A4AA-469F-B87E-6E67786098E8}" type="slidenum">
              <a:rPr lang="ko-KR" altLang="en-US"/>
              <a:pPr/>
              <a:t>255</a:t>
            </a:fld>
            <a:endParaRPr lang="en-US" altLang="ko-KR"/>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684213" y="1052513"/>
            <a:ext cx="8093075" cy="5181600"/>
          </a:xfrm>
        </p:spPr>
        <p:txBody>
          <a:bodyPr>
            <a:normAutofit fontScale="92500" lnSpcReduction="20000"/>
          </a:bodyPr>
          <a:lstStyle/>
          <a:p>
            <a:pPr marL="444500" indent="-444500">
              <a:lnSpc>
                <a:spcPct val="130000"/>
              </a:lnSpc>
            </a:pPr>
            <a:r>
              <a:rPr lang="zh-CN" altLang="en-US">
                <a:solidFill>
                  <a:srgbClr val="0066FF"/>
                </a:solidFill>
              </a:rPr>
              <a:t>（二）合伙企业</a:t>
            </a:r>
          </a:p>
          <a:p>
            <a:pPr marL="444500" indent="-444500">
              <a:lnSpc>
                <a:spcPct val="130000"/>
              </a:lnSpc>
            </a:pPr>
            <a:r>
              <a:rPr lang="zh-CN" altLang="en-US" b="0"/>
              <a:t>主要特点：</a:t>
            </a:r>
          </a:p>
          <a:p>
            <a:pPr marL="444500" indent="-444500">
              <a:lnSpc>
                <a:spcPct val="130000"/>
              </a:lnSpc>
            </a:pPr>
            <a:r>
              <a:rPr lang="en-US" altLang="zh-CN" b="0"/>
              <a:t>1</a:t>
            </a:r>
            <a:r>
              <a:rPr lang="zh-CN" altLang="en-US" b="0"/>
              <a:t>、投资人（合伙人）既是企业所有者，又是企业管理者；</a:t>
            </a:r>
          </a:p>
          <a:p>
            <a:pPr marL="444500" indent="-444500">
              <a:lnSpc>
                <a:spcPct val="130000"/>
              </a:lnSpc>
            </a:pPr>
            <a:r>
              <a:rPr lang="en-US" altLang="zh-CN" b="0"/>
              <a:t>2</a:t>
            </a:r>
            <a:r>
              <a:rPr lang="zh-CN" altLang="en-US" b="0"/>
              <a:t>、产权为合伙人共有，经营成果也由合伙人共享；</a:t>
            </a:r>
          </a:p>
          <a:p>
            <a:pPr marL="444500" indent="-444500">
              <a:lnSpc>
                <a:spcPct val="130000"/>
              </a:lnSpc>
            </a:pPr>
            <a:r>
              <a:rPr lang="en-US" altLang="zh-CN" b="0"/>
              <a:t>3</a:t>
            </a:r>
            <a:r>
              <a:rPr lang="zh-CN" altLang="en-US" b="0"/>
              <a:t>、合伙企业一般不具有法人资格，合伙人对企业债务负有无限连带责任；</a:t>
            </a:r>
          </a:p>
          <a:p>
            <a:pPr marL="444500" indent="-444500">
              <a:lnSpc>
                <a:spcPct val="130000"/>
              </a:lnSpc>
            </a:pPr>
            <a:r>
              <a:rPr lang="en-US" altLang="zh-CN" b="0"/>
              <a:t>4</a:t>
            </a:r>
            <a:r>
              <a:rPr lang="zh-CN" altLang="en-US" b="0"/>
              <a:t>、合伙企业的存在一般规定了期限。</a:t>
            </a:r>
          </a:p>
          <a:p>
            <a:pPr marL="444500" indent="-444500"/>
            <a:endParaRPr lang="en-US" altLang="zh-CN" b="0"/>
          </a:p>
        </p:txBody>
      </p:sp>
      <p:sp>
        <p:nvSpPr>
          <p:cNvPr id="3" name="日期占位符 3"/>
          <p:cNvSpPr>
            <a:spLocks noGrp="1"/>
          </p:cNvSpPr>
          <p:nvPr>
            <p:ph type="dt" sz="half" idx="10"/>
          </p:nvPr>
        </p:nvSpPr>
        <p:spPr/>
        <p:txBody>
          <a:bodyPr/>
          <a:lstStyle/>
          <a:p>
            <a:fld id="{A11C3C27-CA8B-4812-B8FC-057F2118663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F63CBA33-CC06-4EFB-8EB9-E97491D3588B}" type="slidenum">
              <a:rPr lang="ko-KR" altLang="en-US"/>
              <a:pPr/>
              <a:t>256</a:t>
            </a:fld>
            <a:endParaRPr lang="en-US" altLang="ko-KR"/>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684213" y="1066800"/>
            <a:ext cx="8154987" cy="5486400"/>
          </a:xfrm>
        </p:spPr>
        <p:txBody>
          <a:bodyPr>
            <a:normAutofit fontScale="92500" lnSpcReduction="20000"/>
          </a:bodyPr>
          <a:lstStyle/>
          <a:p>
            <a:r>
              <a:rPr lang="zh-CN" altLang="en-US">
                <a:solidFill>
                  <a:srgbClr val="0066FF"/>
                </a:solidFill>
              </a:rPr>
              <a:t>（三）公司制企业</a:t>
            </a:r>
          </a:p>
          <a:p>
            <a:r>
              <a:rPr lang="en-US" altLang="zh-CN" b="0">
                <a:solidFill>
                  <a:schemeClr val="tx2"/>
                </a:solidFill>
              </a:rPr>
              <a:t>1</a:t>
            </a:r>
            <a:r>
              <a:rPr lang="zh-CN" altLang="en-US" b="0">
                <a:solidFill>
                  <a:schemeClr val="tx2"/>
                </a:solidFill>
              </a:rPr>
              <a:t>、有限责任公司</a:t>
            </a:r>
          </a:p>
          <a:p>
            <a:pPr>
              <a:lnSpc>
                <a:spcPct val="120000"/>
              </a:lnSpc>
            </a:pPr>
            <a:r>
              <a:rPr lang="zh-CN" altLang="en-US" b="0"/>
              <a:t>主要特点：</a:t>
            </a:r>
          </a:p>
          <a:p>
            <a:pPr>
              <a:lnSpc>
                <a:spcPct val="120000"/>
              </a:lnSpc>
            </a:pPr>
            <a:r>
              <a:rPr lang="en-US" altLang="zh-CN" b="0"/>
              <a:t>1</a:t>
            </a:r>
            <a:r>
              <a:rPr lang="zh-CN" altLang="en-US" b="0"/>
              <a:t>）股东按其出资额认购股份，公司向股东出具股权证书而不发行股票；</a:t>
            </a:r>
          </a:p>
          <a:p>
            <a:pPr>
              <a:lnSpc>
                <a:spcPct val="120000"/>
              </a:lnSpc>
            </a:pPr>
            <a:r>
              <a:rPr lang="en-US" altLang="zh-CN" b="0"/>
              <a:t>2</a:t>
            </a:r>
            <a:r>
              <a:rPr lang="zh-CN" altLang="en-US" b="0"/>
              <a:t>）股东人数限制在</a:t>
            </a:r>
            <a:r>
              <a:rPr lang="en-US" altLang="zh-CN" b="0"/>
              <a:t>50</a:t>
            </a:r>
            <a:r>
              <a:rPr lang="zh-CN" altLang="en-US" b="0"/>
              <a:t>人以下；</a:t>
            </a:r>
          </a:p>
          <a:p>
            <a:pPr>
              <a:lnSpc>
                <a:spcPct val="120000"/>
              </a:lnSpc>
            </a:pPr>
            <a:r>
              <a:rPr lang="en-US" altLang="zh-CN" b="0"/>
              <a:t>3</a:t>
            </a:r>
            <a:r>
              <a:rPr lang="zh-CN" altLang="en-US" b="0"/>
              <a:t>）公司是法律主体；</a:t>
            </a:r>
          </a:p>
          <a:p>
            <a:pPr>
              <a:lnSpc>
                <a:spcPct val="120000"/>
              </a:lnSpc>
            </a:pPr>
            <a:r>
              <a:rPr lang="en-US" altLang="zh-CN" b="0"/>
              <a:t>4</a:t>
            </a:r>
            <a:r>
              <a:rPr lang="zh-CN" altLang="en-US" b="0"/>
              <a:t>）公司以其全部资产对公司的债务承担有限责任；</a:t>
            </a:r>
          </a:p>
          <a:p>
            <a:pPr>
              <a:lnSpc>
                <a:spcPct val="120000"/>
              </a:lnSpc>
            </a:pPr>
            <a:r>
              <a:rPr lang="en-US" altLang="zh-CN" b="0"/>
              <a:t>5</a:t>
            </a:r>
            <a:r>
              <a:rPr lang="zh-CN" altLang="en-US" b="0"/>
              <a:t>）股东持有的股份不得抽回，但可以转让。</a:t>
            </a:r>
          </a:p>
          <a:p>
            <a:endParaRPr lang="zh-CN" altLang="en-US" b="0"/>
          </a:p>
          <a:p>
            <a:endParaRPr lang="en-US" altLang="zh-CN" sz="3200" b="0"/>
          </a:p>
        </p:txBody>
      </p:sp>
      <p:sp>
        <p:nvSpPr>
          <p:cNvPr id="3" name="日期占位符 3"/>
          <p:cNvSpPr>
            <a:spLocks noGrp="1"/>
          </p:cNvSpPr>
          <p:nvPr>
            <p:ph type="dt" sz="half" idx="10"/>
          </p:nvPr>
        </p:nvSpPr>
        <p:spPr/>
        <p:txBody>
          <a:bodyPr/>
          <a:lstStyle/>
          <a:p>
            <a:fld id="{B2C6F10C-97D0-4573-8F4E-41B50C4121F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8128213-9927-4514-ABB7-D8C6FB2C0E20}" type="slidenum">
              <a:rPr lang="ko-KR" altLang="en-US"/>
              <a:pPr/>
              <a:t>257</a:t>
            </a:fld>
            <a:endParaRPr lang="en-US" altLang="ko-K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684213" y="1125538"/>
            <a:ext cx="7772400" cy="5105400"/>
          </a:xfrm>
        </p:spPr>
        <p:txBody>
          <a:bodyPr/>
          <a:lstStyle/>
          <a:p>
            <a:pPr>
              <a:lnSpc>
                <a:spcPct val="120000"/>
              </a:lnSpc>
            </a:pPr>
            <a:r>
              <a:rPr lang="en-US" altLang="zh-CN" sz="2800" b="0">
                <a:solidFill>
                  <a:schemeClr val="tx2"/>
                </a:solidFill>
              </a:rPr>
              <a:t>2</a:t>
            </a:r>
            <a:r>
              <a:rPr lang="zh-CN" altLang="en-US" sz="2800" b="0">
                <a:solidFill>
                  <a:schemeClr val="tx2"/>
                </a:solidFill>
              </a:rPr>
              <a:t>、股份有限公司</a:t>
            </a:r>
          </a:p>
          <a:p>
            <a:pPr>
              <a:lnSpc>
                <a:spcPct val="120000"/>
              </a:lnSpc>
            </a:pPr>
            <a:r>
              <a:rPr lang="zh-CN" altLang="en-US" sz="2800" b="0"/>
              <a:t>主要特点：</a:t>
            </a:r>
          </a:p>
          <a:p>
            <a:pPr>
              <a:lnSpc>
                <a:spcPct val="120000"/>
              </a:lnSpc>
            </a:pPr>
            <a:r>
              <a:rPr lang="en-US" altLang="zh-CN" sz="2800" b="0"/>
              <a:t>1</a:t>
            </a:r>
            <a:r>
              <a:rPr lang="zh-CN" altLang="en-US" sz="2800" b="0"/>
              <a:t>）公司资本划分为等额股份，并通过发行股票筹集资本；</a:t>
            </a:r>
          </a:p>
          <a:p>
            <a:pPr>
              <a:lnSpc>
                <a:spcPct val="120000"/>
              </a:lnSpc>
            </a:pPr>
            <a:r>
              <a:rPr lang="en-US" altLang="zh-CN" sz="2800" b="0"/>
              <a:t>2</a:t>
            </a:r>
            <a:r>
              <a:rPr lang="zh-CN" altLang="en-US" sz="2800" b="0"/>
              <a:t>）股东人数没有上限，只有下限（最少</a:t>
            </a:r>
            <a:r>
              <a:rPr lang="en-US" altLang="zh-CN" sz="2800" b="0"/>
              <a:t>2</a:t>
            </a:r>
            <a:r>
              <a:rPr lang="zh-CN" altLang="en-US" sz="2800" b="0"/>
              <a:t>人）；</a:t>
            </a:r>
          </a:p>
          <a:p>
            <a:pPr>
              <a:lnSpc>
                <a:spcPct val="120000"/>
              </a:lnSpc>
            </a:pPr>
            <a:r>
              <a:rPr lang="en-US" altLang="zh-CN" sz="2800" b="0"/>
              <a:t>3</a:t>
            </a:r>
            <a:r>
              <a:rPr lang="zh-CN" altLang="en-US" sz="2800" b="0"/>
              <a:t>）股票可以自由交易、转让；</a:t>
            </a:r>
          </a:p>
          <a:p>
            <a:pPr>
              <a:lnSpc>
                <a:spcPct val="120000"/>
              </a:lnSpc>
            </a:pPr>
            <a:r>
              <a:rPr lang="en-US" altLang="zh-CN" sz="2800" b="0"/>
              <a:t>4</a:t>
            </a:r>
            <a:r>
              <a:rPr lang="zh-CN" altLang="en-US" sz="2800" b="0"/>
              <a:t>）公司是法律主体，债务责任有限；</a:t>
            </a:r>
          </a:p>
          <a:p>
            <a:pPr>
              <a:lnSpc>
                <a:spcPct val="120000"/>
              </a:lnSpc>
            </a:pPr>
            <a:r>
              <a:rPr lang="en-US" altLang="zh-CN" sz="2800" b="0"/>
              <a:t>5</a:t>
            </a:r>
            <a:r>
              <a:rPr lang="zh-CN" altLang="en-US" sz="2800" b="0"/>
              <a:t>）公司财务公开。</a:t>
            </a:r>
          </a:p>
        </p:txBody>
      </p:sp>
      <p:sp>
        <p:nvSpPr>
          <p:cNvPr id="3" name="日期占位符 3"/>
          <p:cNvSpPr>
            <a:spLocks noGrp="1"/>
          </p:cNvSpPr>
          <p:nvPr>
            <p:ph type="dt" sz="half" idx="10"/>
          </p:nvPr>
        </p:nvSpPr>
        <p:spPr/>
        <p:txBody>
          <a:bodyPr/>
          <a:lstStyle/>
          <a:p>
            <a:fld id="{933C1E64-EEC8-4AC0-B888-22A4D0815C8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B1252461-87B3-4ADD-A851-AA970A07D851}" type="slidenum">
              <a:rPr lang="ko-KR" altLang="en-US"/>
              <a:pPr/>
              <a:t>258</a:t>
            </a:fld>
            <a:endParaRPr lang="en-US" altLang="ko-K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468313" y="1125538"/>
            <a:ext cx="8305800" cy="5257800"/>
          </a:xfrm>
        </p:spPr>
        <p:txBody>
          <a:bodyPr/>
          <a:lstStyle/>
          <a:p>
            <a:pPr>
              <a:lnSpc>
                <a:spcPct val="120000"/>
              </a:lnSpc>
            </a:pPr>
            <a:r>
              <a:rPr lang="zh-CN" altLang="en-US" sz="2800">
                <a:solidFill>
                  <a:srgbClr val="0066FF"/>
                </a:solidFill>
              </a:rPr>
              <a:t>（四）国有独资企业</a:t>
            </a:r>
          </a:p>
          <a:p>
            <a:pPr>
              <a:lnSpc>
                <a:spcPct val="120000"/>
              </a:lnSpc>
            </a:pPr>
            <a:r>
              <a:rPr lang="zh-CN" altLang="en-US" sz="2800" b="0"/>
              <a:t>国有独资企业的特点与有限责任公司基本相同，不同之处在于：</a:t>
            </a:r>
          </a:p>
          <a:p>
            <a:pPr>
              <a:lnSpc>
                <a:spcPct val="120000"/>
              </a:lnSpc>
            </a:pPr>
            <a:r>
              <a:rPr lang="en-US" altLang="zh-CN" sz="2800" b="0"/>
              <a:t>1</a:t>
            </a:r>
            <a:r>
              <a:rPr lang="zh-CN" altLang="en-US" sz="2800" b="0"/>
              <a:t>、投资者为单一出资人</a:t>
            </a:r>
            <a:r>
              <a:rPr lang="en-US" altLang="zh-CN" sz="2800" b="0">
                <a:latin typeface="Arial"/>
              </a:rPr>
              <a:t>——</a:t>
            </a:r>
            <a:r>
              <a:rPr lang="zh-CN" altLang="en-US" sz="2800" b="0"/>
              <a:t>国家，而非个人或其他具有法人资格的单位。</a:t>
            </a:r>
          </a:p>
          <a:p>
            <a:pPr>
              <a:lnSpc>
                <a:spcPct val="120000"/>
              </a:lnSpc>
            </a:pPr>
            <a:r>
              <a:rPr lang="zh-CN" altLang="en-US" sz="2800" b="0">
                <a:latin typeface="Arial"/>
              </a:rPr>
              <a:t> </a:t>
            </a:r>
            <a:r>
              <a:rPr lang="en-US" altLang="zh-CN" sz="2800" b="0"/>
              <a:t>2</a:t>
            </a:r>
            <a:r>
              <a:rPr lang="zh-CN" altLang="en-US" sz="2800" b="0"/>
              <a:t>、在追加投资时，不会为维持一定的投资比例而产生资本公积。</a:t>
            </a:r>
            <a:endParaRPr lang="zh-CN" altLang="en-US" sz="3200" b="0"/>
          </a:p>
        </p:txBody>
      </p:sp>
      <p:sp>
        <p:nvSpPr>
          <p:cNvPr id="3" name="日期占位符 3"/>
          <p:cNvSpPr>
            <a:spLocks noGrp="1"/>
          </p:cNvSpPr>
          <p:nvPr>
            <p:ph type="dt" sz="half" idx="10"/>
          </p:nvPr>
        </p:nvSpPr>
        <p:spPr/>
        <p:txBody>
          <a:bodyPr/>
          <a:lstStyle/>
          <a:p>
            <a:fld id="{13B49DD3-28AF-463B-B110-3E3E6C1CAB72}"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5F78A975-0D2F-4354-816F-23482B17E807}" type="slidenum">
              <a:rPr lang="ko-KR" altLang="en-US"/>
              <a:pPr/>
              <a:t>259</a:t>
            </a:fld>
            <a:endParaRPr lang="en-US" altLang="ko-K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609600" y="1125538"/>
            <a:ext cx="8001000" cy="5199062"/>
          </a:xfrm>
        </p:spPr>
        <p:txBody>
          <a:bodyPr>
            <a:normAutofit fontScale="85000" lnSpcReduction="10000"/>
          </a:bodyPr>
          <a:lstStyle/>
          <a:p>
            <a:pPr>
              <a:lnSpc>
                <a:spcPct val="120000"/>
              </a:lnSpc>
              <a:spcBef>
                <a:spcPct val="50000"/>
              </a:spcBef>
            </a:pPr>
            <a:r>
              <a:rPr lang="zh-CN" altLang="en-US" sz="2800">
                <a:solidFill>
                  <a:srgbClr val="CC0000"/>
                </a:solidFill>
                <a:latin typeface="楷体_GB2312" pitchFamily="49" charset="-122"/>
              </a:rPr>
              <a:t>（三）会计分期</a:t>
            </a:r>
          </a:p>
          <a:p>
            <a:pPr>
              <a:lnSpc>
                <a:spcPct val="120000"/>
              </a:lnSpc>
              <a:spcBef>
                <a:spcPct val="50000"/>
              </a:spcBef>
            </a:pPr>
            <a:r>
              <a:rPr lang="zh-CN" altLang="en-US">
                <a:solidFill>
                  <a:schemeClr val="accent2"/>
                </a:solidFill>
              </a:rPr>
              <a:t>1.含义：</a:t>
            </a:r>
            <a:r>
              <a:rPr lang="zh-CN" altLang="en-US" b="0"/>
              <a:t>是将一个企业持续经营的生产经营活动划分为首尾衔接，间隔相等的期间。</a:t>
            </a:r>
          </a:p>
          <a:p>
            <a:pPr>
              <a:lnSpc>
                <a:spcPct val="120000"/>
              </a:lnSpc>
              <a:spcBef>
                <a:spcPct val="50000"/>
              </a:spcBef>
            </a:pPr>
            <a:r>
              <a:rPr lang="zh-CN" altLang="en-US" b="0"/>
              <a:t>它规定了会计活动的</a:t>
            </a:r>
            <a:r>
              <a:rPr lang="zh-CN" altLang="en-US" b="0">
                <a:solidFill>
                  <a:srgbClr val="0000CC"/>
                </a:solidFill>
              </a:rPr>
              <a:t>时间范围</a:t>
            </a:r>
            <a:r>
              <a:rPr lang="zh-CN" altLang="en-US" b="0"/>
              <a:t>。</a:t>
            </a:r>
          </a:p>
          <a:p>
            <a:pPr>
              <a:lnSpc>
                <a:spcPct val="120000"/>
              </a:lnSpc>
              <a:spcBef>
                <a:spcPct val="50000"/>
              </a:spcBef>
            </a:pPr>
            <a:r>
              <a:rPr lang="zh-CN" altLang="en-US">
                <a:solidFill>
                  <a:schemeClr val="accent2"/>
                </a:solidFill>
              </a:rPr>
              <a:t>2.</a:t>
            </a:r>
            <a:r>
              <a:rPr lang="zh-CN" altLang="en-US" b="0"/>
              <a:t>决定了</a:t>
            </a:r>
            <a:r>
              <a:rPr lang="zh-CN" altLang="en-US">
                <a:solidFill>
                  <a:srgbClr val="FF0000"/>
                </a:solidFill>
              </a:rPr>
              <a:t>权责发生制</a:t>
            </a:r>
            <a:r>
              <a:rPr lang="zh-CN" altLang="en-US" b="0">
                <a:solidFill>
                  <a:srgbClr val="0000CC"/>
                </a:solidFill>
              </a:rPr>
              <a:t>和</a:t>
            </a:r>
            <a:r>
              <a:rPr lang="zh-CN" altLang="en-US">
                <a:solidFill>
                  <a:srgbClr val="FF0000"/>
                </a:solidFill>
              </a:rPr>
              <a:t>收付实现制</a:t>
            </a:r>
            <a:r>
              <a:rPr lang="zh-CN" altLang="en-US" b="0">
                <a:solidFill>
                  <a:srgbClr val="0000CC"/>
                </a:solidFill>
              </a:rPr>
              <a:t>的区别，</a:t>
            </a:r>
            <a:r>
              <a:rPr lang="zh-CN" altLang="en-US" b="0"/>
              <a:t>使不同类型的会计主体有了记账基础，出现了应收、应付、递延、预提、待摊等会计处理方法。</a:t>
            </a:r>
          </a:p>
          <a:p>
            <a:pPr>
              <a:lnSpc>
                <a:spcPct val="120000"/>
              </a:lnSpc>
              <a:spcBef>
                <a:spcPct val="50000"/>
              </a:spcBef>
            </a:pPr>
            <a:r>
              <a:rPr lang="zh-CN" altLang="en-US">
                <a:solidFill>
                  <a:schemeClr val="accent2"/>
                </a:solidFill>
              </a:rPr>
              <a:t>3.</a:t>
            </a:r>
            <a:r>
              <a:rPr lang="zh-CN" altLang="en-US" b="0"/>
              <a:t>经营年制、公历年制</a:t>
            </a:r>
          </a:p>
          <a:p>
            <a:pPr>
              <a:lnSpc>
                <a:spcPct val="120000"/>
              </a:lnSpc>
              <a:spcBef>
                <a:spcPct val="50000"/>
              </a:spcBef>
            </a:pPr>
            <a:r>
              <a:rPr lang="zh-CN" altLang="en-US">
                <a:solidFill>
                  <a:schemeClr val="accent2"/>
                </a:solidFill>
              </a:rPr>
              <a:t>4.</a:t>
            </a:r>
            <a:r>
              <a:rPr lang="zh-CN" altLang="en-US" b="0"/>
              <a:t>年度、半年度、季度和月度</a:t>
            </a:r>
          </a:p>
        </p:txBody>
      </p:sp>
      <p:sp>
        <p:nvSpPr>
          <p:cNvPr id="3" name="日期占位符 3"/>
          <p:cNvSpPr>
            <a:spLocks noGrp="1"/>
          </p:cNvSpPr>
          <p:nvPr>
            <p:ph type="dt" sz="half" idx="10"/>
          </p:nvPr>
        </p:nvSpPr>
        <p:spPr/>
        <p:txBody>
          <a:bodyPr/>
          <a:lstStyle/>
          <a:p>
            <a:fld id="{F8FF4BD7-6420-47BC-8E3E-957C684A7E8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39D46317-D572-4B23-ADB6-54BEB2A9F515}" type="slidenum">
              <a:rPr lang="en-US" altLang="ko-KR"/>
              <a:pPr/>
              <a:t>26</a:t>
            </a:fld>
            <a:endParaRPr lang="en-US" altLang="ko-K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1027"/>
          <p:cNvSpPr>
            <a:spLocks noGrp="1" noChangeArrowheads="1"/>
          </p:cNvSpPr>
          <p:nvPr>
            <p:ph type="title"/>
          </p:nvPr>
        </p:nvSpPr>
        <p:spPr>
          <a:xfrm>
            <a:off x="971550" y="115888"/>
            <a:ext cx="7391400" cy="649287"/>
          </a:xfrm>
        </p:spPr>
        <p:txBody>
          <a:bodyPr>
            <a:normAutofit fontScale="90000"/>
          </a:bodyPr>
          <a:lstStyle/>
          <a:p>
            <a:pPr algn="ctr"/>
            <a:r>
              <a:rPr lang="zh-CN" altLang="en-US" sz="4000" b="0">
                <a:solidFill>
                  <a:schemeClr val="bg1"/>
                </a:solidFill>
                <a:latin typeface="华文新魏" pitchFamily="2" charset="-122"/>
                <a:ea typeface="华文新魏" pitchFamily="2" charset="-122"/>
              </a:rPr>
              <a:t>第二节  实收资本</a:t>
            </a:r>
          </a:p>
        </p:txBody>
      </p:sp>
      <p:sp>
        <p:nvSpPr>
          <p:cNvPr id="61442" name="Rectangle 1026"/>
          <p:cNvSpPr>
            <a:spLocks noGrp="1" noChangeArrowheads="1"/>
          </p:cNvSpPr>
          <p:nvPr>
            <p:ph idx="1"/>
          </p:nvPr>
        </p:nvSpPr>
        <p:spPr>
          <a:xfrm>
            <a:off x="539750" y="1052513"/>
            <a:ext cx="8223250" cy="5029200"/>
          </a:xfrm>
          <a:noFill/>
        </p:spPr>
        <p:txBody>
          <a:bodyPr>
            <a:normAutofit fontScale="85000" lnSpcReduction="20000"/>
          </a:bodyPr>
          <a:lstStyle/>
          <a:p>
            <a:pPr>
              <a:lnSpc>
                <a:spcPct val="120000"/>
              </a:lnSpc>
            </a:pPr>
            <a:r>
              <a:rPr lang="zh-CN" altLang="en-US" sz="2800"/>
              <a:t>一、概述</a:t>
            </a:r>
          </a:p>
          <a:p>
            <a:pPr>
              <a:lnSpc>
                <a:spcPct val="120000"/>
              </a:lnSpc>
            </a:pPr>
            <a:r>
              <a:rPr lang="zh-CN" altLang="en-US" b="0">
                <a:latin typeface="仿宋_GB2312" pitchFamily="49" charset="-122"/>
              </a:rPr>
              <a:t>实收</a:t>
            </a:r>
            <a:r>
              <a:rPr lang="zh-CN" altLang="en-US" b="0"/>
              <a:t>资本：是企业实际收到的投资者投入的资本。</a:t>
            </a:r>
          </a:p>
          <a:p>
            <a:pPr>
              <a:lnSpc>
                <a:spcPct val="120000"/>
              </a:lnSpc>
            </a:pPr>
            <a:r>
              <a:rPr lang="zh-CN" altLang="en-US" b="0"/>
              <a:t>注册资本：是企业在工商行政管理部门登记注册的资本总额。</a:t>
            </a:r>
          </a:p>
          <a:p>
            <a:pPr>
              <a:lnSpc>
                <a:spcPct val="120000"/>
              </a:lnSpc>
            </a:pPr>
            <a:r>
              <a:rPr lang="zh-CN" altLang="en-US" b="0">
                <a:latin typeface="仿宋_GB2312" pitchFamily="49" charset="-122"/>
              </a:rPr>
              <a:t>   </a:t>
            </a:r>
            <a:r>
              <a:rPr lang="zh-CN" altLang="en-US" b="0">
                <a:solidFill>
                  <a:srgbClr val="3333FF"/>
                </a:solidFill>
                <a:latin typeface="仿宋_GB2312" pitchFamily="49" charset="-122"/>
              </a:rPr>
              <a:t>实收</a:t>
            </a:r>
            <a:r>
              <a:rPr lang="zh-CN" altLang="en-US" b="0">
                <a:solidFill>
                  <a:srgbClr val="3333FF"/>
                </a:solidFill>
              </a:rPr>
              <a:t>资本与注册资本应当一致。</a:t>
            </a:r>
          </a:p>
          <a:p>
            <a:pPr>
              <a:lnSpc>
                <a:spcPct val="120000"/>
              </a:lnSpc>
            </a:pPr>
            <a:r>
              <a:rPr lang="zh-CN" altLang="en-US" sz="2800"/>
              <a:t>二、投入资本的核算</a:t>
            </a:r>
          </a:p>
          <a:p>
            <a:pPr>
              <a:lnSpc>
                <a:spcPct val="120000"/>
              </a:lnSpc>
            </a:pPr>
            <a:r>
              <a:rPr lang="zh-CN" altLang="en-US" b="0"/>
              <a:t>（一）投入资本的计价</a:t>
            </a:r>
          </a:p>
          <a:p>
            <a:pPr>
              <a:lnSpc>
                <a:spcPct val="120000"/>
              </a:lnSpc>
            </a:pPr>
            <a:r>
              <a:rPr lang="en-US" altLang="zh-CN" b="0"/>
              <a:t>1</a:t>
            </a:r>
            <a:r>
              <a:rPr lang="zh-CN" altLang="en-US" b="0"/>
              <a:t>、</a:t>
            </a:r>
            <a:r>
              <a:rPr lang="zh-CN" altLang="en-US" b="0">
                <a:solidFill>
                  <a:srgbClr val="0066FF"/>
                </a:solidFill>
              </a:rPr>
              <a:t>以货币资金投资</a:t>
            </a:r>
            <a:r>
              <a:rPr lang="zh-CN" altLang="en-US" b="0"/>
              <a:t>，按实际收到的金额入账。</a:t>
            </a:r>
          </a:p>
          <a:p>
            <a:pPr>
              <a:lnSpc>
                <a:spcPct val="120000"/>
              </a:lnSpc>
            </a:pPr>
            <a:r>
              <a:rPr lang="en-US" altLang="zh-CN" b="0"/>
              <a:t>2</a:t>
            </a:r>
            <a:r>
              <a:rPr lang="zh-CN" altLang="en-US" b="0"/>
              <a:t>、</a:t>
            </a:r>
            <a:r>
              <a:rPr lang="zh-CN" altLang="en-US" b="0">
                <a:solidFill>
                  <a:srgbClr val="0066FF"/>
                </a:solidFill>
              </a:rPr>
              <a:t>以实物资产、无形资产投资</a:t>
            </a:r>
            <a:r>
              <a:rPr lang="zh-CN" altLang="en-US" b="0"/>
              <a:t>，按合同、协议约定或双方确认价值入账。</a:t>
            </a:r>
            <a:r>
              <a:rPr lang="zh-CN" altLang="en-US" sz="3200" b="0"/>
              <a:t>         </a:t>
            </a:r>
            <a:endParaRPr lang="zh-CN" altLang="en-US" sz="2800" b="0"/>
          </a:p>
        </p:txBody>
      </p:sp>
      <p:sp>
        <p:nvSpPr>
          <p:cNvPr id="4" name="日期占位符 3"/>
          <p:cNvSpPr>
            <a:spLocks noGrp="1"/>
          </p:cNvSpPr>
          <p:nvPr>
            <p:ph type="dt" sz="half" idx="10"/>
          </p:nvPr>
        </p:nvSpPr>
        <p:spPr/>
        <p:txBody>
          <a:bodyPr/>
          <a:lstStyle/>
          <a:p>
            <a:fld id="{BEEF64A6-20CC-4BDF-9E9E-901E5BEEE28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CFA1DB1E-05DD-490A-9678-299CADF95C9B}" type="slidenum">
              <a:rPr lang="ko-KR" altLang="en-US"/>
              <a:pPr/>
              <a:t>260</a:t>
            </a:fld>
            <a:endParaRPr lang="en-US" altLang="ko-K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755650" y="1052513"/>
            <a:ext cx="7632700" cy="5329237"/>
          </a:xfrm>
        </p:spPr>
        <p:txBody>
          <a:bodyPr/>
          <a:lstStyle/>
          <a:p>
            <a:r>
              <a:rPr lang="zh-CN" altLang="en-US" sz="2000" b="0">
                <a:solidFill>
                  <a:srgbClr val="990033"/>
                </a:solidFill>
              </a:rPr>
              <a:t>（二）账务处理</a:t>
            </a:r>
          </a:p>
          <a:p>
            <a:r>
              <a:rPr lang="en-US" altLang="zh-CN" sz="2000" b="0"/>
              <a:t>1</a:t>
            </a:r>
            <a:r>
              <a:rPr lang="zh-CN" altLang="en-US" sz="2000" b="0"/>
              <a:t>、接受</a:t>
            </a:r>
            <a:r>
              <a:rPr lang="zh-CN" altLang="en-US" sz="2000" b="0">
                <a:solidFill>
                  <a:srgbClr val="0000FF"/>
                </a:solidFill>
              </a:rPr>
              <a:t>货币资金</a:t>
            </a:r>
            <a:r>
              <a:rPr lang="zh-CN" altLang="en-US" sz="2000" b="0"/>
              <a:t>投资的核算</a:t>
            </a:r>
          </a:p>
          <a:p>
            <a:r>
              <a:rPr lang="zh-CN" altLang="en-US" sz="2000" b="0"/>
              <a:t> 借：银行存款</a:t>
            </a:r>
          </a:p>
          <a:p>
            <a:r>
              <a:rPr lang="zh-CN" altLang="en-US" sz="2000" b="0"/>
              <a:t>    贷：</a:t>
            </a:r>
            <a:r>
              <a:rPr lang="zh-CN" altLang="en-US" sz="2000" b="0">
                <a:latin typeface="仿宋_GB2312" pitchFamily="49" charset="-122"/>
              </a:rPr>
              <a:t>实收</a:t>
            </a:r>
            <a:r>
              <a:rPr lang="zh-CN" altLang="en-US" sz="2000" b="0"/>
              <a:t>资本</a:t>
            </a:r>
          </a:p>
          <a:p>
            <a:r>
              <a:rPr lang="en-US" altLang="zh-CN" sz="2000" b="0"/>
              <a:t>2</a:t>
            </a:r>
            <a:r>
              <a:rPr lang="zh-CN" altLang="en-US" sz="2000" b="0"/>
              <a:t>、接受</a:t>
            </a:r>
            <a:r>
              <a:rPr lang="zh-CN" altLang="en-US" sz="2000" b="0">
                <a:solidFill>
                  <a:srgbClr val="0000FF"/>
                </a:solidFill>
              </a:rPr>
              <a:t>固定资产</a:t>
            </a:r>
            <a:r>
              <a:rPr lang="zh-CN" altLang="en-US" sz="2000" b="0"/>
              <a:t>投资的核算</a:t>
            </a:r>
          </a:p>
          <a:p>
            <a:r>
              <a:rPr lang="zh-CN" altLang="en-US" sz="2000" b="0"/>
              <a:t>借：固定资产</a:t>
            </a:r>
          </a:p>
          <a:p>
            <a:r>
              <a:rPr lang="zh-CN" altLang="en-US" sz="2000" b="0"/>
              <a:t>    贷：</a:t>
            </a:r>
            <a:r>
              <a:rPr lang="zh-CN" altLang="en-US" sz="2000" b="0">
                <a:latin typeface="仿宋_GB2312" pitchFamily="49" charset="-122"/>
              </a:rPr>
              <a:t>实收</a:t>
            </a:r>
            <a:r>
              <a:rPr lang="zh-CN" altLang="en-US" sz="2000" b="0"/>
              <a:t>资本</a:t>
            </a:r>
          </a:p>
          <a:p>
            <a:r>
              <a:rPr lang="en-US" altLang="zh-CN" sz="2000" b="0"/>
              <a:t>3</a:t>
            </a:r>
            <a:r>
              <a:rPr lang="zh-CN" altLang="en-US" sz="2000" b="0"/>
              <a:t>、接受</a:t>
            </a:r>
            <a:r>
              <a:rPr lang="zh-CN" altLang="en-US" sz="2000" b="0">
                <a:solidFill>
                  <a:srgbClr val="0000FF"/>
                </a:solidFill>
              </a:rPr>
              <a:t>原材料</a:t>
            </a:r>
            <a:r>
              <a:rPr lang="zh-CN" altLang="en-US" sz="2000" b="0"/>
              <a:t>等投资的核算</a:t>
            </a:r>
          </a:p>
          <a:p>
            <a:r>
              <a:rPr lang="zh-CN" altLang="en-US" sz="2000" b="0"/>
              <a:t>借：原材料</a:t>
            </a:r>
          </a:p>
          <a:p>
            <a:r>
              <a:rPr lang="zh-CN" altLang="en-US" sz="2000" b="0"/>
              <a:t>      应交税费</a:t>
            </a:r>
            <a:r>
              <a:rPr lang="en-US" altLang="zh-CN" sz="2000" b="0">
                <a:latin typeface="Arial"/>
              </a:rPr>
              <a:t>—</a:t>
            </a:r>
            <a:r>
              <a:rPr lang="zh-CN" altLang="en-US" sz="2000" b="0"/>
              <a:t>应交增值税（进项税额）</a:t>
            </a:r>
          </a:p>
          <a:p>
            <a:r>
              <a:rPr lang="zh-CN" altLang="en-US" sz="2000" b="0"/>
              <a:t>   贷：</a:t>
            </a:r>
            <a:r>
              <a:rPr lang="zh-CN" altLang="en-US" sz="2000" b="0">
                <a:latin typeface="仿宋_GB2312" pitchFamily="49" charset="-122"/>
              </a:rPr>
              <a:t>实收</a:t>
            </a:r>
            <a:r>
              <a:rPr lang="zh-CN" altLang="en-US" sz="2000" b="0"/>
              <a:t>资本</a:t>
            </a:r>
          </a:p>
          <a:p>
            <a:r>
              <a:rPr lang="en-US" altLang="zh-CN" sz="2000" b="0"/>
              <a:t>4</a:t>
            </a:r>
            <a:r>
              <a:rPr lang="zh-CN" altLang="en-US" sz="2000" b="0"/>
              <a:t>、接受</a:t>
            </a:r>
            <a:r>
              <a:rPr lang="zh-CN" altLang="en-US" sz="2000" b="0">
                <a:solidFill>
                  <a:srgbClr val="0000FF"/>
                </a:solidFill>
              </a:rPr>
              <a:t>无形资产</a:t>
            </a:r>
            <a:r>
              <a:rPr lang="zh-CN" altLang="en-US" sz="2000" b="0"/>
              <a:t>投资的核算</a:t>
            </a:r>
          </a:p>
          <a:p>
            <a:r>
              <a:rPr lang="zh-CN" altLang="en-US" sz="2000" b="0"/>
              <a:t>借：无形资产</a:t>
            </a:r>
          </a:p>
          <a:p>
            <a:r>
              <a:rPr lang="zh-CN" altLang="en-US" sz="2000" b="0"/>
              <a:t>    贷：</a:t>
            </a:r>
            <a:r>
              <a:rPr lang="zh-CN" altLang="en-US" sz="2000" b="0">
                <a:latin typeface="仿宋_GB2312" pitchFamily="49" charset="-122"/>
              </a:rPr>
              <a:t>实收</a:t>
            </a:r>
            <a:r>
              <a:rPr lang="zh-CN" altLang="en-US" sz="2000" b="0"/>
              <a:t>资本</a:t>
            </a:r>
            <a:endParaRPr lang="zh-CN" altLang="en-US" sz="2000" b="0">
              <a:solidFill>
                <a:srgbClr val="3333FF"/>
              </a:solidFill>
            </a:endParaRPr>
          </a:p>
        </p:txBody>
      </p:sp>
      <p:sp>
        <p:nvSpPr>
          <p:cNvPr id="3" name="日期占位符 3"/>
          <p:cNvSpPr>
            <a:spLocks noGrp="1"/>
          </p:cNvSpPr>
          <p:nvPr>
            <p:ph type="dt" sz="half" idx="10"/>
          </p:nvPr>
        </p:nvSpPr>
        <p:spPr/>
        <p:txBody>
          <a:bodyPr/>
          <a:lstStyle/>
          <a:p>
            <a:fld id="{6A7C9668-FEF5-45DF-938A-33242C498EA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F50B3B85-1716-4B77-B94D-662F9DDDF12B}" type="slidenum">
              <a:rPr lang="ko-KR" altLang="en-US"/>
              <a:pPr/>
              <a:t>261</a:t>
            </a:fld>
            <a:endParaRPr lang="en-US" altLang="ko-K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684213" y="1052513"/>
            <a:ext cx="7848600" cy="5329237"/>
          </a:xfrm>
        </p:spPr>
        <p:txBody>
          <a:bodyPr/>
          <a:lstStyle/>
          <a:p>
            <a:r>
              <a:rPr lang="en-US" altLang="zh-CN" b="0"/>
              <a:t>4</a:t>
            </a:r>
            <a:r>
              <a:rPr lang="zh-CN" altLang="en-US" b="0"/>
              <a:t>、股份公司发行股票的核算</a:t>
            </a:r>
          </a:p>
          <a:p>
            <a:r>
              <a:rPr lang="zh-CN" altLang="en-US" sz="2000" b="0"/>
              <a:t>   </a:t>
            </a:r>
            <a:r>
              <a:rPr lang="en-US" altLang="zh-CN" sz="2000" b="0">
                <a:solidFill>
                  <a:srgbClr val="3333FF"/>
                </a:solidFill>
              </a:rPr>
              <a:t>(1)</a:t>
            </a:r>
            <a:r>
              <a:rPr lang="zh-CN" altLang="en-US" sz="2000" b="0">
                <a:solidFill>
                  <a:srgbClr val="3333FF"/>
                </a:solidFill>
              </a:rPr>
              <a:t>股票按面值发行：</a:t>
            </a:r>
          </a:p>
          <a:p>
            <a:r>
              <a:rPr lang="zh-CN" altLang="en-US" sz="2000" b="0"/>
              <a:t>借：银行存款</a:t>
            </a:r>
          </a:p>
          <a:p>
            <a:r>
              <a:rPr lang="zh-CN" altLang="en-US" sz="2000" b="0"/>
              <a:t>     贷：股本（股票面值</a:t>
            </a:r>
            <a:r>
              <a:rPr lang="en-US" altLang="zh-CN" sz="2000" b="0"/>
              <a:t>×</a:t>
            </a:r>
            <a:r>
              <a:rPr lang="zh-CN" altLang="en-US" sz="2000" b="0"/>
              <a:t>股份总数）</a:t>
            </a:r>
          </a:p>
          <a:p>
            <a:r>
              <a:rPr lang="zh-CN" altLang="en-US" sz="2000" b="0">
                <a:solidFill>
                  <a:srgbClr val="3333FF"/>
                </a:solidFill>
              </a:rPr>
              <a:t>   </a:t>
            </a:r>
            <a:r>
              <a:rPr lang="en-US" altLang="zh-CN" sz="2000" b="0">
                <a:solidFill>
                  <a:srgbClr val="3333FF"/>
                </a:solidFill>
              </a:rPr>
              <a:t>(2)</a:t>
            </a:r>
            <a:r>
              <a:rPr lang="zh-CN" altLang="en-US" sz="2000" b="0">
                <a:solidFill>
                  <a:srgbClr val="3333FF"/>
                </a:solidFill>
              </a:rPr>
              <a:t>股票溢价发行：</a:t>
            </a:r>
          </a:p>
          <a:p>
            <a:r>
              <a:rPr lang="zh-CN" altLang="en-US" sz="2000" b="0"/>
              <a:t>借：银行存款（实收款项）</a:t>
            </a:r>
          </a:p>
          <a:p>
            <a:r>
              <a:rPr lang="zh-CN" altLang="en-US" sz="2000" b="0"/>
              <a:t>     贷：股本（股票面值</a:t>
            </a:r>
            <a:r>
              <a:rPr lang="en-US" altLang="zh-CN" sz="2000" b="0"/>
              <a:t>×</a:t>
            </a:r>
            <a:r>
              <a:rPr lang="zh-CN" altLang="en-US" sz="2000" b="0"/>
              <a:t>股份总数）</a:t>
            </a:r>
          </a:p>
          <a:p>
            <a:r>
              <a:rPr lang="zh-CN" altLang="en-US" sz="2000" b="0"/>
              <a:t>            资本公积（实收款项大于股本的差额）</a:t>
            </a:r>
          </a:p>
          <a:p>
            <a:pPr>
              <a:lnSpc>
                <a:spcPct val="110000"/>
              </a:lnSpc>
            </a:pPr>
            <a:r>
              <a:rPr lang="zh-CN" altLang="en-US" sz="2000" b="0">
                <a:solidFill>
                  <a:schemeClr val="tx2"/>
                </a:solidFill>
              </a:rPr>
              <a:t>例：企业委托证券公司代理发行普通股票</a:t>
            </a:r>
            <a:r>
              <a:rPr lang="en-US" altLang="zh-CN" sz="2000" b="0">
                <a:solidFill>
                  <a:schemeClr val="tx2"/>
                </a:solidFill>
              </a:rPr>
              <a:t>400000</a:t>
            </a:r>
            <a:r>
              <a:rPr lang="zh-CN" altLang="en-US" sz="2000" b="0">
                <a:solidFill>
                  <a:schemeClr val="tx2"/>
                </a:solidFill>
              </a:rPr>
              <a:t>股，每股面值</a:t>
            </a:r>
            <a:r>
              <a:rPr lang="en-US" altLang="zh-CN" sz="2000" b="0">
                <a:solidFill>
                  <a:schemeClr val="tx2"/>
                </a:solidFill>
              </a:rPr>
              <a:t>1</a:t>
            </a:r>
            <a:r>
              <a:rPr lang="zh-CN" altLang="en-US" sz="2000" b="0">
                <a:solidFill>
                  <a:schemeClr val="tx2"/>
                </a:solidFill>
              </a:rPr>
              <a:t>元，发行价每股</a:t>
            </a:r>
            <a:r>
              <a:rPr lang="en-US" altLang="zh-CN" sz="2000" b="0">
                <a:solidFill>
                  <a:schemeClr val="tx2"/>
                </a:solidFill>
              </a:rPr>
              <a:t>1.5</a:t>
            </a:r>
            <a:r>
              <a:rPr lang="zh-CN" altLang="en-US" sz="2000" b="0">
                <a:solidFill>
                  <a:schemeClr val="tx2"/>
                </a:solidFill>
              </a:rPr>
              <a:t>元，证券公司按发行收入的</a:t>
            </a:r>
            <a:r>
              <a:rPr lang="en-US" altLang="zh-CN" sz="2000" b="0">
                <a:solidFill>
                  <a:schemeClr val="tx2"/>
                </a:solidFill>
              </a:rPr>
              <a:t>1%</a:t>
            </a:r>
            <a:r>
              <a:rPr lang="zh-CN" altLang="en-US" sz="2000" b="0">
                <a:solidFill>
                  <a:schemeClr val="tx2"/>
                </a:solidFill>
              </a:rPr>
              <a:t>收取手续费，从发行收入中扣除。</a:t>
            </a:r>
          </a:p>
          <a:p>
            <a:r>
              <a:rPr lang="zh-CN" altLang="en-US" sz="2000" b="0"/>
              <a:t>借：银行存款     </a:t>
            </a:r>
            <a:r>
              <a:rPr lang="en-US" altLang="zh-CN" sz="2000" b="0"/>
              <a:t>594000 (600000</a:t>
            </a:r>
            <a:r>
              <a:rPr lang="zh-CN" altLang="en-US" sz="2000" b="0"/>
              <a:t>－</a:t>
            </a:r>
            <a:r>
              <a:rPr lang="en-US" altLang="zh-CN" sz="2000" b="0"/>
              <a:t>6000)</a:t>
            </a:r>
          </a:p>
          <a:p>
            <a:r>
              <a:rPr lang="en-US" altLang="zh-CN" sz="2000" b="0"/>
              <a:t>    </a:t>
            </a:r>
            <a:r>
              <a:rPr lang="zh-CN" altLang="en-US" sz="2000" b="0"/>
              <a:t>贷：股本                          </a:t>
            </a:r>
            <a:r>
              <a:rPr lang="en-US" altLang="zh-CN" sz="2000" b="0"/>
              <a:t>400000 </a:t>
            </a:r>
          </a:p>
          <a:p>
            <a:r>
              <a:rPr lang="en-US" altLang="zh-CN" sz="2000" b="0"/>
              <a:t>        </a:t>
            </a:r>
            <a:r>
              <a:rPr lang="zh-CN" altLang="en-US" sz="2000" b="0"/>
              <a:t>资本公积</a:t>
            </a:r>
            <a:r>
              <a:rPr lang="en-US" altLang="zh-CN" sz="2000" b="0">
                <a:latin typeface="Arial"/>
              </a:rPr>
              <a:t>——</a:t>
            </a:r>
            <a:r>
              <a:rPr lang="zh-CN" altLang="en-US" sz="2000" b="0"/>
              <a:t>股本溢价          </a:t>
            </a:r>
            <a:r>
              <a:rPr lang="en-US" altLang="zh-CN" sz="2000" b="0"/>
              <a:t>194000</a:t>
            </a:r>
          </a:p>
        </p:txBody>
      </p:sp>
      <p:sp>
        <p:nvSpPr>
          <p:cNvPr id="3" name="日期占位符 3"/>
          <p:cNvSpPr>
            <a:spLocks noGrp="1"/>
          </p:cNvSpPr>
          <p:nvPr>
            <p:ph type="dt" sz="half" idx="10"/>
          </p:nvPr>
        </p:nvSpPr>
        <p:spPr/>
        <p:txBody>
          <a:bodyPr/>
          <a:lstStyle/>
          <a:p>
            <a:fld id="{E53FDCD9-ADB4-4C82-BDDE-A832ACD95502}"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E41BC9B8-8ACF-4157-B65C-F49E8FD1F87A}" type="slidenum">
              <a:rPr lang="ko-KR" altLang="en-US"/>
              <a:pPr/>
              <a:t>262</a:t>
            </a:fld>
            <a:endParaRPr lang="en-US" altLang="ko-K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914400" y="0"/>
            <a:ext cx="7543800" cy="1066800"/>
          </a:xfrm>
        </p:spPr>
        <p:txBody>
          <a:bodyPr/>
          <a:lstStyle/>
          <a:p>
            <a:pPr algn="ctr"/>
            <a:r>
              <a:rPr lang="zh-CN" altLang="en-US" sz="4000" b="0">
                <a:solidFill>
                  <a:schemeClr val="bg1"/>
                </a:solidFill>
                <a:latin typeface="华文新魏" pitchFamily="2" charset="-122"/>
                <a:ea typeface="华文新魏" pitchFamily="2" charset="-122"/>
              </a:rPr>
              <a:t>第三节     资本公积</a:t>
            </a:r>
          </a:p>
        </p:txBody>
      </p:sp>
      <p:sp>
        <p:nvSpPr>
          <p:cNvPr id="78850" name="Rectangle 2"/>
          <p:cNvSpPr>
            <a:spLocks noGrp="1" noChangeArrowheads="1"/>
          </p:cNvSpPr>
          <p:nvPr>
            <p:ph idx="1"/>
          </p:nvPr>
        </p:nvSpPr>
        <p:spPr>
          <a:xfrm>
            <a:off x="468313" y="1052513"/>
            <a:ext cx="8370887" cy="5400675"/>
          </a:xfrm>
          <a:noFill/>
        </p:spPr>
        <p:txBody>
          <a:bodyPr/>
          <a:lstStyle/>
          <a:p>
            <a:pPr>
              <a:lnSpc>
                <a:spcPct val="120000"/>
              </a:lnSpc>
              <a:spcBef>
                <a:spcPct val="40000"/>
              </a:spcBef>
            </a:pPr>
            <a:r>
              <a:rPr lang="zh-CN" altLang="en-US"/>
              <a:t>一、资本公积的性质及内容</a:t>
            </a:r>
          </a:p>
          <a:p>
            <a:pPr>
              <a:lnSpc>
                <a:spcPct val="120000"/>
              </a:lnSpc>
              <a:spcBef>
                <a:spcPct val="40000"/>
              </a:spcBef>
            </a:pPr>
            <a:r>
              <a:rPr lang="zh-CN" altLang="en-US" sz="2000" b="0"/>
              <a:t>（一）性质及用途</a:t>
            </a:r>
          </a:p>
          <a:p>
            <a:pPr>
              <a:lnSpc>
                <a:spcPct val="120000"/>
              </a:lnSpc>
              <a:spcBef>
                <a:spcPct val="40000"/>
              </a:spcBef>
            </a:pPr>
            <a:r>
              <a:rPr lang="zh-CN" altLang="en-US" sz="2000" b="0"/>
              <a:t>    资本公积：是企业收到投资者的超出其在企业注册资本中所占份额的投资，以及</a:t>
            </a:r>
            <a:r>
              <a:rPr lang="zh-CN" altLang="en-US" sz="2000" b="0">
                <a:latin typeface="仿宋_GB2312" pitchFamily="49" charset="-122"/>
              </a:rPr>
              <a:t>直接计入所有者权益的利得和损失等。</a:t>
            </a:r>
          </a:p>
          <a:p>
            <a:pPr>
              <a:lnSpc>
                <a:spcPct val="120000"/>
              </a:lnSpc>
              <a:spcBef>
                <a:spcPct val="40000"/>
              </a:spcBef>
            </a:pPr>
            <a:r>
              <a:rPr lang="zh-CN" altLang="en-US" sz="2000" b="0">
                <a:solidFill>
                  <a:srgbClr val="CC3300"/>
                </a:solidFill>
              </a:rPr>
              <a:t>    </a:t>
            </a:r>
            <a:r>
              <a:rPr lang="zh-CN" altLang="en-US" sz="2000" b="0">
                <a:solidFill>
                  <a:srgbClr val="3333FF"/>
                </a:solidFill>
              </a:rPr>
              <a:t>直接计入所有者权益的利得和损失，是指不应计入当期损益、会导致所有者权益发生增减变动的、与所有者投入资本或者向所有者分配利润无关的利得或者损失。</a:t>
            </a:r>
          </a:p>
          <a:p>
            <a:pPr>
              <a:lnSpc>
                <a:spcPct val="120000"/>
              </a:lnSpc>
              <a:spcBef>
                <a:spcPct val="40000"/>
              </a:spcBef>
            </a:pPr>
            <a:r>
              <a:rPr lang="zh-CN" altLang="en-US" sz="2000" b="0">
                <a:solidFill>
                  <a:srgbClr val="3333FF"/>
                </a:solidFill>
                <a:latin typeface="宋体" charset="-122"/>
                <a:ea typeface="仿宋_GB2312" pitchFamily="49" charset="-122"/>
              </a:rPr>
              <a:t>    </a:t>
            </a:r>
            <a:r>
              <a:rPr lang="zh-CN" altLang="en-US" sz="2000">
                <a:solidFill>
                  <a:srgbClr val="FF3300"/>
                </a:solidFill>
              </a:rPr>
              <a:t>资本公积的主要用途是可以依法转增资本。</a:t>
            </a:r>
          </a:p>
          <a:p>
            <a:pPr>
              <a:lnSpc>
                <a:spcPct val="120000"/>
              </a:lnSpc>
              <a:spcBef>
                <a:spcPct val="40000"/>
              </a:spcBef>
            </a:pPr>
            <a:r>
              <a:rPr lang="zh-CN" altLang="en-US" sz="2000" b="0"/>
              <a:t>（二）资本公积的内容</a:t>
            </a:r>
            <a:endParaRPr lang="zh-CN" altLang="en-US" sz="2000"/>
          </a:p>
          <a:p>
            <a:pPr>
              <a:lnSpc>
                <a:spcPct val="120000"/>
              </a:lnSpc>
              <a:spcBef>
                <a:spcPct val="40000"/>
              </a:spcBef>
            </a:pPr>
            <a:r>
              <a:rPr lang="zh-CN" altLang="en-US" sz="2000" b="0"/>
              <a:t>    资本公积主要包括：</a:t>
            </a:r>
            <a:r>
              <a:rPr lang="en-US" altLang="zh-CN" sz="2000" b="0"/>
              <a:t>1</a:t>
            </a:r>
            <a:r>
              <a:rPr lang="zh-CN" altLang="en-US" sz="2000" b="0"/>
              <a:t>、资本溢价</a:t>
            </a:r>
            <a:r>
              <a:rPr lang="en-US" altLang="zh-CN" sz="2000" b="0"/>
              <a:t>;2</a:t>
            </a:r>
            <a:r>
              <a:rPr lang="zh-CN" altLang="en-US" sz="2000" b="0"/>
              <a:t>、股本溢价</a:t>
            </a:r>
            <a:r>
              <a:rPr lang="en-US" altLang="zh-CN" sz="2000" b="0"/>
              <a:t>;3</a:t>
            </a:r>
            <a:r>
              <a:rPr lang="zh-CN" altLang="en-US" sz="2000" b="0"/>
              <a:t>、其他资本公积</a:t>
            </a:r>
            <a:endParaRPr lang="zh-CN" altLang="en-US" sz="2000" b="0">
              <a:solidFill>
                <a:srgbClr val="FF3300"/>
              </a:solidFill>
            </a:endParaRPr>
          </a:p>
        </p:txBody>
      </p:sp>
      <p:sp>
        <p:nvSpPr>
          <p:cNvPr id="4" name="日期占位符 3"/>
          <p:cNvSpPr>
            <a:spLocks noGrp="1"/>
          </p:cNvSpPr>
          <p:nvPr>
            <p:ph type="dt" sz="half" idx="10"/>
          </p:nvPr>
        </p:nvSpPr>
        <p:spPr/>
        <p:txBody>
          <a:bodyPr/>
          <a:lstStyle/>
          <a:p>
            <a:fld id="{386AC837-532E-43B0-8E73-95827B90406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36761DA-F547-46BF-BBF9-613B7E0781D9}" type="slidenum">
              <a:rPr lang="ko-KR" altLang="en-US"/>
              <a:pPr/>
              <a:t>263</a:t>
            </a:fld>
            <a:endParaRPr lang="en-US" altLang="ko-K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a:xfrm>
            <a:off x="539750" y="1125538"/>
            <a:ext cx="8154988" cy="5105400"/>
          </a:xfrm>
        </p:spPr>
        <p:txBody>
          <a:bodyPr>
            <a:normAutofit fontScale="92500"/>
          </a:bodyPr>
          <a:lstStyle/>
          <a:p>
            <a:r>
              <a:rPr lang="zh-CN" altLang="en-US"/>
              <a:t>二、资本公积的核算</a:t>
            </a:r>
          </a:p>
          <a:p>
            <a:r>
              <a:rPr lang="zh-CN" altLang="en-US" b="0"/>
              <a:t>（一）设置账户</a:t>
            </a:r>
            <a:r>
              <a:rPr lang="en-US" altLang="zh-CN" b="0">
                <a:latin typeface="Arial"/>
              </a:rPr>
              <a:t>——“</a:t>
            </a:r>
            <a:r>
              <a:rPr lang="zh-CN" altLang="en-US" b="0"/>
              <a:t>资本公积</a:t>
            </a:r>
            <a:r>
              <a:rPr lang="zh-CN" altLang="en-US" b="0">
                <a:latin typeface="Arial"/>
              </a:rPr>
              <a:t>”</a:t>
            </a:r>
            <a:endParaRPr lang="zh-CN" altLang="en-US" b="0"/>
          </a:p>
          <a:p>
            <a:r>
              <a:rPr lang="zh-CN" altLang="en-US" b="0"/>
              <a:t>                     资本公积</a:t>
            </a:r>
          </a:p>
          <a:p>
            <a:r>
              <a:rPr lang="zh-CN" altLang="en-US" b="0"/>
              <a:t>       转增资本的金额       资本公积的增加</a:t>
            </a:r>
          </a:p>
          <a:p>
            <a:endParaRPr lang="zh-CN" altLang="en-US" b="0"/>
          </a:p>
          <a:p>
            <a:r>
              <a:rPr lang="zh-CN" altLang="en-US" b="0"/>
              <a:t>                            余额：企业资本公积                                               </a:t>
            </a:r>
          </a:p>
          <a:p>
            <a:r>
              <a:rPr lang="zh-CN" altLang="en-US" b="0"/>
              <a:t>                                  的结余数。</a:t>
            </a:r>
          </a:p>
          <a:p>
            <a:endParaRPr lang="zh-CN" altLang="en-US" b="0"/>
          </a:p>
          <a:p>
            <a:r>
              <a:rPr lang="zh-CN" altLang="en-US" b="0"/>
              <a:t>该账户下按资本公积的内容设置明细账核算。</a:t>
            </a:r>
          </a:p>
        </p:txBody>
      </p:sp>
      <p:sp>
        <p:nvSpPr>
          <p:cNvPr id="7" name="日期占位符 3"/>
          <p:cNvSpPr>
            <a:spLocks noGrp="1"/>
          </p:cNvSpPr>
          <p:nvPr>
            <p:ph type="dt" sz="half" idx="10"/>
          </p:nvPr>
        </p:nvSpPr>
        <p:spPr/>
        <p:txBody>
          <a:bodyPr/>
          <a:lstStyle/>
          <a:p>
            <a:fld id="{B4392726-D387-44F4-8145-D400C056F599}"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ko-KR" altLang="en-US"/>
              <a:t>会计学</a:t>
            </a:r>
            <a:endParaRPr lang="en-US" altLang="ko-KR"/>
          </a:p>
        </p:txBody>
      </p:sp>
      <p:sp>
        <p:nvSpPr>
          <p:cNvPr id="9" name="灯片编号占位符 5"/>
          <p:cNvSpPr>
            <a:spLocks noGrp="1"/>
          </p:cNvSpPr>
          <p:nvPr>
            <p:ph type="sldNum" sz="quarter" idx="12"/>
          </p:nvPr>
        </p:nvSpPr>
        <p:spPr/>
        <p:txBody>
          <a:bodyPr/>
          <a:lstStyle/>
          <a:p>
            <a:fld id="{5FDE381C-2482-4B1E-AE9D-76DF1DB2C432}" type="slidenum">
              <a:rPr lang="ko-KR" altLang="en-US"/>
              <a:pPr/>
              <a:t>264</a:t>
            </a:fld>
            <a:endParaRPr lang="en-US" altLang="ko-KR"/>
          </a:p>
        </p:txBody>
      </p:sp>
      <p:sp>
        <p:nvSpPr>
          <p:cNvPr id="80899" name="Line 3"/>
          <p:cNvSpPr>
            <a:spLocks noChangeShapeType="1"/>
          </p:cNvSpPr>
          <p:nvPr/>
        </p:nvSpPr>
        <p:spPr bwMode="auto">
          <a:xfrm>
            <a:off x="1600200" y="2514600"/>
            <a:ext cx="0" cy="0"/>
          </a:xfrm>
          <a:prstGeom prst="line">
            <a:avLst/>
          </a:prstGeom>
          <a:noFill/>
          <a:ln w="9525">
            <a:solidFill>
              <a:schemeClr val="tx1"/>
            </a:solidFill>
            <a:round/>
            <a:headEnd/>
            <a:tailEnd/>
          </a:ln>
          <a:effectLst/>
        </p:spPr>
        <p:txBody>
          <a:bodyPr/>
          <a:lstStyle/>
          <a:p>
            <a:endParaRPr lang="zh-CN" altLang="en-US"/>
          </a:p>
        </p:txBody>
      </p:sp>
      <p:sp>
        <p:nvSpPr>
          <p:cNvPr id="80900" name="Line 4"/>
          <p:cNvSpPr>
            <a:spLocks noChangeShapeType="1"/>
          </p:cNvSpPr>
          <p:nvPr/>
        </p:nvSpPr>
        <p:spPr bwMode="auto">
          <a:xfrm>
            <a:off x="1143000" y="2514600"/>
            <a:ext cx="6324600" cy="0"/>
          </a:xfrm>
          <a:prstGeom prst="line">
            <a:avLst/>
          </a:prstGeom>
          <a:noFill/>
          <a:ln w="9525">
            <a:solidFill>
              <a:schemeClr val="tx1"/>
            </a:solidFill>
            <a:round/>
            <a:headEnd/>
            <a:tailEnd/>
          </a:ln>
          <a:effectLst/>
        </p:spPr>
        <p:txBody>
          <a:bodyPr/>
          <a:lstStyle/>
          <a:p>
            <a:endParaRPr lang="zh-CN" altLang="en-US"/>
          </a:p>
        </p:txBody>
      </p:sp>
      <p:sp>
        <p:nvSpPr>
          <p:cNvPr id="80901" name="Line 5"/>
          <p:cNvSpPr>
            <a:spLocks noChangeShapeType="1"/>
          </p:cNvSpPr>
          <p:nvPr/>
        </p:nvSpPr>
        <p:spPr bwMode="auto">
          <a:xfrm>
            <a:off x="1143000" y="3048000"/>
            <a:ext cx="6324600" cy="0"/>
          </a:xfrm>
          <a:prstGeom prst="line">
            <a:avLst/>
          </a:prstGeom>
          <a:noFill/>
          <a:ln w="9525">
            <a:solidFill>
              <a:schemeClr val="tx1"/>
            </a:solidFill>
            <a:round/>
            <a:headEnd/>
            <a:tailEnd/>
          </a:ln>
          <a:effectLst/>
        </p:spPr>
        <p:txBody>
          <a:bodyPr/>
          <a:lstStyle/>
          <a:p>
            <a:endParaRPr lang="zh-CN" altLang="en-US"/>
          </a:p>
        </p:txBody>
      </p:sp>
      <p:sp>
        <p:nvSpPr>
          <p:cNvPr id="80902" name="Line 6"/>
          <p:cNvSpPr>
            <a:spLocks noChangeShapeType="1"/>
          </p:cNvSpPr>
          <p:nvPr/>
        </p:nvSpPr>
        <p:spPr bwMode="auto">
          <a:xfrm>
            <a:off x="4356100" y="2492375"/>
            <a:ext cx="0" cy="1676400"/>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684213" y="990600"/>
            <a:ext cx="8002587" cy="5638800"/>
          </a:xfrm>
        </p:spPr>
        <p:txBody>
          <a:bodyPr>
            <a:normAutofit fontScale="92500" lnSpcReduction="20000"/>
          </a:bodyPr>
          <a:lstStyle/>
          <a:p>
            <a:pPr>
              <a:lnSpc>
                <a:spcPct val="110000"/>
              </a:lnSpc>
            </a:pPr>
            <a:r>
              <a:rPr lang="zh-CN" altLang="en-US" b="0"/>
              <a:t>（二）核算</a:t>
            </a:r>
          </a:p>
          <a:p>
            <a:pPr>
              <a:lnSpc>
                <a:spcPct val="110000"/>
              </a:lnSpc>
            </a:pPr>
            <a:r>
              <a:rPr lang="en-US" altLang="zh-CN" b="0">
                <a:solidFill>
                  <a:srgbClr val="3333FF"/>
                </a:solidFill>
              </a:rPr>
              <a:t>1</a:t>
            </a:r>
            <a:r>
              <a:rPr lang="zh-CN" altLang="en-US" b="0">
                <a:solidFill>
                  <a:srgbClr val="3333FF"/>
                </a:solidFill>
              </a:rPr>
              <a:t>、资本溢价</a:t>
            </a:r>
          </a:p>
          <a:p>
            <a:pPr>
              <a:lnSpc>
                <a:spcPct val="110000"/>
              </a:lnSpc>
            </a:pPr>
            <a:r>
              <a:rPr lang="zh-CN" altLang="en-US" b="0"/>
              <a:t>资本溢价：是指有限责任公司股东的出资额大于其在注册资本中所占份额的差额。</a:t>
            </a:r>
          </a:p>
          <a:p>
            <a:pPr>
              <a:lnSpc>
                <a:spcPct val="110000"/>
              </a:lnSpc>
            </a:pPr>
            <a:r>
              <a:rPr lang="zh-CN" altLang="en-US" b="0">
                <a:solidFill>
                  <a:schemeClr val="tx2"/>
                </a:solidFill>
              </a:rPr>
              <a:t>  例：某有限责任公司由</a:t>
            </a:r>
            <a:r>
              <a:rPr lang="en-US" altLang="zh-CN" b="0">
                <a:solidFill>
                  <a:schemeClr val="tx2"/>
                </a:solidFill>
              </a:rPr>
              <a:t>A</a:t>
            </a:r>
            <a:r>
              <a:rPr lang="zh-CN" altLang="en-US" b="0">
                <a:solidFill>
                  <a:schemeClr val="tx2"/>
                </a:solidFill>
              </a:rPr>
              <a:t>、</a:t>
            </a:r>
            <a:r>
              <a:rPr lang="en-US" altLang="zh-CN" b="0">
                <a:solidFill>
                  <a:schemeClr val="tx2"/>
                </a:solidFill>
              </a:rPr>
              <a:t>B</a:t>
            </a:r>
            <a:r>
              <a:rPr lang="zh-CN" altLang="en-US" b="0">
                <a:solidFill>
                  <a:schemeClr val="tx2"/>
                </a:solidFill>
              </a:rPr>
              <a:t>两位股东各出资</a:t>
            </a:r>
            <a:r>
              <a:rPr lang="en-US" altLang="zh-CN" b="0">
                <a:solidFill>
                  <a:schemeClr val="tx2"/>
                </a:solidFill>
              </a:rPr>
              <a:t>150</a:t>
            </a:r>
            <a:r>
              <a:rPr lang="zh-CN" altLang="en-US" b="0">
                <a:solidFill>
                  <a:schemeClr val="tx2"/>
                </a:solidFill>
              </a:rPr>
              <a:t>万建立，注册资本为</a:t>
            </a:r>
            <a:r>
              <a:rPr lang="en-US" altLang="zh-CN" b="0">
                <a:solidFill>
                  <a:schemeClr val="tx2"/>
                </a:solidFill>
              </a:rPr>
              <a:t>300</a:t>
            </a:r>
            <a:r>
              <a:rPr lang="zh-CN" altLang="en-US" b="0">
                <a:solidFill>
                  <a:schemeClr val="tx2"/>
                </a:solidFill>
              </a:rPr>
              <a:t>万。经过三年经营，该公司实现留存收益</a:t>
            </a:r>
            <a:r>
              <a:rPr lang="en-US" altLang="zh-CN" b="0">
                <a:solidFill>
                  <a:schemeClr val="tx2"/>
                </a:solidFill>
              </a:rPr>
              <a:t>200</a:t>
            </a:r>
            <a:r>
              <a:rPr lang="zh-CN" altLang="en-US" b="0">
                <a:solidFill>
                  <a:schemeClr val="tx2"/>
                </a:solidFill>
              </a:rPr>
              <a:t>万。此时</a:t>
            </a:r>
            <a:r>
              <a:rPr lang="en-US" altLang="zh-CN" b="0">
                <a:solidFill>
                  <a:schemeClr val="tx2"/>
                </a:solidFill>
              </a:rPr>
              <a:t>C</a:t>
            </a:r>
            <a:r>
              <a:rPr lang="zh-CN" altLang="en-US" b="0">
                <a:solidFill>
                  <a:schemeClr val="tx2"/>
                </a:solidFill>
              </a:rPr>
              <a:t>投资者有意加入该公司，并表示愿出资</a:t>
            </a:r>
            <a:r>
              <a:rPr lang="en-US" altLang="zh-CN" b="0">
                <a:solidFill>
                  <a:schemeClr val="tx2"/>
                </a:solidFill>
              </a:rPr>
              <a:t>250</a:t>
            </a:r>
            <a:r>
              <a:rPr lang="zh-CN" altLang="en-US" b="0">
                <a:solidFill>
                  <a:schemeClr val="tx2"/>
                </a:solidFill>
              </a:rPr>
              <a:t>万而仅占该公司</a:t>
            </a:r>
            <a:r>
              <a:rPr lang="en-US" altLang="zh-CN" b="0">
                <a:solidFill>
                  <a:schemeClr val="tx2"/>
                </a:solidFill>
              </a:rPr>
              <a:t>1/3</a:t>
            </a:r>
            <a:r>
              <a:rPr lang="zh-CN" altLang="en-US" b="0">
                <a:solidFill>
                  <a:schemeClr val="tx2"/>
                </a:solidFill>
              </a:rPr>
              <a:t>股份。该公司已收到投资款。</a:t>
            </a:r>
          </a:p>
          <a:p>
            <a:pPr>
              <a:lnSpc>
                <a:spcPct val="110000"/>
              </a:lnSpc>
            </a:pPr>
            <a:r>
              <a:rPr lang="zh-CN" altLang="en-US" b="0"/>
              <a:t>借：银行存款         </a:t>
            </a:r>
            <a:r>
              <a:rPr lang="en-US" altLang="zh-CN" b="0"/>
              <a:t>2 500 000</a:t>
            </a:r>
          </a:p>
          <a:p>
            <a:pPr>
              <a:lnSpc>
                <a:spcPct val="110000"/>
              </a:lnSpc>
            </a:pPr>
            <a:r>
              <a:rPr lang="en-US" altLang="zh-CN" b="0"/>
              <a:t>    </a:t>
            </a:r>
            <a:r>
              <a:rPr lang="zh-CN" altLang="en-US" b="0"/>
              <a:t>贷：实收资本</a:t>
            </a:r>
            <a:r>
              <a:rPr lang="en-US" altLang="zh-CN" b="0">
                <a:latin typeface="Arial"/>
              </a:rPr>
              <a:t>——</a:t>
            </a:r>
            <a:r>
              <a:rPr lang="en-US" altLang="zh-CN" b="0"/>
              <a:t>C</a:t>
            </a:r>
            <a:r>
              <a:rPr lang="zh-CN" altLang="en-US" b="0"/>
              <a:t>投资者   </a:t>
            </a:r>
            <a:r>
              <a:rPr lang="en-US" altLang="zh-CN" b="0"/>
              <a:t>1 500 000</a:t>
            </a:r>
          </a:p>
          <a:p>
            <a:pPr>
              <a:lnSpc>
                <a:spcPct val="110000"/>
              </a:lnSpc>
            </a:pPr>
            <a:r>
              <a:rPr lang="en-US" altLang="zh-CN" b="0"/>
              <a:t>            </a:t>
            </a:r>
            <a:r>
              <a:rPr lang="zh-CN" altLang="en-US" b="0"/>
              <a:t>资本公积</a:t>
            </a:r>
            <a:r>
              <a:rPr lang="en-US" altLang="zh-CN" b="0">
                <a:latin typeface="Arial"/>
              </a:rPr>
              <a:t>——</a:t>
            </a:r>
            <a:r>
              <a:rPr lang="zh-CN" altLang="en-US" b="0"/>
              <a:t>资本溢价  </a:t>
            </a:r>
            <a:r>
              <a:rPr lang="en-US" altLang="zh-CN" b="0"/>
              <a:t>1 000 000</a:t>
            </a:r>
          </a:p>
        </p:txBody>
      </p:sp>
      <p:sp>
        <p:nvSpPr>
          <p:cNvPr id="3" name="日期占位符 3"/>
          <p:cNvSpPr>
            <a:spLocks noGrp="1"/>
          </p:cNvSpPr>
          <p:nvPr>
            <p:ph type="dt" sz="half" idx="10"/>
          </p:nvPr>
        </p:nvSpPr>
        <p:spPr/>
        <p:txBody>
          <a:bodyPr/>
          <a:lstStyle/>
          <a:p>
            <a:fld id="{2D6517E3-72AC-4C7F-9FA3-7BEEEC38E9A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B9B84BC0-2F25-4B47-B473-FBAE7C04DB3B}" type="slidenum">
              <a:rPr lang="ko-KR" altLang="en-US"/>
              <a:pPr/>
              <a:t>265</a:t>
            </a:fld>
            <a:endParaRPr lang="en-US" altLang="ko-K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611188" y="1052513"/>
            <a:ext cx="7993062" cy="5327650"/>
          </a:xfrm>
        </p:spPr>
        <p:txBody>
          <a:bodyPr/>
          <a:lstStyle/>
          <a:p>
            <a:pPr>
              <a:lnSpc>
                <a:spcPct val="120000"/>
              </a:lnSpc>
            </a:pPr>
            <a:r>
              <a:rPr lang="en-US" altLang="zh-CN" sz="2000" b="0">
                <a:solidFill>
                  <a:srgbClr val="3333FF"/>
                </a:solidFill>
              </a:rPr>
              <a:t>2</a:t>
            </a:r>
            <a:r>
              <a:rPr lang="zh-CN" altLang="en-US" sz="2000" b="0">
                <a:solidFill>
                  <a:srgbClr val="3333FF"/>
                </a:solidFill>
              </a:rPr>
              <a:t>、股本溢价</a:t>
            </a:r>
          </a:p>
          <a:p>
            <a:pPr>
              <a:lnSpc>
                <a:spcPct val="120000"/>
              </a:lnSpc>
            </a:pPr>
            <a:r>
              <a:rPr lang="zh-CN" altLang="en-US" sz="2000" b="0"/>
              <a:t>股本溢价：是指股份有限公司在发行股票时，实际收入的资金超过股票面值的差额。</a:t>
            </a:r>
          </a:p>
          <a:p>
            <a:pPr>
              <a:lnSpc>
                <a:spcPct val="120000"/>
              </a:lnSpc>
            </a:pPr>
            <a:r>
              <a:rPr lang="en-US" altLang="zh-CN" sz="2000" b="0">
                <a:solidFill>
                  <a:srgbClr val="3333FF"/>
                </a:solidFill>
              </a:rPr>
              <a:t>3</a:t>
            </a:r>
            <a:r>
              <a:rPr lang="zh-CN" altLang="en-US" sz="2000" b="0">
                <a:solidFill>
                  <a:srgbClr val="3333FF"/>
                </a:solidFill>
              </a:rPr>
              <a:t>、其他资本公积</a:t>
            </a:r>
          </a:p>
          <a:p>
            <a:pPr>
              <a:lnSpc>
                <a:spcPct val="120000"/>
              </a:lnSpc>
            </a:pPr>
            <a:r>
              <a:rPr lang="zh-CN" altLang="en-US" sz="2000" b="0"/>
              <a:t>    除前两项以外，由其他原因形成的资本公积，主要是可以直接计入所有者权益的利得和损失。</a:t>
            </a:r>
          </a:p>
          <a:p>
            <a:pPr>
              <a:lnSpc>
                <a:spcPct val="120000"/>
              </a:lnSpc>
            </a:pPr>
            <a:r>
              <a:rPr lang="zh-CN" altLang="en-US" sz="2000" b="0">
                <a:solidFill>
                  <a:schemeClr val="tx2"/>
                </a:solidFill>
              </a:rPr>
              <a:t>例：企业于</a:t>
            </a:r>
            <a:r>
              <a:rPr lang="en-US" altLang="zh-CN" sz="2000" b="0">
                <a:solidFill>
                  <a:schemeClr val="tx2"/>
                </a:solidFill>
              </a:rPr>
              <a:t>2006</a:t>
            </a:r>
            <a:r>
              <a:rPr lang="zh-CN" altLang="en-US" sz="2000" b="0">
                <a:solidFill>
                  <a:schemeClr val="tx2"/>
                </a:solidFill>
              </a:rPr>
              <a:t>年</a:t>
            </a:r>
            <a:r>
              <a:rPr lang="en-US" altLang="zh-CN" sz="2000" b="0">
                <a:solidFill>
                  <a:schemeClr val="tx2"/>
                </a:solidFill>
              </a:rPr>
              <a:t>1</a:t>
            </a:r>
            <a:r>
              <a:rPr lang="zh-CN" altLang="en-US" sz="2000" b="0">
                <a:solidFill>
                  <a:schemeClr val="tx2"/>
                </a:solidFill>
              </a:rPr>
              <a:t>月</a:t>
            </a:r>
            <a:r>
              <a:rPr lang="en-US" altLang="zh-CN" sz="2000" b="0">
                <a:solidFill>
                  <a:schemeClr val="tx2"/>
                </a:solidFill>
              </a:rPr>
              <a:t>1</a:t>
            </a:r>
            <a:r>
              <a:rPr lang="zh-CN" altLang="en-US" sz="2000" b="0">
                <a:solidFill>
                  <a:schemeClr val="tx2"/>
                </a:solidFill>
              </a:rPr>
              <a:t>日向</a:t>
            </a:r>
            <a:r>
              <a:rPr lang="en-US" altLang="zh-CN" sz="2000" b="0">
                <a:solidFill>
                  <a:schemeClr val="tx2"/>
                </a:solidFill>
              </a:rPr>
              <a:t>C</a:t>
            </a:r>
            <a:r>
              <a:rPr lang="zh-CN" altLang="en-US" sz="2000" b="0">
                <a:solidFill>
                  <a:schemeClr val="tx2"/>
                </a:solidFill>
              </a:rPr>
              <a:t>公司投资</a:t>
            </a:r>
            <a:r>
              <a:rPr lang="en-US" altLang="zh-CN" sz="2000" b="0">
                <a:solidFill>
                  <a:schemeClr val="tx2"/>
                </a:solidFill>
              </a:rPr>
              <a:t>800</a:t>
            </a:r>
            <a:r>
              <a:rPr lang="zh-CN" altLang="en-US" sz="2000" b="0">
                <a:solidFill>
                  <a:schemeClr val="tx2"/>
                </a:solidFill>
              </a:rPr>
              <a:t>万元，拥有该公司</a:t>
            </a:r>
            <a:r>
              <a:rPr lang="en-US" altLang="zh-CN" sz="2000" b="0">
                <a:solidFill>
                  <a:schemeClr val="tx2"/>
                </a:solidFill>
              </a:rPr>
              <a:t>20%</a:t>
            </a:r>
            <a:r>
              <a:rPr lang="zh-CN" altLang="en-US" sz="2000" b="0">
                <a:solidFill>
                  <a:schemeClr val="tx2"/>
                </a:solidFill>
              </a:rPr>
              <a:t>的股份，长期股权投资采用权益法核算。</a:t>
            </a:r>
            <a:r>
              <a:rPr lang="en-US" altLang="zh-CN" sz="2000" b="0">
                <a:solidFill>
                  <a:schemeClr val="tx2"/>
                </a:solidFill>
              </a:rPr>
              <a:t>2006</a:t>
            </a:r>
            <a:r>
              <a:rPr lang="zh-CN" altLang="en-US" sz="2000" b="0">
                <a:solidFill>
                  <a:schemeClr val="tx2"/>
                </a:solidFill>
              </a:rPr>
              <a:t>年底，</a:t>
            </a:r>
            <a:r>
              <a:rPr lang="en-US" altLang="zh-CN" sz="2000" b="0">
                <a:solidFill>
                  <a:schemeClr val="tx2"/>
                </a:solidFill>
              </a:rPr>
              <a:t>C</a:t>
            </a:r>
            <a:r>
              <a:rPr lang="zh-CN" altLang="en-US" sz="2000" b="0">
                <a:solidFill>
                  <a:schemeClr val="tx2"/>
                </a:solidFill>
              </a:rPr>
              <a:t>公司除净损益之外的所有者权益增加了</a:t>
            </a:r>
            <a:r>
              <a:rPr lang="en-US" altLang="zh-CN" sz="2000" b="0">
                <a:solidFill>
                  <a:schemeClr val="tx2"/>
                </a:solidFill>
              </a:rPr>
              <a:t>100</a:t>
            </a:r>
            <a:r>
              <a:rPr lang="zh-CN" altLang="en-US" sz="2000" b="0">
                <a:solidFill>
                  <a:schemeClr val="tx2"/>
                </a:solidFill>
              </a:rPr>
              <a:t>万元。</a:t>
            </a:r>
          </a:p>
          <a:p>
            <a:pPr>
              <a:lnSpc>
                <a:spcPct val="120000"/>
              </a:lnSpc>
            </a:pPr>
            <a:r>
              <a:rPr lang="zh-CN" altLang="en-US" sz="2000" b="0"/>
              <a:t>企业应作如下会计分录：</a:t>
            </a:r>
          </a:p>
          <a:p>
            <a:pPr>
              <a:lnSpc>
                <a:spcPct val="120000"/>
              </a:lnSpc>
            </a:pPr>
            <a:r>
              <a:rPr lang="zh-CN" altLang="en-US" sz="2000" b="0"/>
              <a:t>借：长期股权投资</a:t>
            </a:r>
            <a:r>
              <a:rPr lang="en-US" altLang="zh-CN" sz="2000" b="0">
                <a:latin typeface="Arial"/>
              </a:rPr>
              <a:t>—</a:t>
            </a:r>
            <a:r>
              <a:rPr lang="zh-CN" altLang="en-US" sz="2000" b="0"/>
              <a:t>其他权益变动  </a:t>
            </a:r>
            <a:r>
              <a:rPr lang="en-US" altLang="zh-CN" sz="2000" b="0"/>
              <a:t>200000</a:t>
            </a:r>
          </a:p>
          <a:p>
            <a:pPr>
              <a:lnSpc>
                <a:spcPct val="120000"/>
              </a:lnSpc>
            </a:pPr>
            <a:r>
              <a:rPr lang="en-US" altLang="zh-CN" sz="2000" b="0"/>
              <a:t>    </a:t>
            </a:r>
            <a:r>
              <a:rPr lang="zh-CN" altLang="en-US" sz="2000" b="0"/>
              <a:t>贷：资本公积</a:t>
            </a:r>
            <a:r>
              <a:rPr lang="en-US" altLang="zh-CN" sz="2000" b="0">
                <a:latin typeface="Arial"/>
              </a:rPr>
              <a:t>——</a:t>
            </a:r>
            <a:r>
              <a:rPr lang="zh-CN" altLang="en-US" sz="2000" b="0"/>
              <a:t>其他资本公积         </a:t>
            </a:r>
            <a:r>
              <a:rPr lang="en-US" altLang="zh-CN" sz="2000" b="0"/>
              <a:t>200000</a:t>
            </a:r>
          </a:p>
        </p:txBody>
      </p:sp>
      <p:sp>
        <p:nvSpPr>
          <p:cNvPr id="3" name="日期占位符 3"/>
          <p:cNvSpPr>
            <a:spLocks noGrp="1"/>
          </p:cNvSpPr>
          <p:nvPr>
            <p:ph type="dt" sz="half" idx="10"/>
          </p:nvPr>
        </p:nvSpPr>
        <p:spPr/>
        <p:txBody>
          <a:bodyPr/>
          <a:lstStyle/>
          <a:p>
            <a:fld id="{16201DFA-FCE5-4813-867C-844E4BCF99E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ECCAD549-024C-4616-B4F4-38A9E066A789}" type="slidenum">
              <a:rPr lang="ko-KR" altLang="en-US"/>
              <a:pPr/>
              <a:t>266</a:t>
            </a:fld>
            <a:endParaRPr lang="en-US" altLang="ko-K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115888"/>
            <a:ext cx="7772400" cy="762000"/>
          </a:xfrm>
          <a:noFill/>
          <a:ln/>
        </p:spPr>
        <p:txBody>
          <a:bodyPr/>
          <a:lstStyle/>
          <a:p>
            <a:pPr algn="ctr"/>
            <a:r>
              <a:rPr lang="zh-CN" altLang="en-US" sz="4000" b="0">
                <a:solidFill>
                  <a:schemeClr val="bg1"/>
                </a:solidFill>
                <a:latin typeface="华文新魏" pitchFamily="2" charset="-122"/>
                <a:ea typeface="华文新魏" pitchFamily="2" charset="-122"/>
              </a:rPr>
              <a:t>第四节   留存收益</a:t>
            </a:r>
          </a:p>
        </p:txBody>
      </p:sp>
      <p:sp>
        <p:nvSpPr>
          <p:cNvPr id="83971" name="Rectangle 3"/>
          <p:cNvSpPr>
            <a:spLocks noGrp="1" noChangeArrowheads="1"/>
          </p:cNvSpPr>
          <p:nvPr>
            <p:ph idx="1"/>
          </p:nvPr>
        </p:nvSpPr>
        <p:spPr>
          <a:xfrm>
            <a:off x="457200" y="1125538"/>
            <a:ext cx="8305800" cy="5327650"/>
          </a:xfrm>
          <a:noFill/>
        </p:spPr>
        <p:txBody>
          <a:bodyPr>
            <a:normAutofit lnSpcReduction="10000"/>
          </a:bodyPr>
          <a:lstStyle/>
          <a:p>
            <a:pPr>
              <a:lnSpc>
                <a:spcPct val="110000"/>
              </a:lnSpc>
            </a:pPr>
            <a:r>
              <a:rPr lang="zh-CN" altLang="en-US"/>
              <a:t>一、性质及内容</a:t>
            </a:r>
          </a:p>
          <a:p>
            <a:pPr>
              <a:lnSpc>
                <a:spcPct val="110000"/>
              </a:lnSpc>
            </a:pPr>
            <a:r>
              <a:rPr lang="zh-CN" altLang="en-US" sz="2000" b="0"/>
              <a:t>    留存收益：是指企业从历年实现的利润中提取或形成的、留存于企业内部的积累。</a:t>
            </a:r>
          </a:p>
          <a:p>
            <a:pPr>
              <a:lnSpc>
                <a:spcPct val="110000"/>
              </a:lnSpc>
            </a:pPr>
            <a:r>
              <a:rPr lang="zh-CN" altLang="en-US" sz="2000" b="0"/>
              <a:t>    留存收益包括：盈余公积和未分配利润</a:t>
            </a:r>
          </a:p>
          <a:p>
            <a:r>
              <a:rPr lang="zh-CN" altLang="en-US"/>
              <a:t>二、盈余公积</a:t>
            </a:r>
            <a:r>
              <a:rPr lang="zh-CN" altLang="en-US" sz="2000" b="0"/>
              <a:t> </a:t>
            </a:r>
          </a:p>
          <a:p>
            <a:r>
              <a:rPr lang="zh-CN" altLang="en-US" sz="2000" b="0"/>
              <a:t>（一）性质、内容及用途</a:t>
            </a:r>
          </a:p>
          <a:p>
            <a:r>
              <a:rPr lang="zh-CN" altLang="en-US" sz="2000" b="0"/>
              <a:t>    盈余公积 ：指企业从税后利润中提取的各种积累资金。</a:t>
            </a:r>
          </a:p>
          <a:p>
            <a:pPr>
              <a:lnSpc>
                <a:spcPct val="110000"/>
              </a:lnSpc>
            </a:pPr>
            <a:r>
              <a:rPr lang="zh-CN" altLang="en-US" sz="2000" b="0"/>
              <a:t>                           </a:t>
            </a:r>
            <a:r>
              <a:rPr lang="zh-CN" altLang="en-US" sz="2000" b="0">
                <a:solidFill>
                  <a:srgbClr val="3333FF"/>
                </a:solidFill>
              </a:rPr>
              <a:t>法定盈余公积</a:t>
            </a:r>
          </a:p>
          <a:p>
            <a:pPr>
              <a:lnSpc>
                <a:spcPct val="110000"/>
              </a:lnSpc>
            </a:pPr>
            <a:r>
              <a:rPr lang="zh-CN" altLang="en-US" sz="2000" b="0">
                <a:solidFill>
                  <a:srgbClr val="3333FF"/>
                </a:solidFill>
              </a:rPr>
              <a:t>               盈余公积        </a:t>
            </a:r>
          </a:p>
          <a:p>
            <a:pPr>
              <a:lnSpc>
                <a:spcPct val="110000"/>
              </a:lnSpc>
            </a:pPr>
            <a:r>
              <a:rPr lang="zh-CN" altLang="en-US" sz="2000" b="0">
                <a:solidFill>
                  <a:srgbClr val="3333FF"/>
                </a:solidFill>
              </a:rPr>
              <a:t>                           任意盈余公积</a:t>
            </a:r>
          </a:p>
          <a:p>
            <a:pPr>
              <a:lnSpc>
                <a:spcPct val="110000"/>
              </a:lnSpc>
            </a:pPr>
            <a:r>
              <a:rPr lang="zh-CN" altLang="en-US" sz="2000" b="0">
                <a:sym typeface="Wingdings" pitchFamily="2" charset="2"/>
              </a:rPr>
              <a:t>    法定盈余公积</a:t>
            </a:r>
            <a:r>
              <a:rPr lang="en-US" altLang="zh-CN" sz="2000" b="0">
                <a:latin typeface="Arial"/>
                <a:sym typeface="Wingdings" pitchFamily="2" charset="2"/>
              </a:rPr>
              <a:t>——</a:t>
            </a:r>
            <a:r>
              <a:rPr lang="zh-CN" altLang="en-US" sz="2000" b="0"/>
              <a:t>按税后利润的</a:t>
            </a:r>
            <a:r>
              <a:rPr lang="en-US" altLang="zh-CN" sz="2000" b="0"/>
              <a:t>10</a:t>
            </a:r>
            <a:r>
              <a:rPr lang="zh-CN" altLang="en-US" sz="2000" b="0"/>
              <a:t>％提取。</a:t>
            </a:r>
          </a:p>
          <a:p>
            <a:pPr>
              <a:lnSpc>
                <a:spcPct val="110000"/>
              </a:lnSpc>
            </a:pPr>
            <a:r>
              <a:rPr lang="zh-CN" altLang="en-US" sz="2000" b="0"/>
              <a:t>    任意盈余公积</a:t>
            </a:r>
            <a:r>
              <a:rPr lang="en-US" altLang="zh-CN" sz="2000" b="0">
                <a:latin typeface="Arial"/>
              </a:rPr>
              <a:t>——</a:t>
            </a:r>
            <a:r>
              <a:rPr lang="zh-CN" altLang="en-US" sz="2000" b="0"/>
              <a:t>公司制企业按照股东大会的决议提取。</a:t>
            </a:r>
          </a:p>
          <a:p>
            <a:pPr>
              <a:lnSpc>
                <a:spcPct val="110000"/>
              </a:lnSpc>
            </a:pPr>
            <a:r>
              <a:rPr lang="zh-CN" altLang="en-US" sz="2000" b="0"/>
              <a:t>    </a:t>
            </a:r>
            <a:r>
              <a:rPr lang="zh-CN" altLang="en-US" sz="2000" b="0">
                <a:solidFill>
                  <a:srgbClr val="3333FF"/>
                </a:solidFill>
              </a:rPr>
              <a:t>用途：弥补亏损；转增资本；发放现金股利或利润。</a:t>
            </a:r>
            <a:endParaRPr lang="zh-CN" altLang="en-US" sz="2000"/>
          </a:p>
        </p:txBody>
      </p:sp>
      <p:sp>
        <p:nvSpPr>
          <p:cNvPr id="5" name="日期占位符 3"/>
          <p:cNvSpPr>
            <a:spLocks noGrp="1"/>
          </p:cNvSpPr>
          <p:nvPr>
            <p:ph type="dt" sz="half" idx="10"/>
          </p:nvPr>
        </p:nvSpPr>
        <p:spPr/>
        <p:txBody>
          <a:bodyPr/>
          <a:lstStyle/>
          <a:p>
            <a:fld id="{10299630-519D-41DB-9A9C-54CE318BF218}"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25467262-90DD-40B5-B28C-CD47525F2417}" type="slidenum">
              <a:rPr lang="ko-KR" altLang="en-US"/>
              <a:pPr/>
              <a:t>267</a:t>
            </a:fld>
            <a:endParaRPr lang="en-US" altLang="ko-KR"/>
          </a:p>
        </p:txBody>
      </p:sp>
      <p:sp>
        <p:nvSpPr>
          <p:cNvPr id="83972" name="AutoShape 4"/>
          <p:cNvSpPr>
            <a:spLocks/>
          </p:cNvSpPr>
          <p:nvPr/>
        </p:nvSpPr>
        <p:spPr bwMode="auto">
          <a:xfrm>
            <a:off x="3708400" y="4191000"/>
            <a:ext cx="152400" cy="685800"/>
          </a:xfrm>
          <a:prstGeom prst="leftBrace">
            <a:avLst>
              <a:gd name="adj1" fmla="val 37500"/>
              <a:gd name="adj2" fmla="val 50000"/>
            </a:avLst>
          </a:prstGeom>
          <a:noFill/>
          <a:ln w="19050">
            <a:solidFill>
              <a:srgbClr val="3333FF"/>
            </a:solidFill>
            <a:round/>
            <a:headEnd/>
            <a:tailEnd/>
          </a:ln>
          <a:effectLst/>
        </p:spPr>
        <p:txBody>
          <a:bodyPr wrap="none" anchor="ctr"/>
          <a:lstStyle/>
          <a:p>
            <a:pPr algn="ctr" latinLnBrk="0"/>
            <a:endParaRPr lang="zh-CN" altLang="zh-CN">
              <a:solidFill>
                <a:srgbClr val="3333FF"/>
              </a:solidFill>
              <a:latin typeface="Times New Roman" pitchFamily="18"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up)">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755650" y="1052513"/>
            <a:ext cx="7561263" cy="5329237"/>
          </a:xfrm>
        </p:spPr>
        <p:txBody>
          <a:bodyPr>
            <a:normAutofit fontScale="92500" lnSpcReduction="10000"/>
          </a:bodyPr>
          <a:lstStyle/>
          <a:p>
            <a:r>
              <a:rPr lang="zh-CN" altLang="en-US" b="0"/>
              <a:t>（三）核算</a:t>
            </a:r>
          </a:p>
          <a:p>
            <a:r>
              <a:rPr lang="en-US" altLang="zh-CN" b="0"/>
              <a:t>1</a:t>
            </a:r>
            <a:r>
              <a:rPr lang="zh-CN" altLang="en-US" b="0"/>
              <a:t>、设置账户</a:t>
            </a:r>
            <a:r>
              <a:rPr lang="zh-CN" altLang="en-US" b="0">
                <a:latin typeface="Arial"/>
              </a:rPr>
              <a:t>“</a:t>
            </a:r>
            <a:r>
              <a:rPr lang="zh-CN" altLang="en-US" b="0"/>
              <a:t>盈余公积</a:t>
            </a:r>
            <a:r>
              <a:rPr lang="zh-CN" altLang="en-US" b="0">
                <a:latin typeface="Arial"/>
              </a:rPr>
              <a:t>”</a:t>
            </a:r>
            <a:endParaRPr lang="zh-CN" altLang="en-US" b="0"/>
          </a:p>
          <a:p>
            <a:r>
              <a:rPr lang="en-US" altLang="zh-CN" b="0"/>
              <a:t>2</a:t>
            </a:r>
            <a:r>
              <a:rPr lang="zh-CN" altLang="en-US" b="0"/>
              <a:t>、账务处理</a:t>
            </a:r>
          </a:p>
          <a:p>
            <a:r>
              <a:rPr lang="zh-CN" altLang="en-US" b="0">
                <a:solidFill>
                  <a:srgbClr val="3333FF"/>
                </a:solidFill>
              </a:rPr>
              <a:t>提取时：</a:t>
            </a:r>
          </a:p>
          <a:p>
            <a:r>
              <a:rPr lang="zh-CN" altLang="en-US" b="0"/>
              <a:t>借：利润分配</a:t>
            </a:r>
          </a:p>
          <a:p>
            <a:r>
              <a:rPr lang="zh-CN" altLang="en-US" b="0"/>
              <a:t>    贷：盈余公积</a:t>
            </a:r>
            <a:r>
              <a:rPr lang="en-US" altLang="zh-CN" b="0">
                <a:latin typeface="Arial"/>
              </a:rPr>
              <a:t>——</a:t>
            </a:r>
            <a:r>
              <a:rPr lang="zh-CN" altLang="en-US" b="0"/>
              <a:t>法定盈余公积</a:t>
            </a:r>
          </a:p>
          <a:p>
            <a:r>
              <a:rPr lang="zh-CN" altLang="en-US" b="0"/>
              <a:t>                </a:t>
            </a:r>
            <a:r>
              <a:rPr lang="en-US" altLang="zh-CN" b="0">
                <a:latin typeface="Arial"/>
              </a:rPr>
              <a:t>——</a:t>
            </a:r>
            <a:r>
              <a:rPr lang="zh-CN" altLang="en-US" b="0"/>
              <a:t>任意盈余公积</a:t>
            </a:r>
          </a:p>
          <a:p>
            <a:r>
              <a:rPr lang="zh-CN" altLang="en-US" b="0">
                <a:solidFill>
                  <a:srgbClr val="3333FF"/>
                </a:solidFill>
              </a:rPr>
              <a:t>使用时：</a:t>
            </a:r>
          </a:p>
          <a:p>
            <a:r>
              <a:rPr lang="zh-CN" altLang="en-US" b="0"/>
              <a:t>借：盈余公积</a:t>
            </a:r>
          </a:p>
          <a:p>
            <a:r>
              <a:rPr lang="zh-CN" altLang="en-US" b="0"/>
              <a:t>    贷：有关账户</a:t>
            </a:r>
          </a:p>
          <a:p>
            <a:endParaRPr lang="en-US" altLang="zh-CN" b="0"/>
          </a:p>
        </p:txBody>
      </p:sp>
      <p:sp>
        <p:nvSpPr>
          <p:cNvPr id="3" name="日期占位符 3"/>
          <p:cNvSpPr>
            <a:spLocks noGrp="1"/>
          </p:cNvSpPr>
          <p:nvPr>
            <p:ph type="dt" sz="half" idx="10"/>
          </p:nvPr>
        </p:nvSpPr>
        <p:spPr/>
        <p:txBody>
          <a:bodyPr/>
          <a:lstStyle/>
          <a:p>
            <a:fld id="{79CE8610-A1E5-49A4-9713-6BE2112C2C9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F78B8AFF-8A15-4557-A920-FC6EC481A16A}" type="slidenum">
              <a:rPr lang="ko-KR" altLang="en-US"/>
              <a:pPr/>
              <a:t>268</a:t>
            </a:fld>
            <a:endParaRPr lang="en-US" altLang="ko-K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a:xfrm>
            <a:off x="611188" y="1052513"/>
            <a:ext cx="8077200" cy="4876800"/>
          </a:xfrm>
        </p:spPr>
        <p:txBody>
          <a:bodyPr/>
          <a:lstStyle/>
          <a:p>
            <a:pPr>
              <a:lnSpc>
                <a:spcPct val="130000"/>
              </a:lnSpc>
            </a:pPr>
            <a:r>
              <a:rPr lang="zh-CN" altLang="en-US" sz="2800" b="0"/>
              <a:t>三、未分配利润</a:t>
            </a:r>
          </a:p>
          <a:p>
            <a:pPr>
              <a:lnSpc>
                <a:spcPct val="130000"/>
              </a:lnSpc>
            </a:pPr>
            <a:r>
              <a:rPr lang="zh-CN" altLang="en-US" sz="2800" b="0"/>
              <a:t>未分配利润有两种含义：一是未指定特定用途的利润；二是留待以后年度分配的利润。</a:t>
            </a:r>
          </a:p>
          <a:p>
            <a:pPr>
              <a:lnSpc>
                <a:spcPct val="130000"/>
              </a:lnSpc>
            </a:pPr>
            <a:endParaRPr lang="zh-CN" altLang="en-US" sz="2800" b="0">
              <a:solidFill>
                <a:srgbClr val="FF3300"/>
              </a:solidFill>
            </a:endParaRPr>
          </a:p>
          <a:p>
            <a:pPr>
              <a:lnSpc>
                <a:spcPct val="130000"/>
              </a:lnSpc>
            </a:pPr>
            <a:r>
              <a:rPr lang="zh-CN" altLang="en-US" sz="2800" b="0">
                <a:solidFill>
                  <a:srgbClr val="3366FF"/>
                </a:solidFill>
              </a:rPr>
              <a:t>未分配利润的相关账务处理将在第八章中讲述。</a:t>
            </a:r>
          </a:p>
          <a:p>
            <a:pPr>
              <a:lnSpc>
                <a:spcPct val="130000"/>
              </a:lnSpc>
            </a:pPr>
            <a:r>
              <a:rPr lang="zh-CN" altLang="en-US" sz="2800" b="0">
                <a:latin typeface="Arial"/>
              </a:rPr>
              <a:t> </a:t>
            </a:r>
            <a:endParaRPr lang="zh-CN" altLang="en-US" sz="2800" b="0"/>
          </a:p>
          <a:p>
            <a:endParaRPr lang="en-US" altLang="zh-CN" sz="2800" b="0"/>
          </a:p>
        </p:txBody>
      </p:sp>
      <p:sp>
        <p:nvSpPr>
          <p:cNvPr id="3" name="日期占位符 3"/>
          <p:cNvSpPr>
            <a:spLocks noGrp="1"/>
          </p:cNvSpPr>
          <p:nvPr>
            <p:ph type="dt" sz="half" idx="10"/>
          </p:nvPr>
        </p:nvSpPr>
        <p:spPr/>
        <p:txBody>
          <a:bodyPr/>
          <a:lstStyle/>
          <a:p>
            <a:fld id="{39C61A5C-9B9A-46ED-A438-9106868592D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131F847E-A6D0-4BD5-B443-F89FF6AF1330}" type="slidenum">
              <a:rPr lang="ko-KR" altLang="en-US"/>
              <a:pPr/>
              <a:t>269</a:t>
            </a:fld>
            <a:endParaRPr lang="en-US" altLang="ko-K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685800" y="1143000"/>
            <a:ext cx="7918450" cy="4876800"/>
          </a:xfrm>
        </p:spPr>
        <p:txBody>
          <a:bodyPr/>
          <a:lstStyle/>
          <a:p>
            <a:pPr>
              <a:lnSpc>
                <a:spcPct val="120000"/>
              </a:lnSpc>
              <a:spcBef>
                <a:spcPct val="50000"/>
              </a:spcBef>
            </a:pPr>
            <a:r>
              <a:rPr lang="zh-CN" altLang="en-US" sz="2800">
                <a:solidFill>
                  <a:srgbClr val="CC0000"/>
                </a:solidFill>
              </a:rPr>
              <a:t>会计分期产生的问题：</a:t>
            </a:r>
          </a:p>
          <a:p>
            <a:pPr>
              <a:lnSpc>
                <a:spcPct val="120000"/>
              </a:lnSpc>
              <a:spcBef>
                <a:spcPct val="50000"/>
              </a:spcBef>
            </a:pPr>
            <a:r>
              <a:rPr lang="zh-CN" altLang="en-US" sz="2800" b="0"/>
              <a:t>1.对某项经济业务需要运用判断，加以估计。（会计人员的职业判断，什么情况下待摊，什么情况下预提。）</a:t>
            </a:r>
          </a:p>
          <a:p>
            <a:pPr>
              <a:lnSpc>
                <a:spcPct val="120000"/>
              </a:lnSpc>
              <a:spcBef>
                <a:spcPct val="50000"/>
              </a:spcBef>
            </a:pPr>
            <a:r>
              <a:rPr lang="zh-CN" altLang="en-US" sz="2800" b="0"/>
              <a:t>2.一家企业在短期内各项资产和权益的变动与现金的收入和支出是不相一致的。出现了两种</a:t>
            </a:r>
            <a:r>
              <a:rPr lang="zh-CN" altLang="en-US" sz="2800">
                <a:solidFill>
                  <a:schemeClr val="accent2"/>
                </a:solidFill>
              </a:rPr>
              <a:t>不同</a:t>
            </a:r>
            <a:r>
              <a:rPr lang="zh-CN" altLang="en-US" sz="2800" b="0"/>
              <a:t>的会计基础。</a:t>
            </a:r>
          </a:p>
          <a:p>
            <a:pPr>
              <a:lnSpc>
                <a:spcPct val="120000"/>
              </a:lnSpc>
              <a:spcBef>
                <a:spcPct val="50000"/>
              </a:spcBef>
            </a:pPr>
            <a:endParaRPr lang="zh-CN" altLang="en-US" sz="2800" b="0"/>
          </a:p>
        </p:txBody>
      </p:sp>
      <p:sp>
        <p:nvSpPr>
          <p:cNvPr id="3" name="日期占位符 3"/>
          <p:cNvSpPr>
            <a:spLocks noGrp="1"/>
          </p:cNvSpPr>
          <p:nvPr>
            <p:ph type="dt" sz="half" idx="10"/>
          </p:nvPr>
        </p:nvSpPr>
        <p:spPr/>
        <p:txBody>
          <a:bodyPr/>
          <a:lstStyle/>
          <a:p>
            <a:fld id="{48C48CAB-A2AA-4807-AEFF-E04C650B8F3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6130E90C-6A2F-4C78-945F-6E54AAA11661}" type="slidenum">
              <a:rPr lang="en-US" altLang="ko-KR"/>
              <a:pPr/>
              <a:t>27</a:t>
            </a:fld>
            <a:endParaRPr lang="en-US" altLang="ko-K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600" y="404664"/>
            <a:ext cx="7543800" cy="533400"/>
          </a:xfrm>
        </p:spPr>
        <p:txBody>
          <a:bodyPr>
            <a:normAutofit fontScale="90000"/>
          </a:bodyPr>
          <a:lstStyle/>
          <a:p>
            <a:r>
              <a:rPr lang="zh-CN" altLang="en-US" sz="4000" dirty="0" smtClean="0">
                <a:latin typeface="华文新魏" pitchFamily="2" charset="-122"/>
                <a:ea typeface="华文新魏" pitchFamily="2" charset="-122"/>
              </a:rPr>
              <a:t>第七章 费用与成本</a:t>
            </a:r>
            <a:r>
              <a:rPr lang="en-US" altLang="zh-CN" sz="4000" dirty="0" smtClean="0">
                <a:latin typeface="华文新魏" pitchFamily="2" charset="-122"/>
                <a:ea typeface="华文新魏" pitchFamily="2" charset="-122"/>
              </a:rPr>
              <a:t/>
            </a:r>
            <a:br>
              <a:rPr lang="en-US" altLang="zh-CN" sz="4000" dirty="0" smtClean="0">
                <a:latin typeface="华文新魏" pitchFamily="2" charset="-122"/>
                <a:ea typeface="华文新魏" pitchFamily="2" charset="-122"/>
              </a:rPr>
            </a:br>
            <a:r>
              <a:rPr lang="zh-CN" altLang="en-US" sz="4000" b="0" dirty="0" smtClean="0">
                <a:latin typeface="华文新魏" pitchFamily="2" charset="-122"/>
                <a:ea typeface="华文新魏" pitchFamily="2" charset="-122"/>
              </a:rPr>
              <a:t>第一</a:t>
            </a:r>
            <a:r>
              <a:rPr lang="zh-CN" altLang="en-US" sz="4000" b="0" dirty="0">
                <a:latin typeface="华文新魏" pitchFamily="2" charset="-122"/>
                <a:ea typeface="华文新魏" pitchFamily="2" charset="-122"/>
              </a:rPr>
              <a:t>节  费用确认、计量和分类</a:t>
            </a:r>
          </a:p>
        </p:txBody>
      </p:sp>
      <p:sp>
        <p:nvSpPr>
          <p:cNvPr id="7171" name="Rectangle 3"/>
          <p:cNvSpPr>
            <a:spLocks noGrp="1" noChangeArrowheads="1"/>
          </p:cNvSpPr>
          <p:nvPr>
            <p:ph idx="1"/>
          </p:nvPr>
        </p:nvSpPr>
        <p:spPr>
          <a:xfrm>
            <a:off x="611188" y="1125538"/>
            <a:ext cx="8137525" cy="5122862"/>
          </a:xfrm>
        </p:spPr>
        <p:txBody>
          <a:bodyPr>
            <a:normAutofit fontScale="85000" lnSpcReduction="20000"/>
          </a:bodyPr>
          <a:lstStyle/>
          <a:p>
            <a:pPr>
              <a:lnSpc>
                <a:spcPct val="110000"/>
              </a:lnSpc>
              <a:spcBef>
                <a:spcPct val="30000"/>
              </a:spcBef>
            </a:pPr>
            <a:r>
              <a:rPr lang="zh-CN" altLang="en-US" sz="3200" dirty="0">
                <a:solidFill>
                  <a:srgbClr val="0000FF"/>
                </a:solidFill>
                <a:latin typeface="宋体" charset="-122"/>
                <a:ea typeface="黑体" pitchFamily="2" charset="-122"/>
              </a:rPr>
              <a:t>一、概念、特征</a:t>
            </a:r>
          </a:p>
          <a:p>
            <a:pPr>
              <a:lnSpc>
                <a:spcPct val="110000"/>
              </a:lnSpc>
              <a:spcBef>
                <a:spcPct val="30000"/>
              </a:spcBef>
            </a:pPr>
            <a:r>
              <a:rPr lang="zh-CN" altLang="en-US" b="1" dirty="0">
                <a:solidFill>
                  <a:srgbClr val="000000"/>
                </a:solidFill>
                <a:latin typeface="宋体" charset="-122"/>
              </a:rPr>
              <a:t>（一）概念</a:t>
            </a:r>
          </a:p>
          <a:p>
            <a:pPr>
              <a:lnSpc>
                <a:spcPct val="110000"/>
              </a:lnSpc>
              <a:spcBef>
                <a:spcPct val="30000"/>
              </a:spcBef>
            </a:pPr>
            <a:r>
              <a:rPr lang="zh-CN" altLang="en-US" b="1" dirty="0">
                <a:solidFill>
                  <a:srgbClr val="FF0066"/>
                </a:solidFill>
                <a:latin typeface="宋体" charset="-122"/>
              </a:rPr>
              <a:t>费用：</a:t>
            </a:r>
            <a:r>
              <a:rPr lang="zh-CN" altLang="en-US" dirty="0">
                <a:solidFill>
                  <a:srgbClr val="000000"/>
                </a:solidFill>
                <a:latin typeface="宋体" charset="-122"/>
              </a:rPr>
              <a:t>（是指企业在获取收入的过程中对企业拥有或控制资产的耗费。）是指企业为销售商品、提供劳务等日常活动中所发生的经济利益的流出。费用应当按照权责发生制确认，按历史成本原则计量。</a:t>
            </a:r>
          </a:p>
          <a:p>
            <a:pPr>
              <a:lnSpc>
                <a:spcPct val="110000"/>
              </a:lnSpc>
              <a:spcBef>
                <a:spcPct val="30000"/>
              </a:spcBef>
            </a:pPr>
            <a:r>
              <a:rPr lang="zh-CN" altLang="en-US" b="1" dirty="0">
                <a:solidFill>
                  <a:srgbClr val="FF0066"/>
                </a:solidFill>
                <a:latin typeface="宋体" charset="-122"/>
              </a:rPr>
              <a:t>成本：</a:t>
            </a:r>
            <a:r>
              <a:rPr lang="zh-CN" altLang="en-US" dirty="0">
                <a:solidFill>
                  <a:srgbClr val="000000"/>
                </a:solidFill>
                <a:latin typeface="宋体" charset="-122"/>
              </a:rPr>
              <a:t>指为了生产一定种类、数量的产品而发生的各种耗费。</a:t>
            </a:r>
          </a:p>
          <a:p>
            <a:pPr>
              <a:lnSpc>
                <a:spcPct val="110000"/>
              </a:lnSpc>
              <a:spcBef>
                <a:spcPct val="30000"/>
              </a:spcBef>
            </a:pPr>
            <a:r>
              <a:rPr lang="zh-CN" altLang="en-US" dirty="0">
                <a:solidFill>
                  <a:srgbClr val="000000"/>
                </a:solidFill>
                <a:latin typeface="宋体" charset="-122"/>
              </a:rPr>
              <a:t>费用有广义和狭义两种理解。</a:t>
            </a:r>
          </a:p>
          <a:p>
            <a:pPr>
              <a:lnSpc>
                <a:spcPct val="110000"/>
              </a:lnSpc>
              <a:spcBef>
                <a:spcPct val="30000"/>
              </a:spcBef>
            </a:pPr>
            <a:r>
              <a:rPr lang="zh-CN" altLang="en-US" b="1" dirty="0">
                <a:solidFill>
                  <a:srgbClr val="008000"/>
                </a:solidFill>
                <a:latin typeface="宋体" charset="-122"/>
              </a:rPr>
              <a:t>广义的费用：</a:t>
            </a:r>
            <a:r>
              <a:rPr lang="zh-CN" altLang="en-US" dirty="0">
                <a:solidFill>
                  <a:srgbClr val="000000"/>
                </a:solidFill>
                <a:latin typeface="宋体" charset="-122"/>
              </a:rPr>
              <a:t>包括各种耗费和损失。</a:t>
            </a:r>
          </a:p>
          <a:p>
            <a:pPr>
              <a:lnSpc>
                <a:spcPct val="110000"/>
              </a:lnSpc>
              <a:spcBef>
                <a:spcPct val="30000"/>
              </a:spcBef>
            </a:pPr>
            <a:r>
              <a:rPr lang="zh-CN" altLang="en-US" b="1" dirty="0">
                <a:solidFill>
                  <a:srgbClr val="008000"/>
                </a:solidFill>
                <a:latin typeface="宋体" charset="-122"/>
              </a:rPr>
              <a:t>狭义的费用：</a:t>
            </a:r>
            <a:r>
              <a:rPr lang="zh-CN" altLang="en-US" dirty="0">
                <a:solidFill>
                  <a:srgbClr val="000000"/>
                </a:solidFill>
                <a:latin typeface="宋体" charset="-122"/>
              </a:rPr>
              <a:t>仅仅为获取收入的那部分耗费。</a:t>
            </a:r>
          </a:p>
        </p:txBody>
      </p:sp>
      <p:sp>
        <p:nvSpPr>
          <p:cNvPr id="4" name="日期占位符 3"/>
          <p:cNvSpPr>
            <a:spLocks noGrp="1"/>
          </p:cNvSpPr>
          <p:nvPr>
            <p:ph type="dt" sz="half" idx="10"/>
          </p:nvPr>
        </p:nvSpPr>
        <p:spPr/>
        <p:txBody>
          <a:bodyPr/>
          <a:lstStyle/>
          <a:p>
            <a:fld id="{7E831C43-F394-4759-8DB6-151C3F78C43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AC6C1EF9-4439-4300-B977-19E3A46DC5C4}" type="slidenum">
              <a:rPr lang="ko-KR" altLang="en-US"/>
              <a:pPr/>
              <a:t>270</a:t>
            </a:fld>
            <a:endParaRPr lang="en-US" altLang="ko-KR"/>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11188" y="1052513"/>
            <a:ext cx="7696200" cy="5181600"/>
          </a:xfrm>
        </p:spPr>
        <p:txBody>
          <a:bodyPr/>
          <a:lstStyle/>
          <a:p>
            <a:pPr>
              <a:lnSpc>
                <a:spcPct val="120000"/>
              </a:lnSpc>
              <a:spcBef>
                <a:spcPct val="40000"/>
              </a:spcBef>
            </a:pPr>
            <a:r>
              <a:rPr lang="zh-CN" altLang="en-US" sz="2800">
                <a:solidFill>
                  <a:srgbClr val="000000"/>
                </a:solidFill>
              </a:rPr>
              <a:t>我国企业会计准则中的</a:t>
            </a:r>
            <a:r>
              <a:rPr lang="zh-CN" altLang="en-US" sz="2800">
                <a:solidFill>
                  <a:srgbClr val="0000FF"/>
                </a:solidFill>
              </a:rPr>
              <a:t>费用采用狭义的概念。</a:t>
            </a:r>
            <a:endParaRPr lang="en-US" altLang="zh-CN" sz="2800">
              <a:solidFill>
                <a:srgbClr val="FF0066"/>
              </a:solidFill>
            </a:endParaRPr>
          </a:p>
          <a:p>
            <a:pPr>
              <a:lnSpc>
                <a:spcPct val="120000"/>
              </a:lnSpc>
              <a:spcBef>
                <a:spcPct val="40000"/>
              </a:spcBef>
            </a:pPr>
            <a:r>
              <a:rPr lang="en-US" altLang="zh-CN" sz="2800" b="1">
                <a:solidFill>
                  <a:srgbClr val="FF0066"/>
                </a:solidFill>
              </a:rPr>
              <a:t>☆</a:t>
            </a:r>
            <a:r>
              <a:rPr lang="zh-CN" altLang="en-US" sz="2800" b="1">
                <a:solidFill>
                  <a:srgbClr val="FF0066"/>
                </a:solidFill>
              </a:rPr>
              <a:t>问题：</a:t>
            </a:r>
            <a:r>
              <a:rPr lang="zh-CN" altLang="en-US" sz="2800">
                <a:solidFill>
                  <a:srgbClr val="000000"/>
                </a:solidFill>
              </a:rPr>
              <a:t>教材前六章的内容中哪些属于成本？</a:t>
            </a:r>
          </a:p>
          <a:p>
            <a:pPr>
              <a:lnSpc>
                <a:spcPct val="120000"/>
              </a:lnSpc>
              <a:spcBef>
                <a:spcPct val="40000"/>
              </a:spcBef>
            </a:pPr>
            <a:r>
              <a:rPr lang="zh-CN" altLang="en-US" sz="2800">
                <a:solidFill>
                  <a:srgbClr val="0000FF"/>
                </a:solidFill>
              </a:rPr>
              <a:t>（二）特征</a:t>
            </a:r>
          </a:p>
          <a:p>
            <a:pPr>
              <a:lnSpc>
                <a:spcPct val="120000"/>
              </a:lnSpc>
              <a:spcBef>
                <a:spcPct val="40000"/>
              </a:spcBef>
            </a:pPr>
            <a:r>
              <a:rPr lang="zh-CN" altLang="en-US" sz="2800">
                <a:solidFill>
                  <a:srgbClr val="000000"/>
                </a:solidFill>
              </a:rPr>
              <a:t>1.费用通常是为取得某项营业收入而发生的耗费。</a:t>
            </a:r>
          </a:p>
          <a:p>
            <a:pPr>
              <a:lnSpc>
                <a:spcPct val="120000"/>
              </a:lnSpc>
              <a:spcBef>
                <a:spcPct val="40000"/>
              </a:spcBef>
            </a:pPr>
            <a:r>
              <a:rPr lang="zh-CN" altLang="en-US" sz="2800">
                <a:solidFill>
                  <a:srgbClr val="000000"/>
                </a:solidFill>
              </a:rPr>
              <a:t>2.费用是对耗费所作的计量。</a:t>
            </a:r>
          </a:p>
          <a:p>
            <a:pPr>
              <a:lnSpc>
                <a:spcPct val="120000"/>
              </a:lnSpc>
              <a:spcBef>
                <a:spcPct val="40000"/>
              </a:spcBef>
            </a:pPr>
            <a:r>
              <a:rPr lang="zh-CN" altLang="en-US" sz="2800">
                <a:solidFill>
                  <a:srgbClr val="000000"/>
                </a:solidFill>
              </a:rPr>
              <a:t>3.费用会最终减少企业的所有者权益。</a:t>
            </a:r>
          </a:p>
        </p:txBody>
      </p:sp>
      <p:sp>
        <p:nvSpPr>
          <p:cNvPr id="3" name="日期占位符 3"/>
          <p:cNvSpPr>
            <a:spLocks noGrp="1"/>
          </p:cNvSpPr>
          <p:nvPr>
            <p:ph type="dt" sz="half" idx="10"/>
          </p:nvPr>
        </p:nvSpPr>
        <p:spPr/>
        <p:txBody>
          <a:bodyPr/>
          <a:lstStyle/>
          <a:p>
            <a:fld id="{4A45952C-3D57-4D60-A141-C51BB677772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D0796F4D-3D1F-4D91-9405-F9968BA04C8C}" type="slidenum">
              <a:rPr lang="ko-KR" altLang="en-US"/>
              <a:pPr/>
              <a:t>271</a:t>
            </a:fld>
            <a:endParaRPr lang="en-US" altLang="ko-KR"/>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CN" altLang="en-US" sz="3600">
                <a:solidFill>
                  <a:schemeClr val="bg1"/>
                </a:solidFill>
                <a:latin typeface="黑体" pitchFamily="2" charset="-122"/>
              </a:rPr>
              <a:t>二、费用的确认、计量</a:t>
            </a:r>
          </a:p>
        </p:txBody>
      </p:sp>
      <p:sp>
        <p:nvSpPr>
          <p:cNvPr id="49155" name="Rectangle 3"/>
          <p:cNvSpPr>
            <a:spLocks noGrp="1" noChangeArrowheads="1"/>
          </p:cNvSpPr>
          <p:nvPr>
            <p:ph idx="1"/>
          </p:nvPr>
        </p:nvSpPr>
        <p:spPr>
          <a:xfrm>
            <a:off x="611188" y="1066800"/>
            <a:ext cx="7999412" cy="5386388"/>
          </a:xfrm>
        </p:spPr>
        <p:txBody>
          <a:bodyPr>
            <a:normAutofit lnSpcReduction="10000"/>
          </a:bodyPr>
          <a:lstStyle/>
          <a:p>
            <a:pPr>
              <a:lnSpc>
                <a:spcPct val="110000"/>
              </a:lnSpc>
            </a:pPr>
            <a:r>
              <a:rPr lang="zh-CN" altLang="en-US" b="1">
                <a:solidFill>
                  <a:srgbClr val="008000"/>
                </a:solidFill>
              </a:rPr>
              <a:t>（一）费用的确认</a:t>
            </a:r>
          </a:p>
          <a:p>
            <a:pPr>
              <a:lnSpc>
                <a:spcPct val="110000"/>
              </a:lnSpc>
            </a:pPr>
            <a:r>
              <a:rPr lang="zh-CN" altLang="en-US" sz="2000">
                <a:solidFill>
                  <a:srgbClr val="000000"/>
                </a:solidFill>
              </a:rPr>
              <a:t>1.联系到与收入的关系加以确认。</a:t>
            </a:r>
          </a:p>
          <a:p>
            <a:pPr>
              <a:lnSpc>
                <a:spcPct val="110000"/>
              </a:lnSpc>
            </a:pPr>
            <a:r>
              <a:rPr lang="zh-CN" altLang="en-US" sz="2000">
                <a:solidFill>
                  <a:srgbClr val="000000"/>
                </a:solidFill>
              </a:rPr>
              <a:t>2.按系统、合理的分摊方法加以确认。</a:t>
            </a:r>
          </a:p>
          <a:p>
            <a:pPr>
              <a:lnSpc>
                <a:spcPct val="110000"/>
              </a:lnSpc>
            </a:pPr>
            <a:r>
              <a:rPr lang="zh-CN" altLang="en-US" sz="2000">
                <a:solidFill>
                  <a:srgbClr val="000000"/>
                </a:solidFill>
              </a:rPr>
              <a:t>3.在发生时直接作为当期费用。</a:t>
            </a:r>
          </a:p>
          <a:p>
            <a:pPr>
              <a:lnSpc>
                <a:spcPct val="110000"/>
              </a:lnSpc>
            </a:pPr>
            <a:r>
              <a:rPr lang="zh-CN" altLang="en-US" sz="2000">
                <a:solidFill>
                  <a:srgbClr val="000000"/>
                </a:solidFill>
              </a:rPr>
              <a:t>    但不是所有的支出都归入费用，如用存款偿还债务；向投资者分配利润等。</a:t>
            </a:r>
          </a:p>
          <a:p>
            <a:pPr>
              <a:lnSpc>
                <a:spcPct val="110000"/>
              </a:lnSpc>
            </a:pPr>
            <a:r>
              <a:rPr lang="zh-CN" altLang="en-US" sz="2000">
                <a:solidFill>
                  <a:srgbClr val="000000"/>
                </a:solidFill>
              </a:rPr>
              <a:t>    前者对所有者权益没有影响；</a:t>
            </a:r>
          </a:p>
          <a:p>
            <a:pPr>
              <a:lnSpc>
                <a:spcPct val="110000"/>
              </a:lnSpc>
            </a:pPr>
            <a:r>
              <a:rPr lang="zh-CN" altLang="en-US" sz="2000">
                <a:solidFill>
                  <a:srgbClr val="000000"/>
                </a:solidFill>
              </a:rPr>
              <a:t>    后者虽有影响，但其属性是对最终利润的分配，不是经营活动的结果，也不应作为费用。</a:t>
            </a:r>
          </a:p>
          <a:p>
            <a:pPr>
              <a:lnSpc>
                <a:spcPct val="110000"/>
              </a:lnSpc>
            </a:pPr>
            <a:r>
              <a:rPr lang="zh-CN" altLang="en-US" b="1">
                <a:solidFill>
                  <a:srgbClr val="008000"/>
                </a:solidFill>
                <a:latin typeface="宋体" charset="-122"/>
              </a:rPr>
              <a:t>（二）费用的计量</a:t>
            </a:r>
          </a:p>
          <a:p>
            <a:pPr>
              <a:lnSpc>
                <a:spcPct val="110000"/>
              </a:lnSpc>
            </a:pPr>
            <a:r>
              <a:rPr lang="zh-CN" altLang="en-US" sz="2000">
                <a:solidFill>
                  <a:srgbClr val="000000"/>
                </a:solidFill>
                <a:latin typeface="宋体" charset="-122"/>
              </a:rPr>
              <a:t>    一般情况下费用是按照资产的实际成本来计量的。</a:t>
            </a:r>
          </a:p>
          <a:p>
            <a:pPr>
              <a:lnSpc>
                <a:spcPct val="110000"/>
              </a:lnSpc>
            </a:pPr>
            <a:r>
              <a:rPr lang="zh-CN" altLang="en-US" sz="2000" b="1">
                <a:solidFill>
                  <a:srgbClr val="008000"/>
                </a:solidFill>
                <a:latin typeface="宋体" charset="-122"/>
              </a:rPr>
              <a:t>    ☆问题：</a:t>
            </a:r>
            <a:r>
              <a:rPr lang="zh-CN" altLang="en-US" sz="2000">
                <a:solidFill>
                  <a:srgbClr val="000000"/>
                </a:solidFill>
                <a:latin typeface="宋体" charset="-122"/>
              </a:rPr>
              <a:t>为什么要对费用进行正确的计量？费用的计量对企业收益的确认有没有影响？为什么？</a:t>
            </a:r>
          </a:p>
        </p:txBody>
      </p:sp>
      <p:sp>
        <p:nvSpPr>
          <p:cNvPr id="4" name="日期占位符 3"/>
          <p:cNvSpPr>
            <a:spLocks noGrp="1"/>
          </p:cNvSpPr>
          <p:nvPr>
            <p:ph type="dt" sz="half" idx="10"/>
          </p:nvPr>
        </p:nvSpPr>
        <p:spPr/>
        <p:txBody>
          <a:bodyPr/>
          <a:lstStyle/>
          <a:p>
            <a:fld id="{F34CF795-0B2B-49CD-84B7-D34784FDDBF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AAF1AD6-D9E0-4F9A-B200-A491F2F8EFCA}" type="slidenum">
              <a:rPr lang="ko-KR" altLang="en-US"/>
              <a:pPr/>
              <a:t>272</a:t>
            </a:fld>
            <a:endParaRPr lang="en-US" altLang="ko-K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11188" y="1052513"/>
            <a:ext cx="7923212" cy="5329237"/>
          </a:xfrm>
        </p:spPr>
        <p:txBody>
          <a:bodyPr>
            <a:normAutofit lnSpcReduction="10000"/>
          </a:bodyPr>
          <a:lstStyle/>
          <a:p>
            <a:pPr>
              <a:lnSpc>
                <a:spcPct val="110000"/>
              </a:lnSpc>
              <a:spcBef>
                <a:spcPct val="30000"/>
              </a:spcBef>
            </a:pPr>
            <a:r>
              <a:rPr lang="zh-CN" altLang="en-US" sz="2000">
                <a:solidFill>
                  <a:srgbClr val="000000"/>
                </a:solidFill>
                <a:latin typeface="宋体" charset="-122"/>
              </a:rPr>
              <a:t>费用可以按经济内容分类，</a:t>
            </a:r>
          </a:p>
          <a:p>
            <a:pPr>
              <a:lnSpc>
                <a:spcPct val="110000"/>
              </a:lnSpc>
              <a:spcBef>
                <a:spcPct val="30000"/>
              </a:spcBef>
            </a:pPr>
            <a:r>
              <a:rPr lang="zh-CN" altLang="en-US" sz="2000">
                <a:solidFill>
                  <a:srgbClr val="000000"/>
                </a:solidFill>
                <a:latin typeface="宋体" charset="-122"/>
              </a:rPr>
              <a:t>也可以按经济用途分类。</a:t>
            </a:r>
          </a:p>
          <a:p>
            <a:pPr>
              <a:lnSpc>
                <a:spcPct val="110000"/>
              </a:lnSpc>
              <a:spcBef>
                <a:spcPct val="30000"/>
              </a:spcBef>
            </a:pPr>
            <a:r>
              <a:rPr lang="zh-CN" altLang="en-US" sz="2000">
                <a:solidFill>
                  <a:srgbClr val="0000FF"/>
                </a:solidFill>
                <a:latin typeface="宋体" charset="-122"/>
              </a:rPr>
              <a:t>（一）费用按经济内容分类</a:t>
            </a:r>
          </a:p>
          <a:p>
            <a:pPr>
              <a:lnSpc>
                <a:spcPct val="110000"/>
              </a:lnSpc>
              <a:spcBef>
                <a:spcPct val="30000"/>
              </a:spcBef>
            </a:pPr>
            <a:r>
              <a:rPr lang="zh-CN" altLang="en-US" sz="2000">
                <a:solidFill>
                  <a:srgbClr val="000000"/>
                </a:solidFill>
                <a:latin typeface="宋体" charset="-122"/>
              </a:rPr>
              <a:t>费用按经济内容分类可以分为：</a:t>
            </a:r>
          </a:p>
          <a:p>
            <a:pPr>
              <a:lnSpc>
                <a:spcPct val="110000"/>
              </a:lnSpc>
              <a:spcBef>
                <a:spcPct val="30000"/>
              </a:spcBef>
            </a:pPr>
            <a:r>
              <a:rPr lang="zh-CN" altLang="en-US" sz="2000">
                <a:solidFill>
                  <a:srgbClr val="000000"/>
                </a:solidFill>
                <a:latin typeface="宋体" charset="-122"/>
              </a:rPr>
              <a:t>外购材料、外购燃料、外购动力、工资、福利费、利息支出、税金支出、其它支出。</a:t>
            </a:r>
          </a:p>
          <a:p>
            <a:pPr>
              <a:lnSpc>
                <a:spcPct val="110000"/>
              </a:lnSpc>
              <a:spcBef>
                <a:spcPct val="30000"/>
              </a:spcBef>
            </a:pPr>
            <a:r>
              <a:rPr lang="zh-CN" altLang="en-US" sz="2000">
                <a:solidFill>
                  <a:srgbClr val="0000FF"/>
                </a:solidFill>
              </a:rPr>
              <a:t>（二）费用按经济用途分类</a:t>
            </a:r>
          </a:p>
          <a:p>
            <a:pPr>
              <a:lnSpc>
                <a:spcPct val="110000"/>
              </a:lnSpc>
              <a:spcBef>
                <a:spcPct val="30000"/>
              </a:spcBef>
            </a:pPr>
            <a:r>
              <a:rPr lang="zh-CN" altLang="en-US" sz="2000">
                <a:solidFill>
                  <a:srgbClr val="000000"/>
                </a:solidFill>
                <a:latin typeface="宋体" charset="-122"/>
              </a:rPr>
              <a:t>费用按经济用途分类可以分为：</a:t>
            </a:r>
          </a:p>
          <a:p>
            <a:pPr>
              <a:lnSpc>
                <a:spcPct val="110000"/>
              </a:lnSpc>
              <a:spcBef>
                <a:spcPct val="30000"/>
              </a:spcBef>
            </a:pPr>
            <a:r>
              <a:rPr lang="zh-CN" altLang="en-US" sz="2000">
                <a:solidFill>
                  <a:srgbClr val="000000"/>
                </a:solidFill>
                <a:latin typeface="宋体" charset="-122"/>
              </a:rPr>
              <a:t>直接材料、直接工资、制造费用、期间费用。</a:t>
            </a:r>
          </a:p>
          <a:p>
            <a:pPr>
              <a:lnSpc>
                <a:spcPct val="110000"/>
              </a:lnSpc>
              <a:spcBef>
                <a:spcPct val="30000"/>
              </a:spcBef>
            </a:pPr>
            <a:r>
              <a:rPr lang="zh-CN" altLang="en-US" sz="2000">
                <a:solidFill>
                  <a:srgbClr val="000000"/>
                </a:solidFill>
                <a:latin typeface="宋体" charset="-122"/>
              </a:rPr>
              <a:t>对于计入产品成本的费用，按照计入产品成本的方法分：直接费用、间接费用。</a:t>
            </a:r>
          </a:p>
          <a:p>
            <a:pPr>
              <a:lnSpc>
                <a:spcPct val="110000"/>
              </a:lnSpc>
              <a:spcBef>
                <a:spcPct val="30000"/>
              </a:spcBef>
            </a:pPr>
            <a:r>
              <a:rPr lang="zh-CN" altLang="en-US" sz="2000">
                <a:solidFill>
                  <a:srgbClr val="000000"/>
                </a:solidFill>
                <a:latin typeface="宋体" charset="-122"/>
              </a:rPr>
              <a:t>直接费用直接计入产品成本；</a:t>
            </a:r>
          </a:p>
          <a:p>
            <a:pPr>
              <a:lnSpc>
                <a:spcPct val="110000"/>
              </a:lnSpc>
              <a:spcBef>
                <a:spcPct val="30000"/>
              </a:spcBef>
            </a:pPr>
            <a:r>
              <a:rPr lang="zh-CN" altLang="en-US" sz="2000">
                <a:solidFill>
                  <a:srgbClr val="000000"/>
                </a:solidFill>
                <a:latin typeface="宋体" charset="-122"/>
              </a:rPr>
              <a:t>间接费用分配计入产品成本。</a:t>
            </a:r>
          </a:p>
        </p:txBody>
      </p:sp>
      <p:sp>
        <p:nvSpPr>
          <p:cNvPr id="4" name="日期占位符 3"/>
          <p:cNvSpPr>
            <a:spLocks noGrp="1"/>
          </p:cNvSpPr>
          <p:nvPr>
            <p:ph type="dt" sz="half" idx="10"/>
          </p:nvPr>
        </p:nvSpPr>
        <p:spPr/>
        <p:txBody>
          <a:bodyPr/>
          <a:lstStyle/>
          <a:p>
            <a:fld id="{8835C274-1837-4E70-B874-3F382FD8C29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E89A7172-F704-4BF5-B6C3-E253BDAF59D7}" type="slidenum">
              <a:rPr lang="ko-KR" altLang="en-US"/>
              <a:pPr/>
              <a:t>273</a:t>
            </a:fld>
            <a:endParaRPr lang="en-US" altLang="ko-KR"/>
          </a:p>
        </p:txBody>
      </p:sp>
      <p:sp>
        <p:nvSpPr>
          <p:cNvPr id="9223" name="Rectangle 7"/>
          <p:cNvSpPr>
            <a:spLocks noChangeArrowheads="1"/>
          </p:cNvSpPr>
          <p:nvPr/>
        </p:nvSpPr>
        <p:spPr bwMode="auto">
          <a:xfrm>
            <a:off x="611188" y="188913"/>
            <a:ext cx="4824412" cy="641350"/>
          </a:xfrm>
          <a:prstGeom prst="rect">
            <a:avLst/>
          </a:prstGeom>
          <a:noFill/>
          <a:ln w="7938">
            <a:noFill/>
            <a:miter lim="800000"/>
            <a:headEnd type="none" w="sm" len="sm"/>
            <a:tailEnd type="none" w="sm" len="sm"/>
          </a:ln>
          <a:effectLst/>
        </p:spPr>
        <p:txBody>
          <a:bodyPr>
            <a:spAutoFit/>
          </a:bodyPr>
          <a:lstStyle/>
          <a:p>
            <a:r>
              <a:rPr lang="zh-CN" altLang="en-US" sz="3600" b="1">
                <a:solidFill>
                  <a:schemeClr val="bg1"/>
                </a:solidFill>
                <a:ea typeface="黑体" pitchFamily="2" charset="-122"/>
              </a:rPr>
              <a:t>三、费用的分类</a:t>
            </a: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228600"/>
            <a:ext cx="7543800" cy="1066800"/>
          </a:xfrm>
        </p:spPr>
        <p:txBody>
          <a:bodyPr/>
          <a:lstStyle/>
          <a:p>
            <a:r>
              <a:rPr lang="zh-CN" altLang="en-US" sz="2100">
                <a:solidFill>
                  <a:srgbClr val="0000FF"/>
                </a:solidFill>
                <a:latin typeface="宋体" charset="-122"/>
                <a:ea typeface="华文新魏" pitchFamily="2" charset="-122"/>
              </a:rPr>
              <a:t/>
            </a:r>
            <a:br>
              <a:rPr lang="zh-CN" altLang="en-US" sz="2100">
                <a:solidFill>
                  <a:srgbClr val="0000FF"/>
                </a:solidFill>
                <a:latin typeface="宋体" charset="-122"/>
                <a:ea typeface="华文新魏" pitchFamily="2" charset="-122"/>
              </a:rPr>
            </a:br>
            <a:endParaRPr lang="zh-CN" altLang="en-US" sz="2100">
              <a:solidFill>
                <a:srgbClr val="0000FF"/>
              </a:solidFill>
              <a:latin typeface="宋体" charset="-122"/>
              <a:ea typeface="华文新魏" pitchFamily="2" charset="-122"/>
            </a:endParaRPr>
          </a:p>
        </p:txBody>
      </p:sp>
      <p:sp>
        <p:nvSpPr>
          <p:cNvPr id="10243" name="Rectangle 3"/>
          <p:cNvSpPr>
            <a:spLocks noGrp="1" noChangeArrowheads="1"/>
          </p:cNvSpPr>
          <p:nvPr>
            <p:ph idx="1"/>
          </p:nvPr>
        </p:nvSpPr>
        <p:spPr>
          <a:xfrm>
            <a:off x="827088" y="1125538"/>
            <a:ext cx="7620000" cy="5257800"/>
          </a:xfrm>
        </p:spPr>
        <p:txBody>
          <a:bodyPr/>
          <a:lstStyle/>
          <a:p>
            <a:pPr marL="354013" indent="-354013">
              <a:lnSpc>
                <a:spcPct val="130000"/>
              </a:lnSpc>
              <a:buFontTx/>
              <a:buChar char="•"/>
            </a:pPr>
            <a:r>
              <a:rPr lang="zh-CN" altLang="en-US" sz="3200">
                <a:solidFill>
                  <a:srgbClr val="000000"/>
                </a:solidFill>
                <a:latin typeface="宋体" charset="-122"/>
              </a:rPr>
              <a:t>费用是成本的基础。</a:t>
            </a:r>
          </a:p>
          <a:p>
            <a:pPr marL="354013" indent="-354013">
              <a:lnSpc>
                <a:spcPct val="130000"/>
              </a:lnSpc>
              <a:buFontTx/>
              <a:buChar char="•"/>
            </a:pPr>
            <a:r>
              <a:rPr lang="zh-CN" altLang="en-US" sz="3200">
                <a:solidFill>
                  <a:srgbClr val="000000"/>
                </a:solidFill>
                <a:latin typeface="宋体" charset="-122"/>
              </a:rPr>
              <a:t>成本是对象化的费用。</a:t>
            </a:r>
          </a:p>
        </p:txBody>
      </p:sp>
      <p:sp>
        <p:nvSpPr>
          <p:cNvPr id="5" name="日期占位符 3"/>
          <p:cNvSpPr>
            <a:spLocks noGrp="1"/>
          </p:cNvSpPr>
          <p:nvPr>
            <p:ph type="dt" sz="half" idx="10"/>
          </p:nvPr>
        </p:nvSpPr>
        <p:spPr/>
        <p:txBody>
          <a:bodyPr/>
          <a:lstStyle/>
          <a:p>
            <a:fld id="{007B8F37-325C-499A-A4E8-9698AD605671}"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63A67044-7325-425B-83DE-3CE06D131B7D}" type="slidenum">
              <a:rPr lang="ko-KR" altLang="en-US"/>
              <a:pPr/>
              <a:t>274</a:t>
            </a:fld>
            <a:endParaRPr lang="en-US" altLang="ko-KR"/>
          </a:p>
        </p:txBody>
      </p:sp>
      <p:sp>
        <p:nvSpPr>
          <p:cNvPr id="10246" name="Rectangle 6"/>
          <p:cNvSpPr>
            <a:spLocks noChangeArrowheads="1"/>
          </p:cNvSpPr>
          <p:nvPr/>
        </p:nvSpPr>
        <p:spPr bwMode="auto">
          <a:xfrm>
            <a:off x="755650" y="103188"/>
            <a:ext cx="4772025" cy="641350"/>
          </a:xfrm>
          <a:prstGeom prst="rect">
            <a:avLst/>
          </a:prstGeom>
          <a:noFill/>
          <a:ln w="7938">
            <a:noFill/>
            <a:miter lim="800000"/>
            <a:headEnd type="none" w="sm" len="sm"/>
            <a:tailEnd type="none" w="sm" len="sm"/>
          </a:ln>
          <a:effectLst/>
        </p:spPr>
        <p:txBody>
          <a:bodyPr wrap="none">
            <a:spAutoFit/>
          </a:bodyPr>
          <a:lstStyle/>
          <a:p>
            <a:r>
              <a:rPr lang="zh-CN" altLang="en-US" sz="3600" b="1">
                <a:solidFill>
                  <a:schemeClr val="bg1"/>
                </a:solidFill>
                <a:ea typeface="黑体" pitchFamily="2" charset="-122"/>
              </a:rPr>
              <a:t>四、费用与成本的关系</a:t>
            </a: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5888"/>
            <a:ext cx="7543800" cy="720725"/>
          </a:xfrm>
        </p:spPr>
        <p:txBody>
          <a:bodyPr/>
          <a:lstStyle/>
          <a:p>
            <a:pPr algn="ctr"/>
            <a:r>
              <a:rPr lang="zh-CN" altLang="en-US" sz="4000" b="0">
                <a:solidFill>
                  <a:schemeClr val="bg1"/>
                </a:solidFill>
                <a:latin typeface="华文新魏" pitchFamily="2" charset="-122"/>
                <a:ea typeface="华文新魏" pitchFamily="2" charset="-122"/>
              </a:rPr>
              <a:t>第二节   生产成本</a:t>
            </a:r>
          </a:p>
        </p:txBody>
      </p:sp>
      <p:sp>
        <p:nvSpPr>
          <p:cNvPr id="11267" name="Rectangle 3"/>
          <p:cNvSpPr>
            <a:spLocks noGrp="1" noChangeArrowheads="1"/>
          </p:cNvSpPr>
          <p:nvPr>
            <p:ph idx="1"/>
          </p:nvPr>
        </p:nvSpPr>
        <p:spPr>
          <a:xfrm>
            <a:off x="611188" y="1052513"/>
            <a:ext cx="8064500" cy="5257800"/>
          </a:xfrm>
        </p:spPr>
        <p:txBody>
          <a:bodyPr>
            <a:normAutofit lnSpcReduction="10000"/>
          </a:bodyPr>
          <a:lstStyle/>
          <a:p>
            <a:pPr>
              <a:lnSpc>
                <a:spcPct val="110000"/>
              </a:lnSpc>
            </a:pPr>
            <a:r>
              <a:rPr lang="zh-CN" altLang="en-US" sz="3200" b="1">
                <a:solidFill>
                  <a:srgbClr val="000066"/>
                </a:solidFill>
                <a:latin typeface="黑体" pitchFamily="2" charset="-122"/>
                <a:ea typeface="黑体" pitchFamily="2" charset="-122"/>
              </a:rPr>
              <a:t>一、生产费用与产品成本</a:t>
            </a:r>
          </a:p>
          <a:p>
            <a:pPr>
              <a:lnSpc>
                <a:spcPct val="110000"/>
              </a:lnSpc>
            </a:pPr>
            <a:r>
              <a:rPr lang="zh-CN" altLang="en-US" sz="2000">
                <a:solidFill>
                  <a:srgbClr val="0000FF"/>
                </a:solidFill>
              </a:rPr>
              <a:t>生产费用</a:t>
            </a:r>
            <a:r>
              <a:rPr lang="zh-CN" altLang="en-US" sz="2000">
                <a:solidFill>
                  <a:srgbClr val="000000"/>
                </a:solidFill>
                <a:latin typeface="Arial"/>
              </a:rPr>
              <a:t>——</a:t>
            </a:r>
            <a:r>
              <a:rPr lang="zh-CN" altLang="en-US" sz="2000">
                <a:solidFill>
                  <a:srgbClr val="000000"/>
                </a:solidFill>
              </a:rPr>
              <a:t>指某一期间内发生于生产过程中的各种耗费。</a:t>
            </a:r>
          </a:p>
          <a:p>
            <a:pPr>
              <a:lnSpc>
                <a:spcPct val="110000"/>
              </a:lnSpc>
            </a:pPr>
            <a:r>
              <a:rPr lang="zh-CN" altLang="en-US" sz="2000">
                <a:solidFill>
                  <a:srgbClr val="0000FF"/>
                </a:solidFill>
              </a:rPr>
              <a:t>产品成本</a:t>
            </a:r>
            <a:r>
              <a:rPr lang="zh-CN" altLang="en-US" sz="2000">
                <a:solidFill>
                  <a:srgbClr val="000000"/>
                </a:solidFill>
                <a:latin typeface="Arial"/>
              </a:rPr>
              <a:t>——</a:t>
            </a:r>
            <a:r>
              <a:rPr lang="zh-CN" altLang="en-US" sz="2000">
                <a:solidFill>
                  <a:srgbClr val="000000"/>
                </a:solidFill>
              </a:rPr>
              <a:t>指为了生产一定种类、数量的产品而发生的各种生产费用。</a:t>
            </a:r>
          </a:p>
          <a:p>
            <a:pPr>
              <a:lnSpc>
                <a:spcPct val="110000"/>
              </a:lnSpc>
            </a:pPr>
            <a:r>
              <a:rPr lang="zh-CN" altLang="en-US" sz="2000" b="1">
                <a:solidFill>
                  <a:srgbClr val="FF0000"/>
                </a:solidFill>
              </a:rPr>
              <a:t>两者的区别：</a:t>
            </a:r>
          </a:p>
          <a:p>
            <a:pPr>
              <a:lnSpc>
                <a:spcPct val="110000"/>
              </a:lnSpc>
            </a:pPr>
            <a:r>
              <a:rPr lang="zh-CN" altLang="en-US" sz="2000">
                <a:solidFill>
                  <a:srgbClr val="000000"/>
                </a:solidFill>
              </a:rPr>
              <a:t>1.反映费用的</a:t>
            </a:r>
            <a:r>
              <a:rPr lang="zh-CN" altLang="en-US" sz="2000">
                <a:solidFill>
                  <a:srgbClr val="008000"/>
                </a:solidFill>
              </a:rPr>
              <a:t>角度</a:t>
            </a:r>
            <a:r>
              <a:rPr lang="zh-CN" altLang="en-US" sz="2000">
                <a:solidFill>
                  <a:srgbClr val="000000"/>
                </a:solidFill>
              </a:rPr>
              <a:t>不同。</a:t>
            </a:r>
          </a:p>
          <a:p>
            <a:pPr>
              <a:lnSpc>
                <a:spcPct val="110000"/>
              </a:lnSpc>
            </a:pPr>
            <a:r>
              <a:rPr lang="zh-CN" altLang="en-US" sz="2000">
                <a:solidFill>
                  <a:srgbClr val="000000"/>
                </a:solidFill>
              </a:rPr>
              <a:t>2.反映费用的</a:t>
            </a:r>
            <a:r>
              <a:rPr lang="zh-CN" altLang="en-US" sz="2000">
                <a:solidFill>
                  <a:srgbClr val="008000"/>
                </a:solidFill>
              </a:rPr>
              <a:t>范围</a:t>
            </a:r>
            <a:r>
              <a:rPr lang="zh-CN" altLang="en-US" sz="2000">
                <a:solidFill>
                  <a:srgbClr val="000000"/>
                </a:solidFill>
              </a:rPr>
              <a:t>不同。</a:t>
            </a:r>
          </a:p>
          <a:p>
            <a:pPr>
              <a:lnSpc>
                <a:spcPct val="110000"/>
              </a:lnSpc>
            </a:pPr>
            <a:r>
              <a:rPr lang="zh-CN" altLang="en-US" sz="2000">
                <a:solidFill>
                  <a:srgbClr val="000000"/>
                </a:solidFill>
              </a:rPr>
              <a:t>3.反映费用的</a:t>
            </a:r>
            <a:r>
              <a:rPr lang="zh-CN" altLang="en-US" sz="2000">
                <a:solidFill>
                  <a:srgbClr val="008000"/>
                </a:solidFill>
              </a:rPr>
              <a:t>时间</a:t>
            </a:r>
            <a:r>
              <a:rPr lang="zh-CN" altLang="en-US" sz="2000">
                <a:solidFill>
                  <a:srgbClr val="000000"/>
                </a:solidFill>
              </a:rPr>
              <a:t>不同。</a:t>
            </a:r>
          </a:p>
          <a:p>
            <a:pPr>
              <a:lnSpc>
                <a:spcPct val="110000"/>
              </a:lnSpc>
            </a:pPr>
            <a:r>
              <a:rPr lang="zh-CN" altLang="en-US" sz="2000" b="1">
                <a:solidFill>
                  <a:srgbClr val="FF0000"/>
                </a:solidFill>
              </a:rPr>
              <a:t>两者的联系：</a:t>
            </a:r>
            <a:endParaRPr lang="zh-CN" altLang="en-US" sz="2000" b="1">
              <a:solidFill>
                <a:srgbClr val="000000"/>
              </a:solidFill>
            </a:endParaRPr>
          </a:p>
          <a:p>
            <a:pPr>
              <a:lnSpc>
                <a:spcPct val="110000"/>
              </a:lnSpc>
            </a:pPr>
            <a:r>
              <a:rPr lang="zh-CN" altLang="en-US" sz="2000">
                <a:solidFill>
                  <a:srgbClr val="000000"/>
                </a:solidFill>
              </a:rPr>
              <a:t>1.两者都反映生产中的耗费。</a:t>
            </a:r>
          </a:p>
          <a:p>
            <a:pPr>
              <a:lnSpc>
                <a:spcPct val="110000"/>
              </a:lnSpc>
            </a:pPr>
            <a:r>
              <a:rPr lang="zh-CN" altLang="en-US" sz="2000">
                <a:solidFill>
                  <a:srgbClr val="000000"/>
                </a:solidFill>
              </a:rPr>
              <a:t>2.生产费用是形成产品成本的前提。</a:t>
            </a:r>
          </a:p>
          <a:p>
            <a:pPr>
              <a:lnSpc>
                <a:spcPct val="110000"/>
              </a:lnSpc>
            </a:pPr>
            <a:r>
              <a:rPr lang="zh-CN" altLang="en-US" sz="2000">
                <a:solidFill>
                  <a:srgbClr val="000000"/>
                </a:solidFill>
              </a:rPr>
              <a:t>注意：产品成本计算中应划清的费用界限。</a:t>
            </a:r>
          </a:p>
          <a:p>
            <a:pPr>
              <a:lnSpc>
                <a:spcPct val="110000"/>
              </a:lnSpc>
            </a:pPr>
            <a:r>
              <a:rPr lang="zh-CN" altLang="en-US" sz="2000" b="1">
                <a:solidFill>
                  <a:srgbClr val="008000"/>
                </a:solidFill>
              </a:rPr>
              <a:t>☆问题：</a:t>
            </a:r>
            <a:r>
              <a:rPr lang="zh-CN" altLang="en-US" sz="2000">
                <a:solidFill>
                  <a:srgbClr val="000000"/>
                </a:solidFill>
              </a:rPr>
              <a:t>划清相关费用的界限对正确计算产品成本有什么作用？</a:t>
            </a:r>
          </a:p>
        </p:txBody>
      </p:sp>
      <p:sp>
        <p:nvSpPr>
          <p:cNvPr id="4" name="日期占位符 3"/>
          <p:cNvSpPr>
            <a:spLocks noGrp="1"/>
          </p:cNvSpPr>
          <p:nvPr>
            <p:ph type="dt" sz="half" idx="10"/>
          </p:nvPr>
        </p:nvSpPr>
        <p:spPr/>
        <p:txBody>
          <a:bodyPr/>
          <a:lstStyle/>
          <a:p>
            <a:fld id="{F40BFA2D-9AFC-4428-B1DF-CB406989338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442ECE65-7937-420F-8080-CF380A7B4676}" type="slidenum">
              <a:rPr lang="ko-KR" altLang="en-US"/>
              <a:pPr/>
              <a:t>275</a:t>
            </a:fld>
            <a:endParaRPr lang="en-US" altLang="ko-KR"/>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11188" y="1052513"/>
            <a:ext cx="7921625" cy="431800"/>
          </a:xfrm>
        </p:spPr>
        <p:txBody>
          <a:bodyPr>
            <a:normAutofit fontScale="85000" lnSpcReduction="20000"/>
          </a:bodyPr>
          <a:lstStyle/>
          <a:p>
            <a:r>
              <a:rPr lang="zh-CN" altLang="en-US">
                <a:solidFill>
                  <a:srgbClr val="000000"/>
                </a:solidFill>
              </a:rPr>
              <a:t>产品成本计算的基本程序见教材189页。</a:t>
            </a:r>
          </a:p>
        </p:txBody>
      </p:sp>
      <p:sp>
        <p:nvSpPr>
          <p:cNvPr id="5" name="日期占位符 3"/>
          <p:cNvSpPr>
            <a:spLocks noGrp="1"/>
          </p:cNvSpPr>
          <p:nvPr>
            <p:ph type="dt" sz="half" idx="10"/>
          </p:nvPr>
        </p:nvSpPr>
        <p:spPr/>
        <p:txBody>
          <a:bodyPr/>
          <a:lstStyle/>
          <a:p>
            <a:fld id="{E4E758F3-CAC8-43D8-ACA4-E15722A46031}"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6E06B734-B984-4232-90B4-17A00A35C2AB}" type="slidenum">
              <a:rPr lang="ko-KR" altLang="en-US"/>
              <a:pPr/>
              <a:t>276</a:t>
            </a:fld>
            <a:endParaRPr lang="en-US" altLang="ko-KR"/>
          </a:p>
        </p:txBody>
      </p:sp>
      <p:sp>
        <p:nvSpPr>
          <p:cNvPr id="12295" name="Rectangle 7"/>
          <p:cNvSpPr>
            <a:spLocks noChangeArrowheads="1"/>
          </p:cNvSpPr>
          <p:nvPr/>
        </p:nvSpPr>
        <p:spPr bwMode="auto">
          <a:xfrm>
            <a:off x="539750" y="103188"/>
            <a:ext cx="6148388" cy="641350"/>
          </a:xfrm>
          <a:prstGeom prst="rect">
            <a:avLst/>
          </a:prstGeom>
          <a:noFill/>
          <a:ln w="7938">
            <a:noFill/>
            <a:miter lim="800000"/>
            <a:headEnd type="none" w="sm" len="sm"/>
            <a:tailEnd type="none" w="sm" len="sm"/>
          </a:ln>
          <a:effectLst/>
        </p:spPr>
        <p:txBody>
          <a:bodyPr wrap="none">
            <a:spAutoFit/>
          </a:bodyPr>
          <a:lstStyle/>
          <a:p>
            <a:r>
              <a:rPr lang="zh-CN" altLang="en-US" sz="3600" b="1">
                <a:solidFill>
                  <a:schemeClr val="bg1"/>
                </a:solidFill>
                <a:ea typeface="黑体" pitchFamily="2" charset="-122"/>
              </a:rPr>
              <a:t>二、产品成本计算的基本程序</a:t>
            </a:r>
          </a:p>
        </p:txBody>
      </p:sp>
      <p:sp>
        <p:nvSpPr>
          <p:cNvPr id="12296" name="Rectangle 8"/>
          <p:cNvSpPr>
            <a:spLocks noChangeArrowheads="1"/>
          </p:cNvSpPr>
          <p:nvPr/>
        </p:nvSpPr>
        <p:spPr bwMode="auto">
          <a:xfrm>
            <a:off x="611188" y="1628775"/>
            <a:ext cx="7921625" cy="4035425"/>
          </a:xfrm>
          <a:prstGeom prst="rect">
            <a:avLst/>
          </a:prstGeom>
          <a:noFill/>
          <a:ln w="7938">
            <a:noFill/>
            <a:miter lim="800000"/>
            <a:headEnd type="none" w="sm" len="sm"/>
            <a:tailEnd type="none" w="sm" len="sm"/>
          </a:ln>
          <a:effectLst/>
        </p:spPr>
        <p:txBody>
          <a:bodyPr>
            <a:spAutoFit/>
          </a:bodyPr>
          <a:lstStyle/>
          <a:p>
            <a:pPr algn="just">
              <a:lnSpc>
                <a:spcPct val="120000"/>
              </a:lnSpc>
              <a:spcBef>
                <a:spcPct val="40000"/>
              </a:spcBef>
            </a:pPr>
            <a:r>
              <a:rPr lang="zh-CN" altLang="en-US">
                <a:solidFill>
                  <a:srgbClr val="0000FF"/>
                </a:solidFill>
                <a:ea typeface="楷体_GB2312" pitchFamily="49" charset="-122"/>
              </a:rPr>
              <a:t>第一步：归集、分配生产费用。</a:t>
            </a:r>
            <a:endParaRPr lang="zh-CN" altLang="en-US">
              <a:solidFill>
                <a:srgbClr val="000000"/>
              </a:solidFill>
              <a:ea typeface="楷体_GB2312" pitchFamily="49" charset="-122"/>
            </a:endParaRPr>
          </a:p>
          <a:p>
            <a:pPr algn="just">
              <a:lnSpc>
                <a:spcPct val="120000"/>
              </a:lnSpc>
              <a:spcBef>
                <a:spcPct val="40000"/>
              </a:spcBef>
            </a:pPr>
            <a:r>
              <a:rPr lang="zh-CN" altLang="en-US">
                <a:solidFill>
                  <a:srgbClr val="000000"/>
                </a:solidFill>
                <a:ea typeface="楷体_GB2312" pitchFamily="49" charset="-122"/>
              </a:rPr>
              <a:t>包括</a:t>
            </a:r>
            <a:r>
              <a:rPr lang="zh-CN" altLang="en-US">
                <a:solidFill>
                  <a:srgbClr val="008000"/>
                </a:solidFill>
                <a:ea typeface="楷体_GB2312" pitchFamily="49" charset="-122"/>
              </a:rPr>
              <a:t>要素费用的归集分配</a:t>
            </a:r>
            <a:r>
              <a:rPr lang="zh-CN" altLang="en-US">
                <a:solidFill>
                  <a:srgbClr val="000000"/>
                </a:solidFill>
                <a:ea typeface="楷体_GB2312" pitchFamily="49" charset="-122"/>
              </a:rPr>
              <a:t>（原材料、工资、福利费、折旧费、修理费、待摊费用等）和</a:t>
            </a:r>
            <a:r>
              <a:rPr lang="zh-CN" altLang="en-US">
                <a:solidFill>
                  <a:srgbClr val="008000"/>
                </a:solidFill>
                <a:ea typeface="楷体_GB2312" pitchFamily="49" charset="-122"/>
              </a:rPr>
              <a:t>间接费用的归集分配</a:t>
            </a:r>
            <a:r>
              <a:rPr lang="zh-CN" altLang="en-US">
                <a:solidFill>
                  <a:srgbClr val="000000"/>
                </a:solidFill>
                <a:ea typeface="楷体_GB2312" pitchFamily="49" charset="-122"/>
              </a:rPr>
              <a:t>（辅助生产费用、制造费用等）。</a:t>
            </a:r>
          </a:p>
          <a:p>
            <a:pPr algn="just">
              <a:lnSpc>
                <a:spcPct val="120000"/>
              </a:lnSpc>
              <a:spcBef>
                <a:spcPct val="40000"/>
              </a:spcBef>
            </a:pPr>
            <a:r>
              <a:rPr lang="zh-CN" altLang="en-US">
                <a:solidFill>
                  <a:srgbClr val="0000FF"/>
                </a:solidFill>
                <a:ea typeface="楷体_GB2312" pitchFamily="49" charset="-122"/>
              </a:rPr>
              <a:t>第二步：将归集在各产品中的费用</a:t>
            </a:r>
            <a:r>
              <a:rPr lang="zh-CN" altLang="en-US">
                <a:solidFill>
                  <a:srgbClr val="000000"/>
                </a:solidFill>
                <a:ea typeface="楷体_GB2312" pitchFamily="49" charset="-122"/>
              </a:rPr>
              <a:t>在完工产品和在产品之间进行分配，计算出完工产品成本和在产品成本，计算出产品的总成本和单位成本。</a:t>
            </a:r>
          </a:p>
          <a:p>
            <a:pPr algn="just">
              <a:lnSpc>
                <a:spcPct val="120000"/>
              </a:lnSpc>
              <a:spcBef>
                <a:spcPct val="40000"/>
              </a:spcBef>
            </a:pPr>
            <a:r>
              <a:rPr lang="zh-CN" altLang="en-US" b="1">
                <a:solidFill>
                  <a:srgbClr val="FF0000"/>
                </a:solidFill>
                <a:ea typeface="楷体_GB2312" pitchFamily="49" charset="-122"/>
              </a:rPr>
              <a:t>☆问题：</a:t>
            </a:r>
            <a:r>
              <a:rPr lang="zh-CN" altLang="en-US">
                <a:solidFill>
                  <a:srgbClr val="000000"/>
                </a:solidFill>
                <a:ea typeface="楷体_GB2312" pitchFamily="49" charset="-122"/>
              </a:rPr>
              <a:t>为什么产品成本计算要有一定的程序？</a:t>
            </a:r>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115888"/>
            <a:ext cx="7543800" cy="676275"/>
          </a:xfrm>
        </p:spPr>
        <p:txBody>
          <a:bodyPr/>
          <a:lstStyle/>
          <a:p>
            <a:r>
              <a:rPr lang="zh-CN" altLang="en-US" sz="3600">
                <a:solidFill>
                  <a:schemeClr val="bg1"/>
                </a:solidFill>
                <a:latin typeface="宋体" charset="-122"/>
              </a:rPr>
              <a:t>三、产品成本核算的主要账户</a:t>
            </a:r>
          </a:p>
        </p:txBody>
      </p:sp>
      <p:sp>
        <p:nvSpPr>
          <p:cNvPr id="14339" name="Rectangle 3"/>
          <p:cNvSpPr>
            <a:spLocks noGrp="1" noChangeArrowheads="1"/>
          </p:cNvSpPr>
          <p:nvPr>
            <p:ph idx="1"/>
          </p:nvPr>
        </p:nvSpPr>
        <p:spPr>
          <a:xfrm>
            <a:off x="468313" y="1052513"/>
            <a:ext cx="8064500" cy="5257800"/>
          </a:xfrm>
        </p:spPr>
        <p:txBody>
          <a:bodyPr/>
          <a:lstStyle/>
          <a:p>
            <a:pPr>
              <a:lnSpc>
                <a:spcPct val="120000"/>
              </a:lnSpc>
              <a:spcBef>
                <a:spcPct val="40000"/>
              </a:spcBef>
            </a:pPr>
            <a:r>
              <a:rPr lang="zh-CN" altLang="en-US" sz="2200">
                <a:solidFill>
                  <a:srgbClr val="000000"/>
                </a:solidFill>
              </a:rPr>
              <a:t>生产成本、制造费用、（劳务成本）、研发费用</a:t>
            </a:r>
          </a:p>
          <a:p>
            <a:pPr>
              <a:lnSpc>
                <a:spcPct val="120000"/>
              </a:lnSpc>
              <a:spcBef>
                <a:spcPct val="40000"/>
              </a:spcBef>
            </a:pPr>
            <a:r>
              <a:rPr lang="zh-CN" altLang="en-US" sz="2200">
                <a:solidFill>
                  <a:srgbClr val="000000"/>
                </a:solidFill>
              </a:rPr>
              <a:t>生产成本</a:t>
            </a:r>
            <a:r>
              <a:rPr lang="zh-CN" altLang="en-US" sz="2200">
                <a:solidFill>
                  <a:srgbClr val="000000"/>
                </a:solidFill>
                <a:latin typeface="Arial"/>
              </a:rPr>
              <a:t>——</a:t>
            </a:r>
            <a:r>
              <a:rPr lang="zh-CN" altLang="en-US" sz="2200">
                <a:solidFill>
                  <a:srgbClr val="000000"/>
                </a:solidFill>
              </a:rPr>
              <a:t>基本生产成本（反映产品生产成本）</a:t>
            </a:r>
          </a:p>
          <a:p>
            <a:pPr>
              <a:lnSpc>
                <a:spcPct val="120000"/>
              </a:lnSpc>
              <a:spcBef>
                <a:spcPct val="40000"/>
              </a:spcBef>
            </a:pPr>
            <a:r>
              <a:rPr lang="zh-CN" altLang="en-US" sz="2200">
                <a:solidFill>
                  <a:srgbClr val="000000"/>
                </a:solidFill>
              </a:rPr>
              <a:t>        </a:t>
            </a:r>
            <a:r>
              <a:rPr lang="zh-CN" altLang="en-US" sz="2200">
                <a:solidFill>
                  <a:srgbClr val="000000"/>
                </a:solidFill>
                <a:latin typeface="Arial"/>
              </a:rPr>
              <a:t>——</a:t>
            </a:r>
            <a:r>
              <a:rPr lang="zh-CN" altLang="en-US" sz="2200">
                <a:solidFill>
                  <a:srgbClr val="000000"/>
                </a:solidFill>
              </a:rPr>
              <a:t>辅助生产成本（反映辅助生产的劳务和产品成本）</a:t>
            </a:r>
          </a:p>
          <a:p>
            <a:pPr>
              <a:lnSpc>
                <a:spcPct val="120000"/>
              </a:lnSpc>
              <a:spcBef>
                <a:spcPct val="40000"/>
              </a:spcBef>
            </a:pPr>
            <a:r>
              <a:rPr lang="zh-CN" altLang="en-US" sz="2200">
                <a:solidFill>
                  <a:srgbClr val="000000"/>
                </a:solidFill>
              </a:rPr>
              <a:t>制造费用：核算企业为产品生产和提供劳务而发生的各种间接费用。</a:t>
            </a:r>
          </a:p>
          <a:p>
            <a:pPr>
              <a:lnSpc>
                <a:spcPct val="120000"/>
              </a:lnSpc>
              <a:spcBef>
                <a:spcPct val="40000"/>
              </a:spcBef>
            </a:pPr>
            <a:r>
              <a:rPr lang="zh-CN" altLang="en-US" sz="2200">
                <a:solidFill>
                  <a:srgbClr val="000000"/>
                </a:solidFill>
              </a:rPr>
              <a:t>待摊费用：费用支付或发生在前，摊销在后。</a:t>
            </a:r>
          </a:p>
          <a:p>
            <a:pPr>
              <a:lnSpc>
                <a:spcPct val="120000"/>
              </a:lnSpc>
              <a:spcBef>
                <a:spcPct val="40000"/>
              </a:spcBef>
            </a:pPr>
            <a:r>
              <a:rPr lang="zh-CN" altLang="en-US" sz="2200">
                <a:solidFill>
                  <a:srgbClr val="000000"/>
                </a:solidFill>
              </a:rPr>
              <a:t>预提费用：预先提取或记入成本，后支付（发生的）费用。</a:t>
            </a:r>
          </a:p>
          <a:p>
            <a:pPr>
              <a:lnSpc>
                <a:spcPct val="120000"/>
              </a:lnSpc>
              <a:spcBef>
                <a:spcPct val="40000"/>
              </a:spcBef>
            </a:pPr>
            <a:r>
              <a:rPr lang="zh-CN" altLang="en-US" sz="2200">
                <a:solidFill>
                  <a:srgbClr val="0000FF"/>
                </a:solidFill>
              </a:rPr>
              <a:t>☆问题：</a:t>
            </a:r>
            <a:r>
              <a:rPr lang="zh-CN" altLang="en-US" sz="2200">
                <a:solidFill>
                  <a:srgbClr val="000000"/>
                </a:solidFill>
              </a:rPr>
              <a:t>待摊费用和预提费用账户的性质和用途一样吗？核算时是采用的是什么账户？</a:t>
            </a:r>
            <a:endParaRPr lang="en-US" altLang="zh-CN" sz="2200">
              <a:solidFill>
                <a:srgbClr val="000000"/>
              </a:solidFill>
            </a:endParaRPr>
          </a:p>
        </p:txBody>
      </p:sp>
      <p:sp>
        <p:nvSpPr>
          <p:cNvPr id="4" name="日期占位符 3"/>
          <p:cNvSpPr>
            <a:spLocks noGrp="1"/>
          </p:cNvSpPr>
          <p:nvPr>
            <p:ph type="dt" sz="half" idx="10"/>
          </p:nvPr>
        </p:nvSpPr>
        <p:spPr/>
        <p:txBody>
          <a:bodyPr/>
          <a:lstStyle/>
          <a:p>
            <a:fld id="{79D3B69D-BCD0-46DF-895E-3B953508FAA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A1359B15-A0B3-422B-85CB-3C2FC4F99F6D}" type="slidenum">
              <a:rPr lang="ko-KR" altLang="en-US"/>
              <a:pPr/>
              <a:t>277</a:t>
            </a:fld>
            <a:endParaRPr lang="en-US" altLang="ko-K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15888"/>
            <a:ext cx="7615237" cy="676275"/>
          </a:xfrm>
        </p:spPr>
        <p:txBody>
          <a:bodyPr/>
          <a:lstStyle/>
          <a:p>
            <a:r>
              <a:rPr lang="zh-CN" altLang="en-US" sz="3600">
                <a:solidFill>
                  <a:schemeClr val="bg1"/>
                </a:solidFill>
                <a:latin typeface="宋体" charset="-122"/>
              </a:rPr>
              <a:t>四、生产费用的归集分配</a:t>
            </a:r>
          </a:p>
        </p:txBody>
      </p:sp>
      <p:sp>
        <p:nvSpPr>
          <p:cNvPr id="15363" name="Rectangle 3"/>
          <p:cNvSpPr>
            <a:spLocks noGrp="1" noChangeArrowheads="1"/>
          </p:cNvSpPr>
          <p:nvPr>
            <p:ph idx="1"/>
          </p:nvPr>
        </p:nvSpPr>
        <p:spPr>
          <a:xfrm>
            <a:off x="684213" y="1052513"/>
            <a:ext cx="7848600" cy="5329237"/>
          </a:xfrm>
        </p:spPr>
        <p:txBody>
          <a:bodyPr>
            <a:normAutofit fontScale="92500" lnSpcReduction="20000"/>
          </a:bodyPr>
          <a:lstStyle/>
          <a:p>
            <a:pPr>
              <a:lnSpc>
                <a:spcPct val="120000"/>
              </a:lnSpc>
              <a:spcBef>
                <a:spcPct val="30000"/>
              </a:spcBef>
            </a:pPr>
            <a:r>
              <a:rPr lang="zh-CN" altLang="en-US">
                <a:solidFill>
                  <a:srgbClr val="000000"/>
                </a:solidFill>
              </a:rPr>
              <a:t>    生产费用的归集分配：直接费用直接计入成本。间接费用先归集后分配记入产品成本。</a:t>
            </a:r>
          </a:p>
          <a:p>
            <a:pPr>
              <a:lnSpc>
                <a:spcPct val="120000"/>
              </a:lnSpc>
              <a:spcBef>
                <a:spcPct val="30000"/>
              </a:spcBef>
            </a:pPr>
            <a:r>
              <a:rPr lang="zh-CN" altLang="en-US" b="1">
                <a:solidFill>
                  <a:srgbClr val="0000FF"/>
                </a:solidFill>
                <a:latin typeface="华文新魏" pitchFamily="2" charset="-122"/>
              </a:rPr>
              <a:t>（一）</a:t>
            </a:r>
            <a:r>
              <a:rPr lang="zh-CN" altLang="en-US" b="1">
                <a:solidFill>
                  <a:srgbClr val="0000FF"/>
                </a:solidFill>
                <a:latin typeface="Arial"/>
              </a:rPr>
              <a:t> </a:t>
            </a:r>
            <a:r>
              <a:rPr lang="zh-CN" altLang="en-US" b="1">
                <a:solidFill>
                  <a:srgbClr val="0000FF"/>
                </a:solidFill>
                <a:latin typeface="华文新魏" pitchFamily="2" charset="-122"/>
              </a:rPr>
              <a:t>材料费用的归集分配</a:t>
            </a:r>
          </a:p>
          <a:p>
            <a:pPr>
              <a:lnSpc>
                <a:spcPct val="120000"/>
              </a:lnSpc>
              <a:spcBef>
                <a:spcPct val="30000"/>
              </a:spcBef>
            </a:pPr>
            <a:r>
              <a:rPr lang="zh-CN" altLang="en-US">
                <a:solidFill>
                  <a:srgbClr val="000000"/>
                </a:solidFill>
              </a:rPr>
              <a:t>    企业一般于月未根据发料凭证汇总表编制材料费用分配表，根据不同的用途、不同的产品、不同的部门记入相关账户中。</a:t>
            </a:r>
          </a:p>
          <a:p>
            <a:pPr>
              <a:lnSpc>
                <a:spcPct val="120000"/>
              </a:lnSpc>
              <a:spcBef>
                <a:spcPct val="30000"/>
              </a:spcBef>
            </a:pPr>
            <a:r>
              <a:rPr lang="zh-CN" altLang="en-US">
                <a:solidFill>
                  <a:srgbClr val="000000"/>
                </a:solidFill>
              </a:rPr>
              <a:t>    产品生产中共同耗用的原材料，应采用适当的方法进行分配。可采用按产量、重量、体积或比例进行分配。</a:t>
            </a:r>
          </a:p>
          <a:p>
            <a:pPr>
              <a:lnSpc>
                <a:spcPct val="120000"/>
              </a:lnSpc>
              <a:spcBef>
                <a:spcPct val="30000"/>
              </a:spcBef>
            </a:pPr>
            <a:r>
              <a:rPr lang="zh-CN" altLang="en-US">
                <a:solidFill>
                  <a:srgbClr val="000000"/>
                </a:solidFill>
              </a:rPr>
              <a:t>    分配公式及例子见教材。</a:t>
            </a:r>
          </a:p>
          <a:p>
            <a:pPr>
              <a:lnSpc>
                <a:spcPct val="120000"/>
              </a:lnSpc>
              <a:spcBef>
                <a:spcPct val="30000"/>
              </a:spcBef>
            </a:pPr>
            <a:endParaRPr lang="zh-CN" altLang="en-US">
              <a:solidFill>
                <a:srgbClr val="000000"/>
              </a:solidFill>
            </a:endParaRPr>
          </a:p>
        </p:txBody>
      </p:sp>
      <p:sp>
        <p:nvSpPr>
          <p:cNvPr id="4" name="日期占位符 3"/>
          <p:cNvSpPr>
            <a:spLocks noGrp="1"/>
          </p:cNvSpPr>
          <p:nvPr>
            <p:ph type="dt" sz="half" idx="10"/>
          </p:nvPr>
        </p:nvSpPr>
        <p:spPr/>
        <p:txBody>
          <a:bodyPr/>
          <a:lstStyle/>
          <a:p>
            <a:fld id="{7890AE08-295F-448F-9675-3D2AD97C25A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B5285886-FE8D-405C-9AF0-57FFF53B71F9}" type="slidenum">
              <a:rPr lang="ko-KR" altLang="en-US"/>
              <a:pPr/>
              <a:t>278</a:t>
            </a:fld>
            <a:endParaRPr lang="en-US" altLang="ko-K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11188" y="1052513"/>
            <a:ext cx="8064500" cy="5400675"/>
          </a:xfrm>
        </p:spPr>
        <p:txBody>
          <a:bodyPr/>
          <a:lstStyle/>
          <a:p>
            <a:pPr>
              <a:lnSpc>
                <a:spcPct val="110000"/>
              </a:lnSpc>
            </a:pPr>
            <a:r>
              <a:rPr lang="zh-CN" altLang="en-US" sz="2800" b="1">
                <a:solidFill>
                  <a:srgbClr val="0000FF"/>
                </a:solidFill>
                <a:latin typeface="宋体" charset="-122"/>
              </a:rPr>
              <a:t>（二）</a:t>
            </a:r>
            <a:r>
              <a:rPr lang="zh-CN" altLang="en-US" sz="2800" b="1">
                <a:solidFill>
                  <a:srgbClr val="0000FF"/>
                </a:solidFill>
                <a:latin typeface="Arial"/>
              </a:rPr>
              <a:t> </a:t>
            </a:r>
            <a:r>
              <a:rPr lang="zh-CN" altLang="en-US" sz="2800" b="1">
                <a:solidFill>
                  <a:srgbClr val="0000FF"/>
                </a:solidFill>
                <a:latin typeface="宋体" charset="-122"/>
              </a:rPr>
              <a:t>人工费用的归集与分配</a:t>
            </a:r>
            <a:endParaRPr lang="en-US" altLang="zh-CN" sz="2800" b="1">
              <a:solidFill>
                <a:srgbClr val="0000FF"/>
              </a:solidFill>
              <a:latin typeface="华文新魏" pitchFamily="2" charset="-122"/>
            </a:endParaRPr>
          </a:p>
          <a:p>
            <a:pPr>
              <a:lnSpc>
                <a:spcPct val="110000"/>
              </a:lnSpc>
            </a:pPr>
            <a:r>
              <a:rPr lang="en-US" altLang="zh-CN" sz="2800" b="1">
                <a:solidFill>
                  <a:srgbClr val="008000"/>
                </a:solidFill>
                <a:latin typeface="华文新魏" pitchFamily="2" charset="-122"/>
              </a:rPr>
              <a:t>☆</a:t>
            </a:r>
            <a:r>
              <a:rPr lang="zh-CN" altLang="en-US" sz="2800">
                <a:solidFill>
                  <a:srgbClr val="008000"/>
                </a:solidFill>
                <a:latin typeface="华文新魏" pitchFamily="2" charset="-122"/>
              </a:rPr>
              <a:t>问题：</a:t>
            </a:r>
            <a:r>
              <a:rPr lang="zh-CN" altLang="en-US" sz="2800">
                <a:solidFill>
                  <a:srgbClr val="000000"/>
                </a:solidFill>
              </a:rPr>
              <a:t>人工费用包括哪一些？怎样进行分配？</a:t>
            </a:r>
          </a:p>
          <a:p>
            <a:pPr>
              <a:lnSpc>
                <a:spcPct val="110000"/>
              </a:lnSpc>
            </a:pPr>
            <a:r>
              <a:rPr lang="zh-CN" altLang="en-US" sz="2800">
                <a:solidFill>
                  <a:srgbClr val="000000"/>
                </a:solidFill>
              </a:rPr>
              <a:t>按不同的人员、不同的工作岗位进行归集与分配。</a:t>
            </a:r>
          </a:p>
          <a:p>
            <a:pPr>
              <a:lnSpc>
                <a:spcPct val="110000"/>
              </a:lnSpc>
            </a:pPr>
            <a:r>
              <a:rPr lang="zh-CN" altLang="en-US" sz="2800">
                <a:solidFill>
                  <a:srgbClr val="0000FF"/>
                </a:solidFill>
                <a:latin typeface="华文新魏" pitchFamily="2" charset="-122"/>
              </a:rPr>
              <a:t>计件工资</a:t>
            </a:r>
            <a:r>
              <a:rPr lang="zh-CN" altLang="en-US" sz="2800">
                <a:solidFill>
                  <a:srgbClr val="000000"/>
                </a:solidFill>
              </a:rPr>
              <a:t>制下工资费用计入成本的方法。</a:t>
            </a:r>
          </a:p>
          <a:p>
            <a:pPr>
              <a:lnSpc>
                <a:spcPct val="110000"/>
              </a:lnSpc>
            </a:pPr>
            <a:r>
              <a:rPr lang="zh-CN" altLang="en-US" sz="2800">
                <a:solidFill>
                  <a:srgbClr val="0000FF"/>
                </a:solidFill>
                <a:latin typeface="华文新魏" pitchFamily="2" charset="-122"/>
              </a:rPr>
              <a:t>计时工资</a:t>
            </a:r>
            <a:r>
              <a:rPr lang="zh-CN" altLang="en-US" sz="2800">
                <a:solidFill>
                  <a:srgbClr val="000000"/>
                </a:solidFill>
              </a:rPr>
              <a:t>制下工资费用计入成本的方法。</a:t>
            </a:r>
          </a:p>
          <a:p>
            <a:pPr>
              <a:lnSpc>
                <a:spcPct val="110000"/>
              </a:lnSpc>
            </a:pPr>
            <a:r>
              <a:rPr lang="zh-CN" altLang="en-US" sz="2800" b="1">
                <a:solidFill>
                  <a:srgbClr val="008000"/>
                </a:solidFill>
                <a:latin typeface="华文新魏" pitchFamily="2" charset="-122"/>
              </a:rPr>
              <a:t>☆</a:t>
            </a:r>
            <a:r>
              <a:rPr lang="zh-CN" altLang="en-US" sz="2800">
                <a:solidFill>
                  <a:srgbClr val="008000"/>
                </a:solidFill>
                <a:latin typeface="华文新魏" pitchFamily="2" charset="-122"/>
              </a:rPr>
              <a:t>问题：</a:t>
            </a:r>
            <a:r>
              <a:rPr lang="zh-CN" altLang="en-US" sz="2800">
                <a:solidFill>
                  <a:srgbClr val="000000"/>
                </a:solidFill>
              </a:rPr>
              <a:t>计时工资和计件工资有区别吗？</a:t>
            </a:r>
          </a:p>
          <a:p>
            <a:pPr>
              <a:lnSpc>
                <a:spcPct val="110000"/>
              </a:lnSpc>
            </a:pPr>
            <a:r>
              <a:rPr lang="zh-CN" altLang="en-US" sz="2800">
                <a:solidFill>
                  <a:srgbClr val="000000"/>
                </a:solidFill>
              </a:rPr>
              <a:t>    生产单一产品、生产多种产品情况下工资的分配方法。</a:t>
            </a:r>
          </a:p>
          <a:p>
            <a:pPr>
              <a:lnSpc>
                <a:spcPct val="110000"/>
              </a:lnSpc>
            </a:pPr>
            <a:r>
              <a:rPr lang="zh-CN" altLang="en-US" sz="2800">
                <a:solidFill>
                  <a:srgbClr val="000000"/>
                </a:solidFill>
              </a:rPr>
              <a:t>    实际例子见教材。</a:t>
            </a:r>
          </a:p>
        </p:txBody>
      </p:sp>
      <p:sp>
        <p:nvSpPr>
          <p:cNvPr id="3" name="日期占位符 3"/>
          <p:cNvSpPr>
            <a:spLocks noGrp="1"/>
          </p:cNvSpPr>
          <p:nvPr>
            <p:ph type="dt" sz="half" idx="10"/>
          </p:nvPr>
        </p:nvSpPr>
        <p:spPr/>
        <p:txBody>
          <a:bodyPr/>
          <a:lstStyle/>
          <a:p>
            <a:fld id="{3E161B77-08D4-44CA-83D8-04FBC9652FB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9D7FFB63-29A6-48D1-B623-735D53A177F8}" type="slidenum">
              <a:rPr lang="ko-KR" altLang="en-US"/>
              <a:pPr/>
              <a:t>279</a:t>
            </a:fld>
            <a:endParaRPr lang="en-US" altLang="ko-K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609600" y="990600"/>
            <a:ext cx="8001000" cy="5181600"/>
          </a:xfrm>
        </p:spPr>
        <p:txBody>
          <a:bodyPr>
            <a:normAutofit fontScale="77500" lnSpcReduction="20000"/>
          </a:bodyPr>
          <a:lstStyle/>
          <a:p>
            <a:pPr>
              <a:lnSpc>
                <a:spcPct val="120000"/>
              </a:lnSpc>
              <a:spcBef>
                <a:spcPct val="50000"/>
              </a:spcBef>
            </a:pPr>
            <a:r>
              <a:rPr lang="zh-CN" altLang="en-US" sz="2800">
                <a:solidFill>
                  <a:srgbClr val="CC0000"/>
                </a:solidFill>
              </a:rPr>
              <a:t>（四）货币计量</a:t>
            </a:r>
          </a:p>
          <a:p>
            <a:pPr>
              <a:lnSpc>
                <a:spcPct val="120000"/>
              </a:lnSpc>
              <a:spcBef>
                <a:spcPct val="50000"/>
              </a:spcBef>
            </a:pPr>
            <a:r>
              <a:rPr lang="zh-CN" altLang="en-US" b="0">
                <a:solidFill>
                  <a:srgbClr val="0000CC"/>
                </a:solidFill>
              </a:rPr>
              <a:t>1.含义：</a:t>
            </a:r>
            <a:r>
              <a:rPr lang="zh-CN" altLang="en-US" b="0"/>
              <a:t>是指会计主体在会计核算过程中采用货币作为计量单位，计量、记录和报告会计主体的生产经营活动。包含了：一是货币是最好的计量单位，二是货币的单位价值是不变的。</a:t>
            </a:r>
          </a:p>
          <a:p>
            <a:pPr>
              <a:lnSpc>
                <a:spcPct val="120000"/>
              </a:lnSpc>
              <a:spcBef>
                <a:spcPct val="50000"/>
              </a:spcBef>
            </a:pPr>
            <a:r>
              <a:rPr lang="zh-CN" altLang="en-US" b="0">
                <a:solidFill>
                  <a:srgbClr val="0000CC"/>
                </a:solidFill>
              </a:rPr>
              <a:t>2.局限性：</a:t>
            </a:r>
            <a:r>
              <a:rPr lang="zh-CN" altLang="en-US" b="0"/>
              <a:t> </a:t>
            </a:r>
          </a:p>
          <a:p>
            <a:pPr>
              <a:lnSpc>
                <a:spcPct val="120000"/>
              </a:lnSpc>
              <a:spcBef>
                <a:spcPct val="50000"/>
              </a:spcBef>
            </a:pPr>
            <a:r>
              <a:rPr lang="en-US" altLang="zh-CN" b="0"/>
              <a:t>A、</a:t>
            </a:r>
            <a:r>
              <a:rPr lang="zh-CN" altLang="en-US" b="0"/>
              <a:t>丧失了某些相关的会计信息，因此需要报告附注；</a:t>
            </a:r>
          </a:p>
          <a:p>
            <a:pPr>
              <a:lnSpc>
                <a:spcPct val="120000"/>
              </a:lnSpc>
              <a:spcBef>
                <a:spcPct val="50000"/>
              </a:spcBef>
            </a:pPr>
            <a:r>
              <a:rPr lang="en-US" altLang="zh-CN" b="0"/>
              <a:t>B、</a:t>
            </a:r>
            <a:r>
              <a:rPr lang="zh-CN" altLang="en-US" b="0"/>
              <a:t>货币价值本身的不稳定。 </a:t>
            </a:r>
          </a:p>
          <a:p>
            <a:pPr>
              <a:lnSpc>
                <a:spcPct val="120000"/>
              </a:lnSpc>
              <a:spcBef>
                <a:spcPct val="50000"/>
              </a:spcBef>
            </a:pPr>
            <a:r>
              <a:rPr lang="zh-CN" altLang="en-US" b="0">
                <a:solidFill>
                  <a:srgbClr val="0000CC"/>
                </a:solidFill>
              </a:rPr>
              <a:t>3.要求：</a:t>
            </a:r>
            <a:r>
              <a:rPr lang="zh-CN" altLang="en-US" b="0"/>
              <a:t>选择记账本位币</a:t>
            </a:r>
            <a:endParaRPr lang="zh-CN" altLang="en-US" b="0">
              <a:solidFill>
                <a:srgbClr val="FF0000"/>
              </a:solidFill>
            </a:endParaRPr>
          </a:p>
        </p:txBody>
      </p:sp>
      <p:sp>
        <p:nvSpPr>
          <p:cNvPr id="3" name="日期占位符 3"/>
          <p:cNvSpPr>
            <a:spLocks noGrp="1"/>
          </p:cNvSpPr>
          <p:nvPr>
            <p:ph type="dt" sz="half" idx="10"/>
          </p:nvPr>
        </p:nvSpPr>
        <p:spPr/>
        <p:txBody>
          <a:bodyPr/>
          <a:lstStyle/>
          <a:p>
            <a:fld id="{D57845E7-A4F0-475B-B53E-1879C856EC0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5A264B7C-E267-4F0C-BA21-9097BD1A1240}" type="slidenum">
              <a:rPr lang="en-US" altLang="ko-KR"/>
              <a:pPr/>
              <a:t>28</a:t>
            </a:fld>
            <a:endParaRPr lang="en-US" altLang="ko-KR"/>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11188" y="1052513"/>
            <a:ext cx="7921625" cy="5181600"/>
          </a:xfrm>
        </p:spPr>
        <p:txBody>
          <a:bodyPr>
            <a:normAutofit fontScale="85000" lnSpcReduction="20000"/>
          </a:bodyPr>
          <a:lstStyle/>
          <a:p>
            <a:pPr>
              <a:lnSpc>
                <a:spcPct val="110000"/>
              </a:lnSpc>
              <a:spcBef>
                <a:spcPct val="30000"/>
              </a:spcBef>
            </a:pPr>
            <a:r>
              <a:rPr lang="zh-CN" altLang="en-US" b="1">
                <a:solidFill>
                  <a:srgbClr val="0000FF"/>
                </a:solidFill>
                <a:latin typeface="宋体" charset="-122"/>
              </a:rPr>
              <a:t>（三）折旧费与修理费的归集分配</a:t>
            </a:r>
            <a:endParaRPr lang="zh-CN" altLang="en-US" b="1">
              <a:solidFill>
                <a:srgbClr val="0000FF"/>
              </a:solidFill>
            </a:endParaRPr>
          </a:p>
          <a:p>
            <a:pPr>
              <a:lnSpc>
                <a:spcPct val="110000"/>
              </a:lnSpc>
              <a:spcBef>
                <a:spcPct val="30000"/>
              </a:spcBef>
            </a:pPr>
            <a:r>
              <a:rPr lang="zh-CN" altLang="en-US">
                <a:solidFill>
                  <a:srgbClr val="000000"/>
                </a:solidFill>
              </a:rPr>
              <a:t>    这两项费用一般在月末通过编制</a:t>
            </a:r>
            <a:r>
              <a:rPr lang="zh-CN" altLang="en-US">
                <a:solidFill>
                  <a:srgbClr val="000000"/>
                </a:solidFill>
                <a:latin typeface="Arial"/>
              </a:rPr>
              <a:t>“</a:t>
            </a:r>
            <a:r>
              <a:rPr lang="zh-CN" altLang="en-US">
                <a:solidFill>
                  <a:srgbClr val="000000"/>
                </a:solidFill>
              </a:rPr>
              <a:t>折旧及修理费用分配表</a:t>
            </a:r>
            <a:r>
              <a:rPr lang="zh-CN" altLang="en-US">
                <a:solidFill>
                  <a:srgbClr val="000000"/>
                </a:solidFill>
                <a:latin typeface="Arial"/>
              </a:rPr>
              <a:t>”</a:t>
            </a:r>
            <a:r>
              <a:rPr lang="zh-CN" altLang="en-US">
                <a:solidFill>
                  <a:srgbClr val="000000"/>
                </a:solidFill>
              </a:rPr>
              <a:t>进行分配。实际例子见教材</a:t>
            </a:r>
          </a:p>
          <a:p>
            <a:pPr>
              <a:lnSpc>
                <a:spcPct val="110000"/>
              </a:lnSpc>
              <a:spcBef>
                <a:spcPct val="30000"/>
              </a:spcBef>
            </a:pPr>
            <a:r>
              <a:rPr lang="zh-CN" altLang="en-US" b="1">
                <a:solidFill>
                  <a:srgbClr val="0000FF"/>
                </a:solidFill>
                <a:latin typeface="华文新魏" pitchFamily="2" charset="-122"/>
              </a:rPr>
              <a:t>（四）待摊费用和预提费用的归集分配</a:t>
            </a:r>
          </a:p>
          <a:p>
            <a:pPr>
              <a:lnSpc>
                <a:spcPct val="110000"/>
              </a:lnSpc>
              <a:spcBef>
                <a:spcPct val="30000"/>
              </a:spcBef>
            </a:pPr>
            <a:r>
              <a:rPr lang="zh-CN" altLang="en-US">
                <a:solidFill>
                  <a:srgbClr val="000000"/>
                </a:solidFill>
              </a:rPr>
              <a:t>    注意区分两个账户的性质、结构和用途。</a:t>
            </a:r>
          </a:p>
          <a:p>
            <a:pPr>
              <a:lnSpc>
                <a:spcPct val="110000"/>
              </a:lnSpc>
              <a:spcBef>
                <a:spcPct val="30000"/>
              </a:spcBef>
            </a:pPr>
            <a:r>
              <a:rPr lang="zh-CN" altLang="en-US">
                <a:solidFill>
                  <a:srgbClr val="000000"/>
                </a:solidFill>
              </a:rPr>
              <a:t>    凡是待摊费用、预提费用较多的企业，可在月末编制</a:t>
            </a:r>
            <a:r>
              <a:rPr lang="zh-CN" altLang="en-US">
                <a:solidFill>
                  <a:srgbClr val="000000"/>
                </a:solidFill>
                <a:latin typeface="Arial"/>
              </a:rPr>
              <a:t>“</a:t>
            </a:r>
            <a:r>
              <a:rPr lang="zh-CN" altLang="en-US">
                <a:solidFill>
                  <a:srgbClr val="000000"/>
                </a:solidFill>
              </a:rPr>
              <a:t>待摊费用、预提费用分配表</a:t>
            </a:r>
            <a:r>
              <a:rPr lang="zh-CN" altLang="en-US">
                <a:solidFill>
                  <a:srgbClr val="000000"/>
                </a:solidFill>
                <a:latin typeface="Arial"/>
              </a:rPr>
              <a:t>”</a:t>
            </a:r>
            <a:r>
              <a:rPr lang="zh-CN" altLang="en-US">
                <a:solidFill>
                  <a:srgbClr val="000000"/>
                </a:solidFill>
              </a:rPr>
              <a:t>据以进行有关的会计处理。</a:t>
            </a:r>
          </a:p>
          <a:p>
            <a:pPr>
              <a:lnSpc>
                <a:spcPct val="110000"/>
              </a:lnSpc>
              <a:spcBef>
                <a:spcPct val="30000"/>
              </a:spcBef>
            </a:pPr>
            <a:r>
              <a:rPr lang="zh-CN" altLang="en-US" b="1">
                <a:solidFill>
                  <a:srgbClr val="0000FF"/>
                </a:solidFill>
                <a:latin typeface="华文新魏" pitchFamily="2" charset="-122"/>
              </a:rPr>
              <a:t>（五）辅助生产费用的归集分配</a:t>
            </a:r>
          </a:p>
          <a:p>
            <a:pPr>
              <a:lnSpc>
                <a:spcPct val="110000"/>
              </a:lnSpc>
              <a:spcBef>
                <a:spcPct val="30000"/>
              </a:spcBef>
            </a:pPr>
            <a:r>
              <a:rPr lang="zh-CN" altLang="en-US" b="1">
                <a:solidFill>
                  <a:srgbClr val="000000"/>
                </a:solidFill>
              </a:rPr>
              <a:t>    ☆</a:t>
            </a:r>
            <a:r>
              <a:rPr lang="zh-CN" altLang="en-US">
                <a:solidFill>
                  <a:srgbClr val="000000"/>
                </a:solidFill>
              </a:rPr>
              <a:t>问题：企业中的辅助生产包括哪些部门和车间？在生产中有什么作用？</a:t>
            </a:r>
          </a:p>
        </p:txBody>
      </p:sp>
      <p:sp>
        <p:nvSpPr>
          <p:cNvPr id="3" name="日期占位符 3"/>
          <p:cNvSpPr>
            <a:spLocks noGrp="1"/>
          </p:cNvSpPr>
          <p:nvPr>
            <p:ph type="dt" sz="half" idx="10"/>
          </p:nvPr>
        </p:nvSpPr>
        <p:spPr/>
        <p:txBody>
          <a:bodyPr/>
          <a:lstStyle/>
          <a:p>
            <a:fld id="{98D83118-0E41-476A-AF3A-5F0635EDD232}"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9C3FC01A-CEF6-4D2B-9FCB-B0740E74DB1A}" type="slidenum">
              <a:rPr lang="ko-KR" altLang="en-US"/>
              <a:pPr/>
              <a:t>280</a:t>
            </a:fld>
            <a:endParaRPr lang="en-US" altLang="ko-KR"/>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11188" y="1052513"/>
            <a:ext cx="7921625" cy="5105400"/>
          </a:xfrm>
        </p:spPr>
        <p:txBody>
          <a:bodyPr>
            <a:normAutofit fontScale="85000" lnSpcReduction="20000"/>
          </a:bodyPr>
          <a:lstStyle/>
          <a:p>
            <a:pPr>
              <a:lnSpc>
                <a:spcPct val="110000"/>
              </a:lnSpc>
              <a:spcBef>
                <a:spcPct val="30000"/>
              </a:spcBef>
            </a:pPr>
            <a:r>
              <a:rPr lang="zh-CN" altLang="en-US">
                <a:solidFill>
                  <a:srgbClr val="000000"/>
                </a:solidFill>
              </a:rPr>
              <a:t>    企业的辅助生产，</a:t>
            </a:r>
            <a:r>
              <a:rPr lang="zh-CN" altLang="en-US">
                <a:solidFill>
                  <a:srgbClr val="0000FF"/>
                </a:solidFill>
                <a:latin typeface="华文新魏" pitchFamily="2" charset="-122"/>
              </a:rPr>
              <a:t>主要是为基本生产服务的</a:t>
            </a:r>
            <a:r>
              <a:rPr lang="zh-CN" altLang="en-US">
                <a:solidFill>
                  <a:srgbClr val="000000"/>
                </a:solidFill>
                <a:latin typeface="宋体" charset="-122"/>
              </a:rPr>
              <a:t>如供电、供气、修理的等业务。</a:t>
            </a:r>
          </a:p>
          <a:p>
            <a:pPr>
              <a:lnSpc>
                <a:spcPct val="110000"/>
              </a:lnSpc>
              <a:spcBef>
                <a:spcPct val="30000"/>
              </a:spcBef>
            </a:pPr>
            <a:r>
              <a:rPr lang="zh-CN" altLang="en-US">
                <a:solidFill>
                  <a:srgbClr val="000000"/>
                </a:solidFill>
                <a:latin typeface="宋体" charset="-122"/>
              </a:rPr>
              <a:t>    辅助生产费用的归集和分配，是通过</a:t>
            </a:r>
            <a:r>
              <a:rPr lang="zh-CN" altLang="en-US">
                <a:solidFill>
                  <a:srgbClr val="000000"/>
                </a:solidFill>
                <a:latin typeface="Arial"/>
              </a:rPr>
              <a:t>“</a:t>
            </a:r>
            <a:r>
              <a:rPr lang="zh-CN" altLang="en-US">
                <a:solidFill>
                  <a:srgbClr val="000000"/>
                </a:solidFill>
                <a:latin typeface="宋体" charset="-122"/>
              </a:rPr>
              <a:t>生产成本</a:t>
            </a:r>
            <a:r>
              <a:rPr lang="zh-CN" altLang="en-US">
                <a:solidFill>
                  <a:srgbClr val="000000"/>
                </a:solidFill>
                <a:latin typeface="Arial"/>
              </a:rPr>
              <a:t>——</a:t>
            </a:r>
            <a:r>
              <a:rPr lang="zh-CN" altLang="en-US">
                <a:solidFill>
                  <a:srgbClr val="000000"/>
                </a:solidFill>
                <a:latin typeface="宋体" charset="-122"/>
              </a:rPr>
              <a:t>辅助生产成本</a:t>
            </a:r>
            <a:r>
              <a:rPr lang="zh-CN" altLang="en-US">
                <a:solidFill>
                  <a:srgbClr val="000000"/>
                </a:solidFill>
                <a:latin typeface="Arial"/>
              </a:rPr>
              <a:t>”</a:t>
            </a:r>
            <a:r>
              <a:rPr lang="zh-CN" altLang="en-US">
                <a:solidFill>
                  <a:srgbClr val="000000"/>
                </a:solidFill>
                <a:latin typeface="宋体" charset="-122"/>
              </a:rPr>
              <a:t>科目进行的，借方归集由：材料分配表、职工薪酬分配表、折旧修理费分配表等分配来的费用；贷方将当月发生的所有费用分配计入相关的产品、制造费用、管理费用等账户。期末该账户如有借方余额，表明为辅助生产的在产品成本。</a:t>
            </a:r>
          </a:p>
          <a:p>
            <a:pPr>
              <a:lnSpc>
                <a:spcPct val="110000"/>
              </a:lnSpc>
              <a:spcBef>
                <a:spcPct val="30000"/>
              </a:spcBef>
            </a:pPr>
            <a:r>
              <a:rPr lang="zh-CN" altLang="en-US">
                <a:solidFill>
                  <a:srgbClr val="990000"/>
                </a:solidFill>
                <a:latin typeface="宋体" charset="-122"/>
              </a:rPr>
              <a:t>    辅助生产费用的分配方法有：</a:t>
            </a:r>
          </a:p>
          <a:p>
            <a:pPr>
              <a:lnSpc>
                <a:spcPct val="110000"/>
              </a:lnSpc>
              <a:spcBef>
                <a:spcPct val="30000"/>
              </a:spcBef>
            </a:pPr>
            <a:r>
              <a:rPr lang="zh-CN" altLang="en-US">
                <a:solidFill>
                  <a:srgbClr val="000000"/>
                </a:solidFill>
                <a:latin typeface="宋体" charset="-122"/>
              </a:rPr>
              <a:t>    直接分配法、顺序分配法、计划成本分配法、一次交互分配法等。</a:t>
            </a:r>
          </a:p>
        </p:txBody>
      </p:sp>
      <p:sp>
        <p:nvSpPr>
          <p:cNvPr id="3" name="日期占位符 3"/>
          <p:cNvSpPr>
            <a:spLocks noGrp="1"/>
          </p:cNvSpPr>
          <p:nvPr>
            <p:ph type="dt" sz="half" idx="10"/>
          </p:nvPr>
        </p:nvSpPr>
        <p:spPr/>
        <p:txBody>
          <a:bodyPr/>
          <a:lstStyle/>
          <a:p>
            <a:fld id="{0BFBE676-53DD-4AE3-9C9D-F6123E0C01A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CF680A13-2283-41FB-B239-4A88514A5176}" type="slidenum">
              <a:rPr lang="ko-KR" altLang="en-US"/>
              <a:pPr/>
              <a:t>281</a:t>
            </a:fld>
            <a:endParaRPr lang="en-US" altLang="ko-K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11188" y="1066800"/>
            <a:ext cx="7993062" cy="5181600"/>
          </a:xfrm>
        </p:spPr>
        <p:txBody>
          <a:bodyPr/>
          <a:lstStyle/>
          <a:p>
            <a:pPr>
              <a:lnSpc>
                <a:spcPct val="110000"/>
              </a:lnSpc>
              <a:spcBef>
                <a:spcPct val="30000"/>
              </a:spcBef>
            </a:pPr>
            <a:r>
              <a:rPr lang="zh-CN" altLang="en-US" sz="2800">
                <a:solidFill>
                  <a:srgbClr val="0000FF"/>
                </a:solidFill>
              </a:rPr>
              <a:t>主要讲述直接分配法：</a:t>
            </a:r>
          </a:p>
          <a:p>
            <a:pPr>
              <a:lnSpc>
                <a:spcPct val="110000"/>
              </a:lnSpc>
              <a:spcBef>
                <a:spcPct val="30000"/>
              </a:spcBef>
            </a:pPr>
            <a:r>
              <a:rPr lang="zh-CN" altLang="en-US" sz="2800">
                <a:solidFill>
                  <a:srgbClr val="000000"/>
                </a:solidFill>
              </a:rPr>
              <a:t>    采用直接分配法，不考虑辅助生产内部相互提供的劳务量，即不经过辅助生产的交互分配，直接将各辅助生产车间发生的费用分配给辅助生产以外的各受益单位和产品。</a:t>
            </a:r>
          </a:p>
          <a:p>
            <a:pPr>
              <a:lnSpc>
                <a:spcPct val="110000"/>
              </a:lnSpc>
              <a:spcBef>
                <a:spcPct val="30000"/>
              </a:spcBef>
            </a:pPr>
            <a:r>
              <a:rPr lang="zh-CN" altLang="en-US" sz="2800">
                <a:solidFill>
                  <a:srgbClr val="000000"/>
                </a:solidFill>
              </a:rPr>
              <a:t>    计算公式、实际例子及账户处理见教材。</a:t>
            </a:r>
          </a:p>
          <a:p>
            <a:pPr>
              <a:lnSpc>
                <a:spcPct val="110000"/>
              </a:lnSpc>
              <a:spcBef>
                <a:spcPct val="30000"/>
              </a:spcBef>
            </a:pPr>
            <a:r>
              <a:rPr lang="zh-CN" altLang="en-US" sz="2800" b="1">
                <a:solidFill>
                  <a:srgbClr val="008000"/>
                </a:solidFill>
              </a:rPr>
              <a:t>    ☆</a:t>
            </a:r>
            <a:r>
              <a:rPr lang="zh-CN" altLang="en-US" sz="2800">
                <a:solidFill>
                  <a:srgbClr val="008000"/>
                </a:solidFill>
              </a:rPr>
              <a:t>问题：</a:t>
            </a:r>
            <a:r>
              <a:rPr lang="zh-CN" altLang="en-US" sz="2800">
                <a:solidFill>
                  <a:srgbClr val="000000"/>
                </a:solidFill>
              </a:rPr>
              <a:t>直接分配法在分配辅助生产费用时没有考虑辅助生产之间的耗费，而直接将费用分配给辅助生产车间以外的部门，这样做有什么不足？为什么？</a:t>
            </a:r>
          </a:p>
        </p:txBody>
      </p:sp>
      <p:sp>
        <p:nvSpPr>
          <p:cNvPr id="3" name="日期占位符 3"/>
          <p:cNvSpPr>
            <a:spLocks noGrp="1"/>
          </p:cNvSpPr>
          <p:nvPr>
            <p:ph type="dt" sz="half" idx="10"/>
          </p:nvPr>
        </p:nvSpPr>
        <p:spPr/>
        <p:txBody>
          <a:bodyPr/>
          <a:lstStyle/>
          <a:p>
            <a:fld id="{5383F2FA-97E8-4EDC-B6D2-E0A5382EACE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4C5A7CD-8939-4DE7-96C3-226EC3C5C4E8}" type="slidenum">
              <a:rPr lang="ko-KR" altLang="en-US"/>
              <a:pPr/>
              <a:t>282</a:t>
            </a:fld>
            <a:endParaRPr lang="en-US" altLang="ko-KR"/>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11188" y="1052513"/>
            <a:ext cx="7921625" cy="5400675"/>
          </a:xfrm>
        </p:spPr>
        <p:txBody>
          <a:bodyPr>
            <a:normAutofit lnSpcReduction="10000"/>
          </a:bodyPr>
          <a:lstStyle/>
          <a:p>
            <a:pPr>
              <a:lnSpc>
                <a:spcPct val="110000"/>
              </a:lnSpc>
              <a:spcBef>
                <a:spcPct val="30000"/>
              </a:spcBef>
            </a:pPr>
            <a:r>
              <a:rPr lang="zh-CN" altLang="en-US" sz="2800" b="1">
                <a:solidFill>
                  <a:srgbClr val="0000FF"/>
                </a:solidFill>
              </a:rPr>
              <a:t>（六）制造费用的归集分配</a:t>
            </a:r>
          </a:p>
          <a:p>
            <a:pPr>
              <a:lnSpc>
                <a:spcPct val="110000"/>
              </a:lnSpc>
              <a:spcBef>
                <a:spcPct val="30000"/>
              </a:spcBef>
            </a:pPr>
            <a:r>
              <a:rPr lang="zh-CN" altLang="en-US" sz="2800">
                <a:solidFill>
                  <a:srgbClr val="0000FF"/>
                </a:solidFill>
              </a:rPr>
              <a:t>    制造费用</a:t>
            </a:r>
            <a:r>
              <a:rPr lang="zh-CN" altLang="en-US" sz="2800">
                <a:solidFill>
                  <a:srgbClr val="000000"/>
                </a:solidFill>
              </a:rPr>
              <a:t>是指企业各生产单位为组织和管理生产而发生的各项</a:t>
            </a:r>
            <a:r>
              <a:rPr lang="zh-CN" altLang="en-US" sz="2800">
                <a:solidFill>
                  <a:srgbClr val="0000FF"/>
                </a:solidFill>
              </a:rPr>
              <a:t>间接费用。</a:t>
            </a:r>
          </a:p>
          <a:p>
            <a:pPr>
              <a:lnSpc>
                <a:spcPct val="110000"/>
              </a:lnSpc>
              <a:spcBef>
                <a:spcPct val="30000"/>
              </a:spcBef>
            </a:pPr>
            <a:r>
              <a:rPr lang="zh-CN" altLang="en-US" sz="2800">
                <a:solidFill>
                  <a:srgbClr val="000000"/>
                </a:solidFill>
              </a:rPr>
              <a:t>    制造费用通过</a:t>
            </a:r>
            <a:r>
              <a:rPr lang="zh-CN" altLang="en-US" sz="2800">
                <a:solidFill>
                  <a:srgbClr val="000000"/>
                </a:solidFill>
                <a:latin typeface="Arial"/>
              </a:rPr>
              <a:t>“</a:t>
            </a:r>
            <a:r>
              <a:rPr lang="zh-CN" altLang="en-US" sz="2800">
                <a:solidFill>
                  <a:srgbClr val="000000"/>
                </a:solidFill>
              </a:rPr>
              <a:t>制造费用</a:t>
            </a:r>
            <a:r>
              <a:rPr lang="zh-CN" altLang="en-US" sz="2800">
                <a:solidFill>
                  <a:srgbClr val="000000"/>
                </a:solidFill>
                <a:latin typeface="Arial"/>
              </a:rPr>
              <a:t>”</a:t>
            </a:r>
            <a:r>
              <a:rPr lang="zh-CN" altLang="en-US" sz="2800">
                <a:solidFill>
                  <a:srgbClr val="000000"/>
                </a:solidFill>
              </a:rPr>
              <a:t>账户归集，生产单一产品的车间，制造费用可直接计入其产品成本；生产多种产品的车间，需采取既合理又简便的分配方法，将制造费用分配计入各产品成本。</a:t>
            </a:r>
          </a:p>
          <a:p>
            <a:pPr>
              <a:lnSpc>
                <a:spcPct val="110000"/>
              </a:lnSpc>
              <a:spcBef>
                <a:spcPct val="30000"/>
              </a:spcBef>
            </a:pPr>
            <a:r>
              <a:rPr lang="zh-CN" altLang="en-US" sz="2800">
                <a:solidFill>
                  <a:srgbClr val="000000"/>
                </a:solidFill>
              </a:rPr>
              <a:t>    常用的分配标准有：</a:t>
            </a:r>
          </a:p>
          <a:p>
            <a:pPr>
              <a:lnSpc>
                <a:spcPct val="110000"/>
              </a:lnSpc>
              <a:spcBef>
                <a:spcPct val="30000"/>
              </a:spcBef>
            </a:pPr>
            <a:r>
              <a:rPr lang="zh-CN" altLang="en-US" sz="2800">
                <a:solidFill>
                  <a:srgbClr val="000000"/>
                </a:solidFill>
              </a:rPr>
              <a:t>    生产工时、定额工时、直接人工费用、机器工时等。</a:t>
            </a:r>
          </a:p>
        </p:txBody>
      </p:sp>
      <p:sp>
        <p:nvSpPr>
          <p:cNvPr id="3" name="日期占位符 3"/>
          <p:cNvSpPr>
            <a:spLocks noGrp="1"/>
          </p:cNvSpPr>
          <p:nvPr>
            <p:ph type="dt" sz="half" idx="10"/>
          </p:nvPr>
        </p:nvSpPr>
        <p:spPr/>
        <p:txBody>
          <a:bodyPr/>
          <a:lstStyle/>
          <a:p>
            <a:fld id="{82C9410F-5674-47A0-A38B-9B17688A393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BCF5F923-56BE-4469-AF6F-AF67171DF3AC}" type="slidenum">
              <a:rPr lang="ko-KR" altLang="en-US"/>
              <a:pPr/>
              <a:t>283</a:t>
            </a:fld>
            <a:endParaRPr lang="en-US" altLang="ko-KR"/>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11188" y="1052513"/>
            <a:ext cx="7921625" cy="5400675"/>
          </a:xfrm>
        </p:spPr>
        <p:txBody>
          <a:bodyPr>
            <a:normAutofit fontScale="85000" lnSpcReduction="10000"/>
          </a:bodyPr>
          <a:lstStyle/>
          <a:p>
            <a:pPr>
              <a:lnSpc>
                <a:spcPct val="120000"/>
              </a:lnSpc>
              <a:spcBef>
                <a:spcPct val="30000"/>
              </a:spcBef>
            </a:pPr>
            <a:r>
              <a:rPr lang="zh-CN" altLang="en-US">
                <a:solidFill>
                  <a:srgbClr val="008000"/>
                </a:solidFill>
              </a:rPr>
              <a:t>    经过前述费用的归集分配，</a:t>
            </a:r>
            <a:r>
              <a:rPr lang="zh-CN" altLang="en-US">
                <a:solidFill>
                  <a:srgbClr val="000000"/>
                </a:solidFill>
              </a:rPr>
              <a:t>已将费用计入了</a:t>
            </a:r>
            <a:r>
              <a:rPr lang="zh-CN" altLang="en-US">
                <a:solidFill>
                  <a:srgbClr val="000000"/>
                </a:solidFill>
                <a:latin typeface="Arial"/>
              </a:rPr>
              <a:t>“</a:t>
            </a:r>
            <a:r>
              <a:rPr lang="zh-CN" altLang="en-US">
                <a:solidFill>
                  <a:srgbClr val="000000"/>
                </a:solidFill>
              </a:rPr>
              <a:t>生产成本</a:t>
            </a:r>
            <a:r>
              <a:rPr lang="zh-CN" altLang="en-US">
                <a:solidFill>
                  <a:srgbClr val="000000"/>
                </a:solidFill>
                <a:latin typeface="Arial"/>
              </a:rPr>
              <a:t>——</a:t>
            </a:r>
            <a:r>
              <a:rPr lang="zh-CN" altLang="en-US">
                <a:solidFill>
                  <a:srgbClr val="000000"/>
                </a:solidFill>
              </a:rPr>
              <a:t>基本生产成本</a:t>
            </a:r>
            <a:r>
              <a:rPr lang="zh-CN" altLang="en-US">
                <a:solidFill>
                  <a:srgbClr val="000000"/>
                </a:solidFill>
                <a:latin typeface="Arial"/>
              </a:rPr>
              <a:t>”</a:t>
            </a:r>
            <a:r>
              <a:rPr lang="zh-CN" altLang="en-US">
                <a:solidFill>
                  <a:srgbClr val="000000"/>
                </a:solidFill>
              </a:rPr>
              <a:t>科目的借方，并按各种产品划分清楚，还按成本项目分别登记在各自的成本计算单中。</a:t>
            </a:r>
          </a:p>
          <a:p>
            <a:pPr>
              <a:lnSpc>
                <a:spcPct val="120000"/>
              </a:lnSpc>
              <a:spcBef>
                <a:spcPct val="30000"/>
              </a:spcBef>
            </a:pPr>
            <a:r>
              <a:rPr lang="zh-CN" altLang="en-US">
                <a:solidFill>
                  <a:srgbClr val="000000"/>
                </a:solidFill>
              </a:rPr>
              <a:t>    但是，这些费用都是本月发生的生产费用，并不一定就是当月完工产品的成本，这就需要将生产费用</a:t>
            </a:r>
            <a:r>
              <a:rPr lang="zh-CN" altLang="en-US">
                <a:solidFill>
                  <a:srgbClr val="0000FF"/>
                </a:solidFill>
              </a:rPr>
              <a:t>在完工产品和期末在产品之间进行分配。</a:t>
            </a:r>
          </a:p>
          <a:p>
            <a:pPr>
              <a:lnSpc>
                <a:spcPct val="120000"/>
              </a:lnSpc>
              <a:spcBef>
                <a:spcPct val="30000"/>
              </a:spcBef>
            </a:pPr>
            <a:r>
              <a:rPr lang="zh-CN" altLang="en-US" b="1">
                <a:solidFill>
                  <a:srgbClr val="FF0000"/>
                </a:solidFill>
              </a:rPr>
              <a:t>    ☆</a:t>
            </a:r>
            <a:r>
              <a:rPr lang="zh-CN" altLang="en-US">
                <a:solidFill>
                  <a:srgbClr val="FF0000"/>
                </a:solidFill>
              </a:rPr>
              <a:t>问题：</a:t>
            </a:r>
          </a:p>
          <a:p>
            <a:pPr>
              <a:lnSpc>
                <a:spcPct val="120000"/>
              </a:lnSpc>
              <a:spcBef>
                <a:spcPct val="30000"/>
              </a:spcBef>
            </a:pPr>
            <a:r>
              <a:rPr lang="zh-CN" altLang="en-US">
                <a:solidFill>
                  <a:srgbClr val="000000"/>
                </a:solidFill>
              </a:rPr>
              <a:t>    为什么需要将生产费用在完工产品和期末在产品之间进行分配？</a:t>
            </a:r>
          </a:p>
          <a:p>
            <a:pPr>
              <a:lnSpc>
                <a:spcPct val="120000"/>
              </a:lnSpc>
              <a:spcBef>
                <a:spcPct val="30000"/>
              </a:spcBef>
            </a:pPr>
            <a:endParaRPr lang="zh-CN" altLang="en-US">
              <a:solidFill>
                <a:srgbClr val="000000"/>
              </a:solidFill>
            </a:endParaRPr>
          </a:p>
        </p:txBody>
      </p:sp>
      <p:sp>
        <p:nvSpPr>
          <p:cNvPr id="3" name="日期占位符 3"/>
          <p:cNvSpPr>
            <a:spLocks noGrp="1"/>
          </p:cNvSpPr>
          <p:nvPr>
            <p:ph type="dt" sz="half" idx="10"/>
          </p:nvPr>
        </p:nvSpPr>
        <p:spPr/>
        <p:txBody>
          <a:bodyPr/>
          <a:lstStyle/>
          <a:p>
            <a:fld id="{26C9177A-ADFC-462F-9840-7BDAEDEC4CC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1F1AF3B-1843-4E52-B11B-5E4EF2752A93}" type="slidenum">
              <a:rPr lang="ko-KR" altLang="en-US"/>
              <a:pPr/>
              <a:t>284</a:t>
            </a:fld>
            <a:endParaRPr lang="en-US" altLang="ko-KR"/>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9750" y="1052513"/>
            <a:ext cx="8135938" cy="5329237"/>
          </a:xfrm>
        </p:spPr>
        <p:txBody>
          <a:bodyPr>
            <a:normAutofit fontScale="85000" lnSpcReduction="10000"/>
          </a:bodyPr>
          <a:lstStyle/>
          <a:p>
            <a:pPr>
              <a:lnSpc>
                <a:spcPct val="110000"/>
              </a:lnSpc>
              <a:spcBef>
                <a:spcPct val="40000"/>
              </a:spcBef>
            </a:pPr>
            <a:r>
              <a:rPr lang="zh-CN" altLang="en-US" b="1">
                <a:solidFill>
                  <a:srgbClr val="0000FF"/>
                </a:solidFill>
                <a:latin typeface="宋体" charset="-122"/>
              </a:rPr>
              <a:t>（七）生产费用在完工产品和在产品之间的分配</a:t>
            </a:r>
          </a:p>
          <a:p>
            <a:pPr>
              <a:lnSpc>
                <a:spcPct val="110000"/>
              </a:lnSpc>
              <a:spcBef>
                <a:spcPct val="40000"/>
              </a:spcBef>
            </a:pPr>
            <a:r>
              <a:rPr lang="zh-CN" altLang="en-US">
                <a:solidFill>
                  <a:srgbClr val="000000"/>
                </a:solidFill>
                <a:latin typeface="宋体" charset="-122"/>
              </a:rPr>
              <a:t>月初在产品成本＋本月发生产品费用＝</a:t>
            </a:r>
          </a:p>
          <a:p>
            <a:pPr>
              <a:lnSpc>
                <a:spcPct val="110000"/>
              </a:lnSpc>
              <a:spcBef>
                <a:spcPct val="40000"/>
              </a:spcBef>
            </a:pPr>
            <a:r>
              <a:rPr lang="zh-CN" altLang="en-US">
                <a:solidFill>
                  <a:srgbClr val="000000"/>
                </a:solidFill>
                <a:latin typeface="宋体" charset="-122"/>
              </a:rPr>
              <a:t>本月完工产品成本＋月末在产品成本</a:t>
            </a:r>
          </a:p>
          <a:p>
            <a:pPr>
              <a:lnSpc>
                <a:spcPct val="110000"/>
              </a:lnSpc>
              <a:spcBef>
                <a:spcPct val="40000"/>
              </a:spcBef>
            </a:pPr>
            <a:r>
              <a:rPr lang="zh-CN" altLang="en-US">
                <a:solidFill>
                  <a:srgbClr val="000000"/>
                </a:solidFill>
                <a:latin typeface="宋体" charset="-122"/>
              </a:rPr>
              <a:t>月初在产品成本＋本月发生产品费用－月未在产品成本＝本月完工产品成本</a:t>
            </a:r>
          </a:p>
          <a:p>
            <a:pPr>
              <a:lnSpc>
                <a:spcPct val="110000"/>
              </a:lnSpc>
              <a:spcBef>
                <a:spcPct val="40000"/>
              </a:spcBef>
            </a:pPr>
            <a:r>
              <a:rPr lang="zh-CN" altLang="en-US">
                <a:solidFill>
                  <a:srgbClr val="000000"/>
                </a:solidFill>
                <a:latin typeface="宋体" charset="-122"/>
              </a:rPr>
              <a:t>    生产费用在完工产品和在产品之间进行分配，是成本计算工作中是一个重要而又比较复杂的问题，企业应当根据在产品数量的多少、各月在产品数量变化的大小、各项费用比重的大小、以及定额管理基础的好坏等具体情况，选择既合理又简便的分配方法。</a:t>
            </a:r>
          </a:p>
        </p:txBody>
      </p:sp>
      <p:sp>
        <p:nvSpPr>
          <p:cNvPr id="3" name="日期占位符 3"/>
          <p:cNvSpPr>
            <a:spLocks noGrp="1"/>
          </p:cNvSpPr>
          <p:nvPr>
            <p:ph type="dt" sz="half" idx="10"/>
          </p:nvPr>
        </p:nvSpPr>
        <p:spPr/>
        <p:txBody>
          <a:bodyPr/>
          <a:lstStyle/>
          <a:p>
            <a:fld id="{B931DF28-48E2-4A3E-905A-CDD297E1260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66A0741-25B6-4251-823B-A2163EC549C4}" type="slidenum">
              <a:rPr lang="ko-KR" altLang="en-US"/>
              <a:pPr/>
              <a:t>285</a:t>
            </a:fld>
            <a:endParaRPr lang="en-US" altLang="ko-KR"/>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11188" y="1052513"/>
            <a:ext cx="7993062" cy="5472112"/>
          </a:xfrm>
        </p:spPr>
        <p:txBody>
          <a:bodyPr/>
          <a:lstStyle/>
          <a:p>
            <a:pPr>
              <a:lnSpc>
                <a:spcPct val="120000"/>
              </a:lnSpc>
              <a:spcBef>
                <a:spcPct val="30000"/>
              </a:spcBef>
            </a:pPr>
            <a:r>
              <a:rPr lang="zh-CN" altLang="en-US" sz="2000">
                <a:solidFill>
                  <a:srgbClr val="990000"/>
                </a:solidFill>
              </a:rPr>
              <a:t>1.不计算在产品（即在产品成本为零）</a:t>
            </a:r>
            <a:endParaRPr lang="zh-CN" altLang="en-US" sz="2000">
              <a:solidFill>
                <a:srgbClr val="008000"/>
              </a:solidFill>
            </a:endParaRPr>
          </a:p>
          <a:p>
            <a:pPr>
              <a:lnSpc>
                <a:spcPct val="120000"/>
              </a:lnSpc>
              <a:spcBef>
                <a:spcPct val="30000"/>
              </a:spcBef>
            </a:pPr>
            <a:r>
              <a:rPr lang="zh-CN" altLang="en-US" sz="2000">
                <a:solidFill>
                  <a:srgbClr val="008000"/>
                </a:solidFill>
              </a:rPr>
              <a:t>2.在产品成本按年初数固定计算</a:t>
            </a:r>
          </a:p>
          <a:p>
            <a:pPr>
              <a:lnSpc>
                <a:spcPct val="120000"/>
              </a:lnSpc>
              <a:spcBef>
                <a:spcPct val="30000"/>
              </a:spcBef>
            </a:pPr>
            <a:r>
              <a:rPr lang="zh-CN" altLang="en-US" sz="2000">
                <a:solidFill>
                  <a:srgbClr val="000000"/>
                </a:solidFill>
              </a:rPr>
              <a:t>这种情况是月初、月末在产品成本差额对完工产品成本影响不大。</a:t>
            </a:r>
          </a:p>
          <a:p>
            <a:pPr>
              <a:lnSpc>
                <a:spcPct val="120000"/>
              </a:lnSpc>
              <a:spcBef>
                <a:spcPct val="30000"/>
              </a:spcBef>
            </a:pPr>
            <a:r>
              <a:rPr lang="zh-CN" altLang="en-US" sz="2000">
                <a:solidFill>
                  <a:srgbClr val="0000FF"/>
                </a:solidFill>
              </a:rPr>
              <a:t>3.在产品成本按其所耗用的原材料费用计算</a:t>
            </a:r>
          </a:p>
          <a:p>
            <a:pPr>
              <a:lnSpc>
                <a:spcPct val="120000"/>
              </a:lnSpc>
              <a:spcBef>
                <a:spcPct val="30000"/>
              </a:spcBef>
            </a:pPr>
            <a:r>
              <a:rPr lang="zh-CN" altLang="en-US" sz="2000">
                <a:solidFill>
                  <a:srgbClr val="000000"/>
                </a:solidFill>
              </a:rPr>
              <a:t>这种方法是原材料在生产成本中所占比重较大，而且原材料是在生产开始时就一次全部投入的情况下使用。</a:t>
            </a:r>
          </a:p>
          <a:p>
            <a:pPr>
              <a:lnSpc>
                <a:spcPct val="120000"/>
              </a:lnSpc>
              <a:spcBef>
                <a:spcPct val="30000"/>
              </a:spcBef>
            </a:pPr>
            <a:r>
              <a:rPr lang="zh-CN" altLang="en-US" sz="2000">
                <a:solidFill>
                  <a:srgbClr val="FF0000"/>
                </a:solidFill>
              </a:rPr>
              <a:t>4.在产品成本按定额成本计算</a:t>
            </a:r>
          </a:p>
          <a:p>
            <a:pPr>
              <a:lnSpc>
                <a:spcPct val="120000"/>
              </a:lnSpc>
              <a:spcBef>
                <a:spcPct val="30000"/>
              </a:spcBef>
            </a:pPr>
            <a:r>
              <a:rPr lang="zh-CN" altLang="en-US" sz="2000">
                <a:solidFill>
                  <a:srgbClr val="000000"/>
                </a:solidFill>
              </a:rPr>
              <a:t>月末在产品成本＝月末在产品数量ｘ在产品定额单位成本</a:t>
            </a:r>
          </a:p>
          <a:p>
            <a:pPr>
              <a:lnSpc>
                <a:spcPct val="120000"/>
              </a:lnSpc>
              <a:spcBef>
                <a:spcPct val="30000"/>
              </a:spcBef>
            </a:pPr>
            <a:r>
              <a:rPr lang="zh-CN" altLang="en-US" sz="2000">
                <a:solidFill>
                  <a:srgbClr val="000000"/>
                </a:solidFill>
              </a:rPr>
              <a:t>完工产品总成本＝月初在产品成本＋本月发生生产费用－月末在产品成本</a:t>
            </a:r>
          </a:p>
          <a:p>
            <a:pPr>
              <a:lnSpc>
                <a:spcPct val="120000"/>
              </a:lnSpc>
              <a:spcBef>
                <a:spcPct val="30000"/>
              </a:spcBef>
            </a:pPr>
            <a:r>
              <a:rPr lang="zh-CN" altLang="en-US" sz="2000">
                <a:solidFill>
                  <a:srgbClr val="000000"/>
                </a:solidFill>
              </a:rPr>
              <a:t>见教材201页例3</a:t>
            </a:r>
          </a:p>
        </p:txBody>
      </p:sp>
      <p:sp>
        <p:nvSpPr>
          <p:cNvPr id="3" name="日期占位符 3"/>
          <p:cNvSpPr>
            <a:spLocks noGrp="1"/>
          </p:cNvSpPr>
          <p:nvPr>
            <p:ph type="dt" sz="half" idx="10"/>
          </p:nvPr>
        </p:nvSpPr>
        <p:spPr/>
        <p:txBody>
          <a:bodyPr/>
          <a:lstStyle/>
          <a:p>
            <a:fld id="{9429C14B-2802-45F5-BDAE-FFC333CFB3F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B7E79AA-CFE6-4B65-9596-224EF8851F28}" type="slidenum">
              <a:rPr lang="ko-KR" altLang="en-US"/>
              <a:pPr/>
              <a:t>286</a:t>
            </a:fld>
            <a:endParaRPr lang="en-US" altLang="ko-K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11188" y="981075"/>
            <a:ext cx="7772400" cy="4464050"/>
          </a:xfrm>
        </p:spPr>
        <p:txBody>
          <a:bodyPr/>
          <a:lstStyle/>
          <a:p>
            <a:pPr>
              <a:lnSpc>
                <a:spcPct val="110000"/>
              </a:lnSpc>
            </a:pPr>
            <a:r>
              <a:rPr lang="zh-CN" altLang="en-US" sz="2000">
                <a:solidFill>
                  <a:srgbClr val="0000FF"/>
                </a:solidFill>
              </a:rPr>
              <a:t>月末在产品成本计算如下：</a:t>
            </a:r>
            <a:endParaRPr lang="zh-CN" altLang="en-US" sz="2000">
              <a:solidFill>
                <a:srgbClr val="000000"/>
              </a:solidFill>
            </a:endParaRPr>
          </a:p>
          <a:p>
            <a:pPr>
              <a:lnSpc>
                <a:spcPct val="110000"/>
              </a:lnSpc>
            </a:pPr>
            <a:r>
              <a:rPr lang="zh-CN" altLang="en-US" sz="2000">
                <a:solidFill>
                  <a:srgbClr val="000000"/>
                </a:solidFill>
              </a:rPr>
              <a:t>直接材料＝120×90＝10800（元）</a:t>
            </a:r>
          </a:p>
          <a:p>
            <a:pPr>
              <a:lnSpc>
                <a:spcPct val="110000"/>
              </a:lnSpc>
            </a:pPr>
            <a:r>
              <a:rPr lang="zh-CN" altLang="en-US" sz="2000">
                <a:solidFill>
                  <a:srgbClr val="000000"/>
                </a:solidFill>
              </a:rPr>
              <a:t>直接工资＝120×6×1.372＝988（元）</a:t>
            </a:r>
          </a:p>
          <a:p>
            <a:pPr>
              <a:lnSpc>
                <a:spcPct val="110000"/>
              </a:lnSpc>
            </a:pPr>
            <a:r>
              <a:rPr lang="zh-CN" altLang="en-US" sz="2000">
                <a:solidFill>
                  <a:srgbClr val="000000"/>
                </a:solidFill>
              </a:rPr>
              <a:t>制造费用＝120×6×2.533＝1824（元）</a:t>
            </a:r>
          </a:p>
          <a:p>
            <a:pPr>
              <a:lnSpc>
                <a:spcPct val="110000"/>
              </a:lnSpc>
            </a:pPr>
            <a:r>
              <a:rPr lang="zh-CN" altLang="en-US" sz="2000">
                <a:solidFill>
                  <a:srgbClr val="008000"/>
                </a:solidFill>
              </a:rPr>
              <a:t>月末在产品定额成本：</a:t>
            </a:r>
            <a:r>
              <a:rPr lang="zh-CN" altLang="en-US" sz="2000">
                <a:solidFill>
                  <a:srgbClr val="000000"/>
                </a:solidFill>
              </a:rPr>
              <a:t>10800＋988＋1824＝13612（元）</a:t>
            </a:r>
          </a:p>
          <a:p>
            <a:pPr>
              <a:lnSpc>
                <a:spcPct val="110000"/>
              </a:lnSpc>
            </a:pPr>
            <a:r>
              <a:rPr lang="zh-CN" altLang="en-US" sz="2000">
                <a:solidFill>
                  <a:srgbClr val="008000"/>
                </a:solidFill>
              </a:rPr>
              <a:t>完工产品成本：</a:t>
            </a:r>
            <a:r>
              <a:rPr lang="zh-CN" altLang="en-US" sz="2000">
                <a:solidFill>
                  <a:srgbClr val="000000"/>
                </a:solidFill>
              </a:rPr>
              <a:t>（倒减出来的，为什么倒减？）</a:t>
            </a:r>
          </a:p>
          <a:p>
            <a:pPr>
              <a:lnSpc>
                <a:spcPct val="110000"/>
              </a:lnSpc>
            </a:pPr>
            <a:r>
              <a:rPr lang="zh-CN" altLang="en-US" sz="2000">
                <a:solidFill>
                  <a:srgbClr val="000000"/>
                </a:solidFill>
              </a:rPr>
              <a:t>直接材料＝（7300＋78800）－10800＝75300（元）</a:t>
            </a:r>
          </a:p>
          <a:p>
            <a:pPr>
              <a:lnSpc>
                <a:spcPct val="110000"/>
              </a:lnSpc>
            </a:pPr>
            <a:r>
              <a:rPr lang="zh-CN" altLang="en-US" sz="2000">
                <a:solidFill>
                  <a:srgbClr val="000000"/>
                </a:solidFill>
              </a:rPr>
              <a:t>直接工资＝（6748＋31920）－988＝37680（元）</a:t>
            </a:r>
          </a:p>
          <a:p>
            <a:pPr>
              <a:lnSpc>
                <a:spcPct val="110000"/>
              </a:lnSpc>
            </a:pPr>
            <a:r>
              <a:rPr lang="zh-CN" altLang="en-US" sz="2000">
                <a:solidFill>
                  <a:srgbClr val="000000"/>
                </a:solidFill>
              </a:rPr>
              <a:t>制造费用＝（7600＋24000）－1824＝29776（元）</a:t>
            </a:r>
          </a:p>
          <a:p>
            <a:pPr>
              <a:lnSpc>
                <a:spcPct val="110000"/>
              </a:lnSpc>
            </a:pPr>
            <a:r>
              <a:rPr lang="zh-CN" altLang="en-US" sz="2000">
                <a:solidFill>
                  <a:srgbClr val="FF0000"/>
                </a:solidFill>
              </a:rPr>
              <a:t>本月完工产品总成本</a:t>
            </a:r>
            <a:r>
              <a:rPr lang="zh-CN" altLang="en-US" sz="2000">
                <a:solidFill>
                  <a:srgbClr val="000000"/>
                </a:solidFill>
              </a:rPr>
              <a:t>＝75300＋37680＋29776＝142756（元）</a:t>
            </a:r>
          </a:p>
          <a:p>
            <a:pPr>
              <a:lnSpc>
                <a:spcPct val="110000"/>
              </a:lnSpc>
            </a:pPr>
            <a:r>
              <a:rPr lang="zh-CN" altLang="en-US" sz="2000">
                <a:solidFill>
                  <a:srgbClr val="FF0000"/>
                </a:solidFill>
              </a:rPr>
              <a:t>完工产品单位成本</a:t>
            </a:r>
            <a:r>
              <a:rPr lang="zh-CN" altLang="en-US" sz="2000">
                <a:solidFill>
                  <a:srgbClr val="000000"/>
                </a:solidFill>
              </a:rPr>
              <a:t>＝142756÷1000＝142.76（元）</a:t>
            </a:r>
          </a:p>
        </p:txBody>
      </p:sp>
      <p:sp>
        <p:nvSpPr>
          <p:cNvPr id="4" name="日期占位符 3"/>
          <p:cNvSpPr>
            <a:spLocks noGrp="1"/>
          </p:cNvSpPr>
          <p:nvPr>
            <p:ph type="dt" sz="half" idx="10"/>
          </p:nvPr>
        </p:nvSpPr>
        <p:spPr/>
        <p:txBody>
          <a:bodyPr/>
          <a:lstStyle/>
          <a:p>
            <a:fld id="{1D6BDD05-459D-44EB-94D4-4826D28F657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AA48E882-A0E2-44AB-B880-6DDC7E0C972E}" type="slidenum">
              <a:rPr lang="ko-KR" altLang="en-US"/>
              <a:pPr/>
              <a:t>287</a:t>
            </a:fld>
            <a:endParaRPr lang="en-US" altLang="ko-KR"/>
          </a:p>
        </p:txBody>
      </p:sp>
      <p:sp>
        <p:nvSpPr>
          <p:cNvPr id="24581" name="Rectangle 5"/>
          <p:cNvSpPr>
            <a:spLocks noChangeArrowheads="1"/>
          </p:cNvSpPr>
          <p:nvPr/>
        </p:nvSpPr>
        <p:spPr bwMode="auto">
          <a:xfrm>
            <a:off x="611188" y="5589588"/>
            <a:ext cx="7343775" cy="793750"/>
          </a:xfrm>
          <a:prstGeom prst="rect">
            <a:avLst/>
          </a:prstGeom>
          <a:noFill/>
          <a:ln w="7938">
            <a:noFill/>
            <a:miter lim="800000"/>
            <a:headEnd type="none" w="sm" len="sm"/>
            <a:tailEnd type="none" w="sm" len="sm"/>
          </a:ln>
          <a:effectLst/>
        </p:spPr>
        <p:txBody>
          <a:bodyPr>
            <a:spAutoFit/>
          </a:bodyPr>
          <a:lstStyle/>
          <a:p>
            <a:pPr>
              <a:spcBef>
                <a:spcPct val="30000"/>
              </a:spcBef>
            </a:pPr>
            <a:r>
              <a:rPr lang="zh-CN" altLang="en-US" sz="2000" b="1">
                <a:solidFill>
                  <a:srgbClr val="FF0000"/>
                </a:solidFill>
                <a:ea typeface="楷体_GB2312" pitchFamily="49" charset="-122"/>
              </a:rPr>
              <a:t>☆问题：</a:t>
            </a:r>
            <a:endParaRPr lang="zh-CN" altLang="en-US" sz="2000" b="1">
              <a:solidFill>
                <a:srgbClr val="000000"/>
              </a:solidFill>
              <a:ea typeface="楷体_GB2312" pitchFamily="49" charset="-122"/>
            </a:endParaRPr>
          </a:p>
          <a:p>
            <a:pPr>
              <a:spcBef>
                <a:spcPct val="30000"/>
              </a:spcBef>
            </a:pPr>
            <a:r>
              <a:rPr lang="zh-CN" altLang="en-US" sz="2000">
                <a:solidFill>
                  <a:srgbClr val="000000"/>
                </a:solidFill>
                <a:ea typeface="楷体_GB2312" pitchFamily="49" charset="-122"/>
              </a:rPr>
              <a:t>在产品成本按定额成本计算的优点在哪儿？适用于哪些企业？</a:t>
            </a: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11188" y="1052513"/>
            <a:ext cx="7993062" cy="5181600"/>
          </a:xfrm>
          <a:noFill/>
          <a:ln/>
        </p:spPr>
        <p:txBody>
          <a:bodyPr>
            <a:normAutofit fontScale="92500" lnSpcReduction="10000"/>
          </a:bodyPr>
          <a:lstStyle/>
          <a:p>
            <a:pPr>
              <a:lnSpc>
                <a:spcPct val="120000"/>
              </a:lnSpc>
              <a:spcBef>
                <a:spcPct val="40000"/>
              </a:spcBef>
            </a:pPr>
            <a:r>
              <a:rPr lang="zh-CN" altLang="en-US">
                <a:solidFill>
                  <a:srgbClr val="0000FF"/>
                </a:solidFill>
              </a:rPr>
              <a:t>5、约当产量比例法</a:t>
            </a:r>
            <a:r>
              <a:rPr lang="zh-CN" altLang="en-US">
                <a:solidFill>
                  <a:srgbClr val="000000"/>
                </a:solidFill>
              </a:rPr>
              <a:t>    </a:t>
            </a:r>
          </a:p>
          <a:p>
            <a:pPr>
              <a:lnSpc>
                <a:spcPct val="120000"/>
              </a:lnSpc>
              <a:spcBef>
                <a:spcPct val="40000"/>
              </a:spcBef>
            </a:pPr>
            <a:r>
              <a:rPr lang="zh-CN" altLang="en-US">
                <a:solidFill>
                  <a:srgbClr val="000000"/>
                </a:solidFill>
              </a:rPr>
              <a:t>    所谓约当产量，是指在产品按完工程度折合成完工产品产量。按约当产量比例分配的方法，就是将月末结存的在产品，按其完工程度折合成约当产量，然后将再将产品应负担的全部生产费用 ，按完工产品产量和在产品约当产量的比例进行分配的一种方法。</a:t>
            </a:r>
          </a:p>
          <a:p>
            <a:pPr>
              <a:lnSpc>
                <a:spcPct val="120000"/>
              </a:lnSpc>
              <a:spcBef>
                <a:spcPct val="40000"/>
              </a:spcBef>
            </a:pPr>
            <a:r>
              <a:rPr lang="zh-CN" altLang="en-US">
                <a:solidFill>
                  <a:srgbClr val="000000"/>
                </a:solidFill>
              </a:rPr>
              <a:t>    如：在产品100件，完工程度40%，则相当于完工产品的40件。100×40%＝40件。</a:t>
            </a:r>
          </a:p>
        </p:txBody>
      </p:sp>
      <p:sp>
        <p:nvSpPr>
          <p:cNvPr id="3" name="日期占位符 3"/>
          <p:cNvSpPr>
            <a:spLocks noGrp="1"/>
          </p:cNvSpPr>
          <p:nvPr>
            <p:ph type="dt" sz="half" idx="10"/>
          </p:nvPr>
        </p:nvSpPr>
        <p:spPr/>
        <p:txBody>
          <a:bodyPr/>
          <a:lstStyle/>
          <a:p>
            <a:fld id="{AABB1DC7-93D0-4AAA-864A-B18B31E11253}"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60B2F4E5-CF1F-443C-A157-2089F1064A7A}" type="slidenum">
              <a:rPr lang="ko-KR" altLang="en-US"/>
              <a:pPr/>
              <a:t>288</a:t>
            </a:fld>
            <a:endParaRPr lang="en-US" altLang="ko-K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11188" y="1143000"/>
            <a:ext cx="7999412" cy="5105400"/>
          </a:xfrm>
        </p:spPr>
        <p:txBody>
          <a:bodyPr>
            <a:normAutofit fontScale="85000" lnSpcReduction="20000"/>
          </a:bodyPr>
          <a:lstStyle/>
          <a:p>
            <a:pPr>
              <a:lnSpc>
                <a:spcPct val="110000"/>
              </a:lnSpc>
              <a:spcBef>
                <a:spcPct val="40000"/>
              </a:spcBef>
            </a:pPr>
            <a:r>
              <a:rPr lang="zh-CN" altLang="en-US" b="1">
                <a:solidFill>
                  <a:srgbClr val="FF0000"/>
                </a:solidFill>
                <a:latin typeface="宋体" charset="-122"/>
              </a:rPr>
              <a:t>运用该方法需注意两个问题：</a:t>
            </a:r>
            <a:endParaRPr lang="zh-CN" altLang="en-US" b="1">
              <a:solidFill>
                <a:srgbClr val="0000FF"/>
              </a:solidFill>
              <a:latin typeface="华文新魏" pitchFamily="2" charset="-122"/>
            </a:endParaRPr>
          </a:p>
          <a:p>
            <a:pPr>
              <a:lnSpc>
                <a:spcPct val="110000"/>
              </a:lnSpc>
              <a:spcBef>
                <a:spcPct val="40000"/>
              </a:spcBef>
            </a:pPr>
            <a:r>
              <a:rPr lang="zh-CN" altLang="en-US" b="1">
                <a:solidFill>
                  <a:srgbClr val="0000FF"/>
                </a:solidFill>
                <a:latin typeface="华文新魏" pitchFamily="2" charset="-122"/>
              </a:rPr>
              <a:t>☆</a:t>
            </a:r>
            <a:r>
              <a:rPr lang="zh-CN" altLang="en-US">
                <a:solidFill>
                  <a:srgbClr val="0000FF"/>
                </a:solidFill>
                <a:latin typeface="华文新魏" pitchFamily="2" charset="-122"/>
              </a:rPr>
              <a:t>一是原材料的投料方式：</a:t>
            </a:r>
          </a:p>
          <a:p>
            <a:pPr>
              <a:lnSpc>
                <a:spcPct val="110000"/>
              </a:lnSpc>
              <a:spcBef>
                <a:spcPct val="40000"/>
              </a:spcBef>
            </a:pPr>
            <a:r>
              <a:rPr lang="zh-CN" altLang="en-US">
                <a:solidFill>
                  <a:srgbClr val="000000"/>
                </a:solidFill>
              </a:rPr>
              <a:t>    如果材料是在生产产品时</a:t>
            </a:r>
            <a:r>
              <a:rPr lang="zh-CN" altLang="en-US">
                <a:solidFill>
                  <a:srgbClr val="990000"/>
                </a:solidFill>
                <a:latin typeface="华文新魏" pitchFamily="2" charset="-122"/>
              </a:rPr>
              <a:t>一次性投入</a:t>
            </a:r>
            <a:r>
              <a:rPr lang="zh-CN" altLang="en-US">
                <a:solidFill>
                  <a:srgbClr val="990000"/>
                </a:solidFill>
              </a:rPr>
              <a:t>，</a:t>
            </a:r>
            <a:r>
              <a:rPr lang="zh-CN" altLang="en-US">
                <a:solidFill>
                  <a:srgbClr val="000000"/>
                </a:solidFill>
              </a:rPr>
              <a:t>完工产品和在产品同样分摊材料费用，在产品不使用约当产量。其它成本项目分配时按在产品约当产量和完工产品数量的比例分配。</a:t>
            </a:r>
          </a:p>
          <a:p>
            <a:pPr>
              <a:lnSpc>
                <a:spcPct val="110000"/>
              </a:lnSpc>
              <a:spcBef>
                <a:spcPct val="40000"/>
              </a:spcBef>
            </a:pPr>
            <a:r>
              <a:rPr lang="zh-CN" altLang="en-US">
                <a:solidFill>
                  <a:srgbClr val="000000"/>
                </a:solidFill>
              </a:rPr>
              <a:t>    如果材料是在生产产品时</a:t>
            </a:r>
            <a:r>
              <a:rPr lang="zh-CN" altLang="en-US">
                <a:solidFill>
                  <a:srgbClr val="990000"/>
                </a:solidFill>
                <a:latin typeface="华文新魏" pitchFamily="2" charset="-122"/>
              </a:rPr>
              <a:t>逐渐投入，</a:t>
            </a:r>
            <a:r>
              <a:rPr lang="zh-CN" altLang="en-US">
                <a:solidFill>
                  <a:srgbClr val="000000"/>
                </a:solidFill>
              </a:rPr>
              <a:t>则原材料和其它成本项目一样，一律按在产品约当产量和完工产品的数量的比例进行分配。</a:t>
            </a:r>
          </a:p>
          <a:p>
            <a:pPr>
              <a:lnSpc>
                <a:spcPct val="110000"/>
              </a:lnSpc>
              <a:spcBef>
                <a:spcPct val="40000"/>
              </a:spcBef>
            </a:pPr>
            <a:r>
              <a:rPr lang="zh-CN" altLang="en-US" b="1">
                <a:solidFill>
                  <a:srgbClr val="0000FF"/>
                </a:solidFill>
                <a:latin typeface="宋体" charset="-122"/>
              </a:rPr>
              <a:t>☆</a:t>
            </a:r>
            <a:r>
              <a:rPr lang="zh-CN" altLang="en-US">
                <a:solidFill>
                  <a:srgbClr val="0000FF"/>
                </a:solidFill>
                <a:latin typeface="宋体" charset="-122"/>
              </a:rPr>
              <a:t>二是完工程度的确定，特别是多个加工工序的情况。</a:t>
            </a:r>
          </a:p>
        </p:txBody>
      </p:sp>
      <p:sp>
        <p:nvSpPr>
          <p:cNvPr id="3" name="日期占位符 3"/>
          <p:cNvSpPr>
            <a:spLocks noGrp="1"/>
          </p:cNvSpPr>
          <p:nvPr>
            <p:ph type="dt" sz="half" idx="10"/>
          </p:nvPr>
        </p:nvSpPr>
        <p:spPr/>
        <p:txBody>
          <a:bodyPr/>
          <a:lstStyle/>
          <a:p>
            <a:fld id="{816B1623-D05E-47C5-BB65-84437058FD6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7C6D7F85-4107-40F3-B1E9-6A61ABD8FD34}" type="slidenum">
              <a:rPr lang="ko-KR" altLang="en-US"/>
              <a:pPr/>
              <a:t>289</a:t>
            </a:fld>
            <a:endParaRPr lang="en-US" altLang="ko-K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9" name="Rectangle 5"/>
          <p:cNvSpPr>
            <a:spLocks noGrp="1" noChangeArrowheads="1"/>
          </p:cNvSpPr>
          <p:nvPr>
            <p:ph type="title"/>
          </p:nvPr>
        </p:nvSpPr>
        <p:spPr/>
        <p:txBody>
          <a:bodyPr/>
          <a:lstStyle/>
          <a:p>
            <a:r>
              <a:rPr lang="zh-CN" altLang="en-US" sz="3600">
                <a:solidFill>
                  <a:schemeClr val="bg1"/>
                </a:solidFill>
                <a:latin typeface="黑体" pitchFamily="2" charset="-122"/>
              </a:rPr>
              <a:t>二、会计信息生成的规范</a:t>
            </a:r>
          </a:p>
        </p:txBody>
      </p:sp>
      <p:sp>
        <p:nvSpPr>
          <p:cNvPr id="82947" name="Rectangle 3"/>
          <p:cNvSpPr>
            <a:spLocks noGrp="1" noChangeArrowheads="1"/>
          </p:cNvSpPr>
          <p:nvPr>
            <p:ph idx="1"/>
          </p:nvPr>
        </p:nvSpPr>
        <p:spPr>
          <a:xfrm>
            <a:off x="533400" y="1143000"/>
            <a:ext cx="8077200" cy="5181600"/>
          </a:xfrm>
        </p:spPr>
        <p:txBody>
          <a:bodyPr>
            <a:normAutofit fontScale="85000" lnSpcReduction="10000"/>
          </a:bodyPr>
          <a:lstStyle/>
          <a:p>
            <a:pPr>
              <a:lnSpc>
                <a:spcPct val="120000"/>
              </a:lnSpc>
              <a:spcBef>
                <a:spcPct val="30000"/>
              </a:spcBef>
            </a:pPr>
            <a:r>
              <a:rPr lang="zh-CN" altLang="en-US">
                <a:solidFill>
                  <a:srgbClr val="FF0000"/>
                </a:solidFill>
                <a:latin typeface="华文新魏" pitchFamily="2" charset="-122"/>
              </a:rPr>
              <a:t>会计基础：</a:t>
            </a:r>
            <a:r>
              <a:rPr lang="zh-CN" altLang="en-US">
                <a:solidFill>
                  <a:srgbClr val="0000CC"/>
                </a:solidFill>
                <a:latin typeface="Times New Roman" pitchFamily="18" charset="0"/>
              </a:rPr>
              <a:t>权责发生制、收付实现制</a:t>
            </a:r>
          </a:p>
          <a:p>
            <a:pPr>
              <a:lnSpc>
                <a:spcPct val="120000"/>
              </a:lnSpc>
              <a:spcBef>
                <a:spcPct val="30000"/>
              </a:spcBef>
            </a:pPr>
            <a:r>
              <a:rPr lang="zh-CN" altLang="en-US" sz="2800">
                <a:solidFill>
                  <a:srgbClr val="CC0000"/>
                </a:solidFill>
                <a:latin typeface="Times New Roman" pitchFamily="18" charset="0"/>
              </a:rPr>
              <a:t>（一）权责发生制</a:t>
            </a:r>
          </a:p>
          <a:p>
            <a:pPr>
              <a:lnSpc>
                <a:spcPct val="120000"/>
              </a:lnSpc>
              <a:spcBef>
                <a:spcPct val="30000"/>
              </a:spcBef>
            </a:pPr>
            <a:r>
              <a:rPr lang="zh-CN" altLang="en-US" b="0">
                <a:latin typeface="Times New Roman" pitchFamily="18" charset="0"/>
              </a:rPr>
              <a:t>是指会计核算中应以权利责任的发生来决定收入费用的归属期间。</a:t>
            </a:r>
          </a:p>
          <a:p>
            <a:pPr>
              <a:lnSpc>
                <a:spcPct val="120000"/>
              </a:lnSpc>
              <a:spcBef>
                <a:spcPct val="30000"/>
              </a:spcBef>
            </a:pPr>
            <a:r>
              <a:rPr lang="zh-CN" altLang="en-US" b="0">
                <a:latin typeface="Times New Roman" pitchFamily="18" charset="0"/>
              </a:rPr>
              <a:t>按照权责发生制，一项收入之所以列入某个时期，是由于该时期赚得了该项收入，因而具有享受该项收入的权利；</a:t>
            </a:r>
          </a:p>
          <a:p>
            <a:pPr>
              <a:lnSpc>
                <a:spcPct val="120000"/>
              </a:lnSpc>
              <a:spcBef>
                <a:spcPct val="30000"/>
              </a:spcBef>
            </a:pPr>
            <a:r>
              <a:rPr lang="zh-CN" altLang="en-US" b="0">
                <a:latin typeface="Times New Roman" pitchFamily="18" charset="0"/>
              </a:rPr>
              <a:t>一项费用之所以分配给某个时期，是由于该时期接受了该项费用提供的服务，因而负有承担该项费用的责任。（应该怎样</a:t>
            </a:r>
            <a:r>
              <a:rPr lang="zh-CN" altLang="en-US">
                <a:solidFill>
                  <a:schemeClr val="accent2"/>
                </a:solidFill>
                <a:latin typeface="Times New Roman" pitchFamily="18" charset="0"/>
              </a:rPr>
              <a:t>分摊</a:t>
            </a:r>
            <a:r>
              <a:rPr lang="zh-CN" altLang="en-US" b="0">
                <a:latin typeface="Times New Roman" pitchFamily="18" charset="0"/>
              </a:rPr>
              <a:t>同学们的学费？）</a:t>
            </a:r>
          </a:p>
          <a:p>
            <a:pPr>
              <a:lnSpc>
                <a:spcPct val="120000"/>
              </a:lnSpc>
              <a:spcBef>
                <a:spcPct val="30000"/>
              </a:spcBef>
            </a:pPr>
            <a:endParaRPr lang="zh-CN" altLang="en-US" b="0">
              <a:latin typeface="楷体_GB2312" pitchFamily="49" charset="-122"/>
            </a:endParaRPr>
          </a:p>
        </p:txBody>
      </p:sp>
      <p:sp>
        <p:nvSpPr>
          <p:cNvPr id="4" name="日期占位符 3"/>
          <p:cNvSpPr>
            <a:spLocks noGrp="1"/>
          </p:cNvSpPr>
          <p:nvPr>
            <p:ph type="dt" sz="half" idx="10"/>
          </p:nvPr>
        </p:nvSpPr>
        <p:spPr/>
        <p:txBody>
          <a:bodyPr/>
          <a:lstStyle/>
          <a:p>
            <a:fld id="{99B992AB-C1B5-438A-8A4D-29869EC552C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55D4F662-5874-4605-8B34-93F29C91D793}" type="slidenum">
              <a:rPr lang="en-US" altLang="ko-KR"/>
              <a:pPr/>
              <a:t>29</a:t>
            </a:fld>
            <a:endParaRPr lang="en-US" altLang="ko-KR"/>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84213" y="1052513"/>
            <a:ext cx="7920037" cy="5400675"/>
          </a:xfrm>
        </p:spPr>
        <p:txBody>
          <a:bodyPr>
            <a:normAutofit lnSpcReduction="10000"/>
          </a:bodyPr>
          <a:lstStyle/>
          <a:p>
            <a:r>
              <a:rPr lang="zh-CN" altLang="en-US" sz="2000" b="1">
                <a:solidFill>
                  <a:srgbClr val="008000"/>
                </a:solidFill>
              </a:rPr>
              <a:t>例：</a:t>
            </a:r>
            <a:r>
              <a:rPr lang="zh-CN" altLang="en-US" sz="2000">
                <a:solidFill>
                  <a:srgbClr val="000000"/>
                </a:solidFill>
              </a:rPr>
              <a:t>某产品生产需经过三个工序，总的定额工时为200小时。其中第一工序为60个定额工时；第二工序为80个定额工时；第三工序为60个定额工时。在产品情况：第一工序至第三工序分别为：100件、200件、180件。</a:t>
            </a:r>
          </a:p>
          <a:p>
            <a:r>
              <a:rPr lang="zh-CN" altLang="en-US" sz="2000" b="1">
                <a:solidFill>
                  <a:srgbClr val="0000FF"/>
                </a:solidFill>
              </a:rPr>
              <a:t>1.计算各工序在产品的完工程度：</a:t>
            </a:r>
          </a:p>
          <a:p>
            <a:r>
              <a:rPr lang="zh-CN" altLang="en-US" sz="2000" b="1">
                <a:solidFill>
                  <a:srgbClr val="008000"/>
                </a:solidFill>
              </a:rPr>
              <a:t>第一工序</a:t>
            </a:r>
            <a:r>
              <a:rPr lang="zh-CN" altLang="en-US" sz="2000">
                <a:solidFill>
                  <a:srgbClr val="000000"/>
                </a:solidFill>
              </a:rPr>
              <a:t>在产品完工程度＝</a:t>
            </a:r>
          </a:p>
          <a:p>
            <a:r>
              <a:rPr lang="zh-CN" altLang="en-US" sz="2000">
                <a:solidFill>
                  <a:srgbClr val="000000"/>
                </a:solidFill>
              </a:rPr>
              <a:t>（60×50%）÷200×100％＝15%</a:t>
            </a:r>
          </a:p>
          <a:p>
            <a:r>
              <a:rPr lang="zh-CN" altLang="en-US" sz="2000" b="1">
                <a:solidFill>
                  <a:srgbClr val="008000"/>
                </a:solidFill>
              </a:rPr>
              <a:t>第二工序</a:t>
            </a:r>
            <a:r>
              <a:rPr lang="zh-CN" altLang="en-US" sz="2000"/>
              <a:t>在产品完工程度＝</a:t>
            </a:r>
            <a:endParaRPr lang="zh-CN" altLang="en-US" sz="2000">
              <a:solidFill>
                <a:srgbClr val="000000"/>
              </a:solidFill>
            </a:endParaRPr>
          </a:p>
          <a:p>
            <a:r>
              <a:rPr lang="zh-CN" altLang="en-US" sz="2000">
                <a:solidFill>
                  <a:srgbClr val="000000"/>
                </a:solidFill>
              </a:rPr>
              <a:t>（60＋80×50%）÷200× 100%＝50%</a:t>
            </a:r>
          </a:p>
          <a:p>
            <a:r>
              <a:rPr lang="zh-CN" altLang="en-US" sz="2000" b="1">
                <a:solidFill>
                  <a:srgbClr val="008000"/>
                </a:solidFill>
              </a:rPr>
              <a:t>第三工序</a:t>
            </a:r>
            <a:r>
              <a:rPr lang="zh-CN" altLang="en-US" sz="2000">
                <a:solidFill>
                  <a:srgbClr val="000000"/>
                </a:solidFill>
              </a:rPr>
              <a:t>在产品完工程度＝（60＋80＋60×50%）÷200× 100%＝85%</a:t>
            </a:r>
          </a:p>
          <a:p>
            <a:r>
              <a:rPr lang="zh-CN" altLang="en-US" sz="2000" b="1">
                <a:solidFill>
                  <a:srgbClr val="0000FF"/>
                </a:solidFill>
              </a:rPr>
              <a:t>2.各工序约当产量：</a:t>
            </a:r>
          </a:p>
          <a:p>
            <a:r>
              <a:rPr lang="zh-CN" altLang="en-US" sz="2000" b="1">
                <a:solidFill>
                  <a:srgbClr val="008000"/>
                </a:solidFill>
              </a:rPr>
              <a:t>第一工序</a:t>
            </a:r>
            <a:r>
              <a:rPr lang="zh-CN" altLang="en-US" sz="2000">
                <a:solidFill>
                  <a:srgbClr val="000000"/>
                </a:solidFill>
              </a:rPr>
              <a:t>＝100×15%＝15（件）</a:t>
            </a:r>
          </a:p>
          <a:p>
            <a:r>
              <a:rPr lang="zh-CN" altLang="en-US" sz="2000" b="1">
                <a:solidFill>
                  <a:srgbClr val="008000"/>
                </a:solidFill>
              </a:rPr>
              <a:t>第二工序</a:t>
            </a:r>
            <a:r>
              <a:rPr lang="zh-CN" altLang="en-US" sz="2000">
                <a:solidFill>
                  <a:srgbClr val="000000"/>
                </a:solidFill>
              </a:rPr>
              <a:t>＝200×50%＝100（件）</a:t>
            </a:r>
          </a:p>
          <a:p>
            <a:r>
              <a:rPr lang="zh-CN" altLang="en-US" sz="2000" b="1">
                <a:solidFill>
                  <a:srgbClr val="008000"/>
                </a:solidFill>
              </a:rPr>
              <a:t>第三工序</a:t>
            </a:r>
            <a:r>
              <a:rPr lang="zh-CN" altLang="en-US" sz="2000">
                <a:solidFill>
                  <a:srgbClr val="000000"/>
                </a:solidFill>
              </a:rPr>
              <a:t>＝180×85%＝153（件）</a:t>
            </a:r>
          </a:p>
          <a:p>
            <a:r>
              <a:rPr lang="zh-CN" altLang="en-US" sz="2000">
                <a:solidFill>
                  <a:srgbClr val="000000"/>
                </a:solidFill>
              </a:rPr>
              <a:t>三个工序约当产量合计＝15＋100＋153＝268（件）</a:t>
            </a:r>
          </a:p>
        </p:txBody>
      </p:sp>
      <p:sp>
        <p:nvSpPr>
          <p:cNvPr id="4" name="日期占位符 3"/>
          <p:cNvSpPr>
            <a:spLocks noGrp="1"/>
          </p:cNvSpPr>
          <p:nvPr>
            <p:ph type="dt" sz="half" idx="10"/>
          </p:nvPr>
        </p:nvSpPr>
        <p:spPr/>
        <p:txBody>
          <a:bodyPr/>
          <a:lstStyle/>
          <a:p>
            <a:fld id="{ADFE0904-8662-44CB-9399-48EE58C48B8E}"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7409F794-E6FA-40AB-ABC3-C927867E9AB5}" type="slidenum">
              <a:rPr lang="ko-KR" altLang="en-US"/>
              <a:pPr/>
              <a:t>290</a:t>
            </a:fld>
            <a:endParaRPr lang="en-US" altLang="ko-KR"/>
          </a:p>
        </p:txBody>
      </p:sp>
      <p:sp>
        <p:nvSpPr>
          <p:cNvPr id="27655" name="Rectangle 7"/>
          <p:cNvSpPr>
            <a:spLocks noChangeArrowheads="1"/>
          </p:cNvSpPr>
          <p:nvPr/>
        </p:nvSpPr>
        <p:spPr bwMode="auto">
          <a:xfrm>
            <a:off x="684213" y="260350"/>
            <a:ext cx="4779962" cy="457200"/>
          </a:xfrm>
          <a:prstGeom prst="rect">
            <a:avLst/>
          </a:prstGeom>
          <a:noFill/>
          <a:ln w="7938">
            <a:noFill/>
            <a:miter lim="800000"/>
            <a:headEnd type="none" w="sm" len="sm"/>
            <a:tailEnd type="none" w="sm" len="sm"/>
          </a:ln>
          <a:effectLst/>
        </p:spPr>
        <p:txBody>
          <a:bodyPr wrap="none">
            <a:spAutoFit/>
          </a:bodyPr>
          <a:lstStyle/>
          <a:p>
            <a:r>
              <a:rPr lang="zh-CN" altLang="en-US" b="1">
                <a:solidFill>
                  <a:schemeClr val="bg1"/>
                </a:solidFill>
                <a:ea typeface="楷体_GB2312" pitchFamily="49" charset="-122"/>
              </a:rPr>
              <a:t>多个加工工序完工程度计算举例：</a:t>
            </a: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11188" y="1052513"/>
            <a:ext cx="7921625" cy="5400675"/>
          </a:xfrm>
        </p:spPr>
        <p:txBody>
          <a:bodyPr>
            <a:normAutofit fontScale="77500" lnSpcReduction="20000"/>
          </a:bodyPr>
          <a:lstStyle/>
          <a:p>
            <a:pPr>
              <a:lnSpc>
                <a:spcPct val="110000"/>
              </a:lnSpc>
              <a:spcBef>
                <a:spcPct val="30000"/>
              </a:spcBef>
            </a:pPr>
            <a:r>
              <a:rPr lang="zh-CN" altLang="en-US" b="1">
                <a:solidFill>
                  <a:srgbClr val="FF0000"/>
                </a:solidFill>
              </a:rPr>
              <a:t>☆问题：</a:t>
            </a:r>
            <a:endParaRPr lang="zh-CN" altLang="en-US" b="1">
              <a:solidFill>
                <a:srgbClr val="000000"/>
              </a:solidFill>
            </a:endParaRPr>
          </a:p>
          <a:p>
            <a:pPr>
              <a:lnSpc>
                <a:spcPct val="110000"/>
              </a:lnSpc>
              <a:spcBef>
                <a:spcPct val="30000"/>
              </a:spcBef>
            </a:pPr>
            <a:r>
              <a:rPr lang="zh-CN" altLang="en-US">
                <a:solidFill>
                  <a:srgbClr val="000000"/>
                </a:solidFill>
              </a:rPr>
              <a:t>约当产量法中对在产品的完工程度进行计算，对于产品成本的正确计算有没有作用呢？</a:t>
            </a:r>
          </a:p>
          <a:p>
            <a:pPr>
              <a:lnSpc>
                <a:spcPct val="110000"/>
              </a:lnSpc>
              <a:spcBef>
                <a:spcPct val="30000"/>
              </a:spcBef>
            </a:pPr>
            <a:r>
              <a:rPr lang="zh-CN" altLang="en-US">
                <a:solidFill>
                  <a:srgbClr val="000000"/>
                </a:solidFill>
              </a:rPr>
              <a:t>约当产量比例法举例见教材第203页例4</a:t>
            </a:r>
          </a:p>
          <a:p>
            <a:pPr>
              <a:lnSpc>
                <a:spcPct val="110000"/>
              </a:lnSpc>
              <a:spcBef>
                <a:spcPct val="30000"/>
              </a:spcBef>
            </a:pPr>
            <a:r>
              <a:rPr lang="zh-CN" altLang="en-US">
                <a:solidFill>
                  <a:srgbClr val="0000FF"/>
                </a:solidFill>
              </a:rPr>
              <a:t>（1）直接材料费用分配：</a:t>
            </a:r>
          </a:p>
          <a:p>
            <a:pPr>
              <a:lnSpc>
                <a:spcPct val="110000"/>
              </a:lnSpc>
              <a:spcBef>
                <a:spcPct val="30000"/>
              </a:spcBef>
            </a:pPr>
            <a:r>
              <a:rPr lang="zh-CN" altLang="en-US">
                <a:solidFill>
                  <a:srgbClr val="000000"/>
                </a:solidFill>
              </a:rPr>
              <a:t>由于原材料是在生产开工时一次投入，所以按完工产品与在产品数量分配，在产品不采用约当产量。</a:t>
            </a:r>
          </a:p>
          <a:p>
            <a:pPr>
              <a:lnSpc>
                <a:spcPct val="110000"/>
              </a:lnSpc>
              <a:spcBef>
                <a:spcPct val="30000"/>
              </a:spcBef>
            </a:pPr>
            <a:r>
              <a:rPr lang="zh-CN" altLang="en-US">
                <a:solidFill>
                  <a:srgbClr val="000000"/>
                </a:solidFill>
              </a:rPr>
              <a:t>直接材料分配率＝86100÷（1000＋120）＝76.875</a:t>
            </a:r>
          </a:p>
          <a:p>
            <a:pPr>
              <a:lnSpc>
                <a:spcPct val="110000"/>
              </a:lnSpc>
              <a:spcBef>
                <a:spcPct val="30000"/>
              </a:spcBef>
            </a:pPr>
            <a:r>
              <a:rPr lang="zh-CN" altLang="en-US">
                <a:solidFill>
                  <a:srgbClr val="000000"/>
                </a:solidFill>
              </a:rPr>
              <a:t>在产品应分配的直接材料＝120×76.875＝9225（元）</a:t>
            </a:r>
          </a:p>
          <a:p>
            <a:pPr>
              <a:lnSpc>
                <a:spcPct val="110000"/>
              </a:lnSpc>
              <a:spcBef>
                <a:spcPct val="30000"/>
              </a:spcBef>
            </a:pPr>
            <a:r>
              <a:rPr lang="zh-CN" altLang="en-US">
                <a:solidFill>
                  <a:srgbClr val="000000"/>
                </a:solidFill>
              </a:rPr>
              <a:t>完工产品应分配的直接材料＝</a:t>
            </a:r>
            <a:r>
              <a:rPr lang="zh-CN" altLang="en-US"/>
              <a:t> </a:t>
            </a:r>
            <a:r>
              <a:rPr lang="zh-CN" altLang="en-US">
                <a:solidFill>
                  <a:srgbClr val="000000"/>
                </a:solidFill>
              </a:rPr>
              <a:t>86100－9225＝76875（元）</a:t>
            </a:r>
          </a:p>
        </p:txBody>
      </p:sp>
      <p:sp>
        <p:nvSpPr>
          <p:cNvPr id="3" name="日期占位符 3"/>
          <p:cNvSpPr>
            <a:spLocks noGrp="1"/>
          </p:cNvSpPr>
          <p:nvPr>
            <p:ph type="dt" sz="half" idx="10"/>
          </p:nvPr>
        </p:nvSpPr>
        <p:spPr/>
        <p:txBody>
          <a:bodyPr/>
          <a:lstStyle/>
          <a:p>
            <a:fld id="{8D005C98-1944-4939-84FA-9FEA467738E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B672779-3137-49C3-8132-803F82E780EA}" type="slidenum">
              <a:rPr lang="ko-KR" altLang="en-US"/>
              <a:pPr/>
              <a:t>291</a:t>
            </a:fld>
            <a:endParaRPr lang="en-US" altLang="ko-K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fontScale="70000" lnSpcReduction="20000"/>
          </a:bodyPr>
          <a:lstStyle/>
          <a:p>
            <a:pPr>
              <a:spcBef>
                <a:spcPct val="40000"/>
              </a:spcBef>
            </a:pPr>
            <a:r>
              <a:rPr lang="zh-CN" altLang="en-US">
                <a:solidFill>
                  <a:srgbClr val="0000FF"/>
                </a:solidFill>
              </a:rPr>
              <a:t>（2）直接人工、制造费用的分摊：</a:t>
            </a:r>
          </a:p>
          <a:p>
            <a:pPr>
              <a:spcBef>
                <a:spcPct val="40000"/>
              </a:spcBef>
            </a:pPr>
            <a:r>
              <a:rPr lang="zh-CN" altLang="en-US"/>
              <a:t>计算在产品的约当产量</a:t>
            </a:r>
            <a:r>
              <a:rPr lang="zh-CN" altLang="en-US">
                <a:solidFill>
                  <a:srgbClr val="000000"/>
                </a:solidFill>
              </a:rPr>
              <a:t>＝120×50%＝60（件）</a:t>
            </a:r>
          </a:p>
          <a:p>
            <a:pPr>
              <a:spcBef>
                <a:spcPct val="40000"/>
              </a:spcBef>
            </a:pPr>
            <a:r>
              <a:rPr lang="zh-CN" altLang="en-US">
                <a:solidFill>
                  <a:srgbClr val="000000"/>
                </a:solidFill>
              </a:rPr>
              <a:t>直接工资分配率＝38668÷（1000＋60）＝36.4792</a:t>
            </a:r>
          </a:p>
          <a:p>
            <a:pPr>
              <a:spcBef>
                <a:spcPct val="40000"/>
              </a:spcBef>
            </a:pPr>
            <a:r>
              <a:rPr lang="zh-CN" altLang="en-US">
                <a:solidFill>
                  <a:srgbClr val="000000"/>
                </a:solidFill>
              </a:rPr>
              <a:t>制造费用分配率＝31600÷（1000＋60）＝29.8113</a:t>
            </a:r>
          </a:p>
          <a:p>
            <a:pPr>
              <a:spcBef>
                <a:spcPct val="40000"/>
              </a:spcBef>
            </a:pPr>
            <a:r>
              <a:rPr lang="zh-CN" altLang="en-US">
                <a:solidFill>
                  <a:srgbClr val="000000"/>
                </a:solidFill>
              </a:rPr>
              <a:t>在产品应分配直接工资＝36.4792×60＝2188.75（元）</a:t>
            </a:r>
          </a:p>
          <a:p>
            <a:pPr>
              <a:spcBef>
                <a:spcPct val="40000"/>
              </a:spcBef>
            </a:pPr>
            <a:r>
              <a:rPr lang="zh-CN" altLang="en-US">
                <a:solidFill>
                  <a:srgbClr val="000000"/>
                </a:solidFill>
              </a:rPr>
              <a:t>在产品应分配制造费用＝29.8113×60＝1788.68（元）</a:t>
            </a:r>
          </a:p>
          <a:p>
            <a:pPr>
              <a:spcBef>
                <a:spcPct val="40000"/>
              </a:spcBef>
            </a:pPr>
            <a:r>
              <a:rPr lang="zh-CN" altLang="en-US">
                <a:solidFill>
                  <a:srgbClr val="000000"/>
                </a:solidFill>
              </a:rPr>
              <a:t>完工产品应分配直接工资＝38668－2188.75＝36479.25（元） </a:t>
            </a:r>
          </a:p>
          <a:p>
            <a:pPr>
              <a:spcBef>
                <a:spcPct val="40000"/>
              </a:spcBef>
            </a:pPr>
            <a:r>
              <a:rPr lang="zh-CN" altLang="en-US">
                <a:solidFill>
                  <a:srgbClr val="000000"/>
                </a:solidFill>
              </a:rPr>
              <a:t>完工产品应分配制造费用＝31600－1788.68＝29811.32（元）</a:t>
            </a:r>
          </a:p>
          <a:p>
            <a:pPr>
              <a:spcBef>
                <a:spcPct val="40000"/>
              </a:spcBef>
            </a:pPr>
            <a:r>
              <a:rPr lang="zh-CN" altLang="en-US">
                <a:solidFill>
                  <a:srgbClr val="000000"/>
                </a:solidFill>
              </a:rPr>
              <a:t>将以上计算结果填入甲产品成本明细账。</a:t>
            </a:r>
          </a:p>
          <a:p>
            <a:pPr>
              <a:spcBef>
                <a:spcPct val="40000"/>
              </a:spcBef>
            </a:pPr>
            <a:r>
              <a:rPr lang="zh-CN" altLang="en-US" b="1">
                <a:solidFill>
                  <a:srgbClr val="FF0000"/>
                </a:solidFill>
              </a:rPr>
              <a:t>☆问题：</a:t>
            </a:r>
            <a:r>
              <a:rPr lang="zh-CN" altLang="en-US">
                <a:solidFill>
                  <a:srgbClr val="000000"/>
                </a:solidFill>
              </a:rPr>
              <a:t>企业完工产品成本包括哪些成本项目？</a:t>
            </a:r>
          </a:p>
        </p:txBody>
      </p:sp>
      <p:sp>
        <p:nvSpPr>
          <p:cNvPr id="3" name="日期占位符 3"/>
          <p:cNvSpPr>
            <a:spLocks noGrp="1"/>
          </p:cNvSpPr>
          <p:nvPr>
            <p:ph type="dt" sz="half" idx="10"/>
          </p:nvPr>
        </p:nvSpPr>
        <p:spPr/>
        <p:txBody>
          <a:bodyPr/>
          <a:lstStyle/>
          <a:p>
            <a:fld id="{118FF112-3D53-4705-B148-B40458A764F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FC202E4-1518-434A-B06F-AFCDAE5AF6EA}" type="slidenum">
              <a:rPr lang="ko-KR" altLang="en-US"/>
              <a:pPr/>
              <a:t>292</a:t>
            </a:fld>
            <a:endParaRPr lang="en-US" altLang="ko-K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115888"/>
            <a:ext cx="8001000" cy="739775"/>
          </a:xfrm>
        </p:spPr>
        <p:txBody>
          <a:bodyPr/>
          <a:lstStyle/>
          <a:p>
            <a:r>
              <a:rPr lang="zh-CN" altLang="en-US" sz="3600">
                <a:solidFill>
                  <a:schemeClr val="bg1"/>
                </a:solidFill>
                <a:latin typeface="黑体" pitchFamily="2" charset="-122"/>
              </a:rPr>
              <a:t>五、产品成本的计算方法</a:t>
            </a:r>
          </a:p>
        </p:txBody>
      </p:sp>
      <p:sp>
        <p:nvSpPr>
          <p:cNvPr id="32771" name="Rectangle 3"/>
          <p:cNvSpPr>
            <a:spLocks noGrp="1" noChangeArrowheads="1"/>
          </p:cNvSpPr>
          <p:nvPr>
            <p:ph idx="1"/>
          </p:nvPr>
        </p:nvSpPr>
        <p:spPr>
          <a:xfrm>
            <a:off x="611188" y="1052513"/>
            <a:ext cx="7993062" cy="5472112"/>
          </a:xfrm>
        </p:spPr>
        <p:txBody>
          <a:bodyPr>
            <a:normAutofit lnSpcReduction="10000"/>
          </a:bodyPr>
          <a:lstStyle/>
          <a:p>
            <a:pPr>
              <a:lnSpc>
                <a:spcPct val="110000"/>
              </a:lnSpc>
              <a:spcBef>
                <a:spcPct val="30000"/>
              </a:spcBef>
            </a:pPr>
            <a:r>
              <a:rPr lang="zh-CN" altLang="en-US" sz="2800">
                <a:solidFill>
                  <a:srgbClr val="000000"/>
                </a:solidFill>
                <a:latin typeface="宋体" charset="-122"/>
              </a:rPr>
              <a:t>    企业采用什么样的成本计算方法，取决于企业生产经营的特点和成本管理的要求加以确定。</a:t>
            </a:r>
          </a:p>
          <a:p>
            <a:pPr>
              <a:lnSpc>
                <a:spcPct val="110000"/>
              </a:lnSpc>
              <a:spcBef>
                <a:spcPct val="30000"/>
              </a:spcBef>
            </a:pPr>
            <a:r>
              <a:rPr lang="zh-CN" altLang="en-US" sz="2800">
                <a:solidFill>
                  <a:srgbClr val="0000FF"/>
                </a:solidFill>
                <a:latin typeface="宋体" charset="-122"/>
              </a:rPr>
              <a:t>    工业企业生产类型</a:t>
            </a:r>
          </a:p>
          <a:p>
            <a:pPr>
              <a:lnSpc>
                <a:spcPct val="110000"/>
              </a:lnSpc>
              <a:spcBef>
                <a:spcPct val="30000"/>
              </a:spcBef>
            </a:pPr>
            <a:r>
              <a:rPr lang="zh-CN" altLang="en-US" sz="2800">
                <a:solidFill>
                  <a:srgbClr val="000000"/>
                </a:solidFill>
                <a:latin typeface="宋体" charset="-122"/>
              </a:rPr>
              <a:t>    按生产</a:t>
            </a:r>
            <a:r>
              <a:rPr lang="zh-CN" altLang="en-US" sz="2800" b="1">
                <a:solidFill>
                  <a:srgbClr val="008000"/>
                </a:solidFill>
                <a:latin typeface="宋体" charset="-122"/>
              </a:rPr>
              <a:t>工艺特点</a:t>
            </a:r>
            <a:r>
              <a:rPr lang="zh-CN" altLang="en-US" sz="2800">
                <a:solidFill>
                  <a:srgbClr val="000000"/>
                </a:solidFill>
                <a:latin typeface="宋体" charset="-122"/>
              </a:rPr>
              <a:t>分：</a:t>
            </a:r>
          </a:p>
          <a:p>
            <a:pPr>
              <a:lnSpc>
                <a:spcPct val="110000"/>
              </a:lnSpc>
              <a:spcBef>
                <a:spcPct val="30000"/>
              </a:spcBef>
            </a:pPr>
            <a:r>
              <a:rPr lang="zh-CN" altLang="en-US" sz="2800">
                <a:solidFill>
                  <a:srgbClr val="000000"/>
                </a:solidFill>
                <a:latin typeface="宋体" charset="-122"/>
              </a:rPr>
              <a:t>    单步骤生产、多步骤生产</a:t>
            </a:r>
          </a:p>
          <a:p>
            <a:pPr>
              <a:lnSpc>
                <a:spcPct val="110000"/>
              </a:lnSpc>
              <a:spcBef>
                <a:spcPct val="30000"/>
              </a:spcBef>
            </a:pPr>
            <a:r>
              <a:rPr lang="zh-CN" altLang="en-US" sz="2800">
                <a:solidFill>
                  <a:srgbClr val="000000"/>
                </a:solidFill>
                <a:latin typeface="宋体" charset="-122"/>
              </a:rPr>
              <a:t>    按生产</a:t>
            </a:r>
            <a:r>
              <a:rPr lang="zh-CN" altLang="en-US" sz="2800" b="1">
                <a:solidFill>
                  <a:srgbClr val="008000"/>
                </a:solidFill>
                <a:latin typeface="宋体" charset="-122"/>
              </a:rPr>
              <a:t>组织特点</a:t>
            </a:r>
            <a:r>
              <a:rPr lang="zh-CN" altLang="en-US" sz="2800">
                <a:solidFill>
                  <a:srgbClr val="000000"/>
                </a:solidFill>
                <a:latin typeface="宋体" charset="-122"/>
              </a:rPr>
              <a:t>分：</a:t>
            </a:r>
          </a:p>
          <a:p>
            <a:pPr>
              <a:lnSpc>
                <a:spcPct val="110000"/>
              </a:lnSpc>
              <a:spcBef>
                <a:spcPct val="30000"/>
              </a:spcBef>
            </a:pPr>
            <a:r>
              <a:rPr lang="zh-CN" altLang="en-US" sz="2800">
                <a:solidFill>
                  <a:srgbClr val="000000"/>
                </a:solidFill>
                <a:latin typeface="宋体" charset="-122"/>
              </a:rPr>
              <a:t>    大量生产、成批生产、单件生产</a:t>
            </a:r>
          </a:p>
          <a:p>
            <a:pPr>
              <a:lnSpc>
                <a:spcPct val="110000"/>
              </a:lnSpc>
              <a:spcBef>
                <a:spcPct val="30000"/>
              </a:spcBef>
            </a:pPr>
            <a:r>
              <a:rPr lang="zh-CN" altLang="en-US" sz="2800">
                <a:solidFill>
                  <a:srgbClr val="0000FF"/>
                </a:solidFill>
                <a:latin typeface="宋体" charset="-122"/>
              </a:rPr>
              <a:t>    成本计算的基本方法有：</a:t>
            </a:r>
          </a:p>
          <a:p>
            <a:pPr>
              <a:lnSpc>
                <a:spcPct val="110000"/>
              </a:lnSpc>
              <a:spcBef>
                <a:spcPct val="30000"/>
              </a:spcBef>
            </a:pPr>
            <a:r>
              <a:rPr lang="zh-CN" altLang="en-US" sz="2800">
                <a:solidFill>
                  <a:srgbClr val="000000"/>
                </a:solidFill>
                <a:latin typeface="宋体" charset="-122"/>
              </a:rPr>
              <a:t>    品种法、分批法、分步法</a:t>
            </a:r>
            <a:endParaRPr lang="zh-CN" altLang="en-US" sz="2800">
              <a:solidFill>
                <a:srgbClr val="000000"/>
              </a:solidFill>
            </a:endParaRPr>
          </a:p>
        </p:txBody>
      </p:sp>
      <p:sp>
        <p:nvSpPr>
          <p:cNvPr id="4" name="日期占位符 3"/>
          <p:cNvSpPr>
            <a:spLocks noGrp="1"/>
          </p:cNvSpPr>
          <p:nvPr>
            <p:ph type="dt" sz="half" idx="10"/>
          </p:nvPr>
        </p:nvSpPr>
        <p:spPr/>
        <p:txBody>
          <a:bodyPr/>
          <a:lstStyle/>
          <a:p>
            <a:fld id="{502C8F1F-72E1-4BE8-B489-FA9563AD97E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BA3742F-CE15-4D1B-B86D-E93242D8B129}" type="slidenum">
              <a:rPr lang="ko-KR" altLang="en-US"/>
              <a:pPr/>
              <a:t>293</a:t>
            </a:fld>
            <a:endParaRPr lang="en-US" altLang="ko-K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188913"/>
            <a:ext cx="7543800" cy="608012"/>
          </a:xfrm>
        </p:spPr>
        <p:txBody>
          <a:bodyPr/>
          <a:lstStyle/>
          <a:p>
            <a:r>
              <a:rPr lang="zh-CN" altLang="en-US" sz="3200">
                <a:solidFill>
                  <a:schemeClr val="bg1"/>
                </a:solidFill>
                <a:latin typeface="宋体" charset="-122"/>
                <a:ea typeface="楷体_GB2312" pitchFamily="49" charset="-122"/>
              </a:rPr>
              <a:t>（一）品种法</a:t>
            </a:r>
          </a:p>
        </p:txBody>
      </p:sp>
      <p:sp>
        <p:nvSpPr>
          <p:cNvPr id="33795" name="Rectangle 3"/>
          <p:cNvSpPr>
            <a:spLocks noGrp="1" noChangeArrowheads="1"/>
          </p:cNvSpPr>
          <p:nvPr>
            <p:ph idx="1"/>
          </p:nvPr>
        </p:nvSpPr>
        <p:spPr>
          <a:xfrm>
            <a:off x="611188" y="1052513"/>
            <a:ext cx="8064500" cy="5400675"/>
          </a:xfrm>
        </p:spPr>
        <p:txBody>
          <a:bodyPr/>
          <a:lstStyle/>
          <a:p>
            <a:r>
              <a:rPr lang="zh-CN" altLang="en-US" sz="2000">
                <a:solidFill>
                  <a:srgbClr val="000000"/>
                </a:solidFill>
              </a:rPr>
              <a:t>    品种法是指以产品品种为成本计算对象，归集和分配生产费用，计算产品成本的方法。</a:t>
            </a:r>
          </a:p>
          <a:p>
            <a:r>
              <a:rPr lang="zh-CN" altLang="en-US" sz="2000">
                <a:solidFill>
                  <a:srgbClr val="0000FF"/>
                </a:solidFill>
              </a:rPr>
              <a:t>    品种法的特点：</a:t>
            </a:r>
          </a:p>
          <a:p>
            <a:r>
              <a:rPr lang="en-US" altLang="zh-CN" sz="2000">
                <a:solidFill>
                  <a:srgbClr val="000000"/>
                </a:solidFill>
              </a:rPr>
              <a:t>    A.</a:t>
            </a:r>
            <a:r>
              <a:rPr lang="zh-CN" altLang="en-US" sz="2000">
                <a:solidFill>
                  <a:srgbClr val="008000"/>
                </a:solidFill>
              </a:rPr>
              <a:t>成本计算对象是</a:t>
            </a:r>
            <a:r>
              <a:rPr lang="zh-CN" altLang="en-US" sz="2000">
                <a:solidFill>
                  <a:srgbClr val="000000"/>
                </a:solidFill>
              </a:rPr>
              <a:t>产品品种；</a:t>
            </a:r>
          </a:p>
          <a:p>
            <a:r>
              <a:rPr lang="en-US" altLang="zh-CN" sz="2000">
                <a:solidFill>
                  <a:srgbClr val="000000"/>
                </a:solidFill>
              </a:rPr>
              <a:t>    B.</a:t>
            </a:r>
            <a:r>
              <a:rPr lang="zh-CN" altLang="en-US" sz="2000">
                <a:solidFill>
                  <a:srgbClr val="000000"/>
                </a:solidFill>
              </a:rPr>
              <a:t>品种法下一般</a:t>
            </a:r>
            <a:r>
              <a:rPr lang="zh-CN" altLang="en-US" sz="2000">
                <a:solidFill>
                  <a:srgbClr val="008000"/>
                </a:solidFill>
              </a:rPr>
              <a:t>定期</a:t>
            </a:r>
            <a:r>
              <a:rPr lang="zh-CN" altLang="en-US" sz="2000">
                <a:solidFill>
                  <a:srgbClr val="000000"/>
                </a:solidFill>
              </a:rPr>
              <a:t>（每月末）计算产品成本，成本计算期与会计核算期一致；</a:t>
            </a:r>
          </a:p>
          <a:p>
            <a:r>
              <a:rPr lang="en-US" altLang="zh-CN" sz="2000">
                <a:solidFill>
                  <a:srgbClr val="000000"/>
                </a:solidFill>
              </a:rPr>
              <a:t>    C.</a:t>
            </a:r>
            <a:r>
              <a:rPr lang="zh-CN" altLang="en-US" sz="2000">
                <a:solidFill>
                  <a:srgbClr val="000000"/>
                </a:solidFill>
              </a:rPr>
              <a:t>如果企业月末有</a:t>
            </a:r>
            <a:r>
              <a:rPr lang="zh-CN" altLang="en-US" sz="2000">
                <a:solidFill>
                  <a:srgbClr val="008000"/>
                </a:solidFill>
              </a:rPr>
              <a:t>在产品</a:t>
            </a:r>
            <a:r>
              <a:rPr lang="zh-CN" altLang="en-US" sz="2000">
                <a:solidFill>
                  <a:srgbClr val="000000"/>
                </a:solidFill>
              </a:rPr>
              <a:t>，需将生产费用在产工产品和在产品之间进行分配。</a:t>
            </a:r>
          </a:p>
          <a:p>
            <a:r>
              <a:rPr lang="zh-CN" altLang="en-US" sz="2000" b="1">
                <a:solidFill>
                  <a:srgbClr val="008000"/>
                </a:solidFill>
              </a:rPr>
              <a:t>    ☆问题：</a:t>
            </a:r>
            <a:r>
              <a:rPr lang="zh-CN" altLang="en-US" sz="2000">
                <a:solidFill>
                  <a:srgbClr val="000000"/>
                </a:solidFill>
              </a:rPr>
              <a:t>请归纳品种法下成本计算的程序。</a:t>
            </a:r>
          </a:p>
          <a:p>
            <a:r>
              <a:rPr lang="zh-CN" altLang="en-US" sz="2000">
                <a:solidFill>
                  <a:srgbClr val="0000FF"/>
                </a:solidFill>
              </a:rPr>
              <a:t>    品种法下的成本计算程序：</a:t>
            </a:r>
          </a:p>
          <a:p>
            <a:r>
              <a:rPr lang="zh-CN" altLang="en-US" sz="2000">
                <a:solidFill>
                  <a:srgbClr val="000000"/>
                </a:solidFill>
              </a:rPr>
              <a:t>    1.平时记录核算各项生产费用的发生；</a:t>
            </a:r>
          </a:p>
          <a:p>
            <a:r>
              <a:rPr lang="zh-CN" altLang="en-US" sz="2000">
                <a:solidFill>
                  <a:srgbClr val="000000"/>
                </a:solidFill>
              </a:rPr>
              <a:t>    2.到了月末，将各种要素费用和间接费用分配计入相关的产品成本之中；</a:t>
            </a:r>
          </a:p>
          <a:p>
            <a:r>
              <a:rPr lang="zh-CN" altLang="en-US" sz="2000">
                <a:solidFill>
                  <a:srgbClr val="000000"/>
                </a:solidFill>
              </a:rPr>
              <a:t>    3.将归集到各产品成本中的费用在完工产品和在产品之间进行分配，计算出完工产品成本和在产品成本。</a:t>
            </a:r>
            <a:endParaRPr lang="zh-CN" altLang="en-US" sz="2000"/>
          </a:p>
        </p:txBody>
      </p:sp>
      <p:sp>
        <p:nvSpPr>
          <p:cNvPr id="4" name="日期占位符 3"/>
          <p:cNvSpPr>
            <a:spLocks noGrp="1"/>
          </p:cNvSpPr>
          <p:nvPr>
            <p:ph type="dt" sz="half" idx="10"/>
          </p:nvPr>
        </p:nvSpPr>
        <p:spPr/>
        <p:txBody>
          <a:bodyPr/>
          <a:lstStyle/>
          <a:p>
            <a:fld id="{AC34756B-A243-4AA6-A3D7-AB3F00C16F9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1EC56EE-7C8D-4326-9A65-325AF76D19DA}" type="slidenum">
              <a:rPr lang="ko-KR" altLang="en-US"/>
              <a:pPr/>
              <a:t>294</a:t>
            </a:fld>
            <a:endParaRPr lang="en-US" altLang="ko-K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4213" y="1052513"/>
            <a:ext cx="7920037" cy="5400675"/>
          </a:xfrm>
        </p:spPr>
        <p:txBody>
          <a:bodyPr/>
          <a:lstStyle/>
          <a:p>
            <a:pPr>
              <a:lnSpc>
                <a:spcPct val="120000"/>
              </a:lnSpc>
              <a:spcBef>
                <a:spcPct val="40000"/>
              </a:spcBef>
            </a:pPr>
            <a:r>
              <a:rPr lang="zh-CN" altLang="en-US" sz="2000">
                <a:solidFill>
                  <a:srgbClr val="000000"/>
                </a:solidFill>
              </a:rPr>
              <a:t>    分批法是指以产品的批别为成本计算对象，归集分配生产费用，计算产品成本的方法。</a:t>
            </a:r>
          </a:p>
          <a:p>
            <a:pPr>
              <a:lnSpc>
                <a:spcPct val="120000"/>
              </a:lnSpc>
              <a:spcBef>
                <a:spcPct val="40000"/>
              </a:spcBef>
            </a:pPr>
            <a:r>
              <a:rPr lang="zh-CN" altLang="en-US" sz="2000">
                <a:solidFill>
                  <a:srgbClr val="000000"/>
                </a:solidFill>
              </a:rPr>
              <a:t>    该方法</a:t>
            </a:r>
            <a:r>
              <a:rPr lang="zh-CN" altLang="en-US" sz="2000">
                <a:solidFill>
                  <a:srgbClr val="0000FF"/>
                </a:solidFill>
              </a:rPr>
              <a:t>适用于</a:t>
            </a:r>
            <a:r>
              <a:rPr lang="zh-CN" altLang="en-US" sz="2000">
                <a:solidFill>
                  <a:srgbClr val="000000"/>
                </a:solidFill>
              </a:rPr>
              <a:t>单件小批生产的企业。如造船业、重型机械加工设备、精密仪器制造等。</a:t>
            </a:r>
          </a:p>
          <a:p>
            <a:pPr>
              <a:lnSpc>
                <a:spcPct val="120000"/>
              </a:lnSpc>
              <a:spcBef>
                <a:spcPct val="40000"/>
              </a:spcBef>
            </a:pPr>
            <a:r>
              <a:rPr lang="zh-CN" altLang="en-US" sz="2000" b="1">
                <a:solidFill>
                  <a:srgbClr val="008000"/>
                </a:solidFill>
              </a:rPr>
              <a:t>    分批法的特点：</a:t>
            </a:r>
            <a:endParaRPr lang="en-US" altLang="zh-CN" sz="2000" b="1">
              <a:solidFill>
                <a:srgbClr val="008000"/>
              </a:solidFill>
            </a:endParaRPr>
          </a:p>
          <a:p>
            <a:pPr>
              <a:lnSpc>
                <a:spcPct val="120000"/>
              </a:lnSpc>
              <a:spcBef>
                <a:spcPct val="40000"/>
              </a:spcBef>
            </a:pPr>
            <a:r>
              <a:rPr lang="en-US" altLang="zh-CN" sz="2000">
                <a:solidFill>
                  <a:srgbClr val="000000"/>
                </a:solidFill>
              </a:rPr>
              <a:t>    A、</a:t>
            </a:r>
            <a:r>
              <a:rPr lang="zh-CN" altLang="en-US" sz="2000">
                <a:solidFill>
                  <a:srgbClr val="0000FF"/>
                </a:solidFill>
              </a:rPr>
              <a:t>成本计算对象</a:t>
            </a:r>
            <a:r>
              <a:rPr lang="zh-CN" altLang="en-US" sz="2000">
                <a:solidFill>
                  <a:srgbClr val="000000"/>
                </a:solidFill>
              </a:rPr>
              <a:t>为产品的批别；</a:t>
            </a:r>
          </a:p>
          <a:p>
            <a:pPr>
              <a:lnSpc>
                <a:spcPct val="120000"/>
              </a:lnSpc>
              <a:spcBef>
                <a:spcPct val="40000"/>
              </a:spcBef>
            </a:pPr>
            <a:r>
              <a:rPr lang="en-US" altLang="zh-CN" sz="2000">
                <a:solidFill>
                  <a:srgbClr val="000000"/>
                </a:solidFill>
              </a:rPr>
              <a:t>    B、</a:t>
            </a:r>
            <a:r>
              <a:rPr lang="zh-CN" altLang="en-US" sz="2000">
                <a:solidFill>
                  <a:srgbClr val="0000FF"/>
                </a:solidFill>
              </a:rPr>
              <a:t>成本计算期</a:t>
            </a:r>
            <a:r>
              <a:rPr lang="zh-CN" altLang="en-US" sz="2000">
                <a:solidFill>
                  <a:srgbClr val="000000"/>
                </a:solidFill>
              </a:rPr>
              <a:t>与产品生产周期一致，而与会计核算期不一致；</a:t>
            </a:r>
          </a:p>
          <a:p>
            <a:pPr>
              <a:lnSpc>
                <a:spcPct val="120000"/>
              </a:lnSpc>
              <a:spcBef>
                <a:spcPct val="40000"/>
              </a:spcBef>
            </a:pPr>
            <a:r>
              <a:rPr lang="en-US" altLang="zh-CN" sz="2000">
                <a:solidFill>
                  <a:srgbClr val="000000"/>
                </a:solidFill>
              </a:rPr>
              <a:t>    C、</a:t>
            </a:r>
            <a:r>
              <a:rPr lang="zh-CN" altLang="en-US" sz="2000">
                <a:solidFill>
                  <a:srgbClr val="0000FF"/>
                </a:solidFill>
              </a:rPr>
              <a:t>生产费用</a:t>
            </a:r>
            <a:r>
              <a:rPr lang="zh-CN" altLang="en-US" sz="2000">
                <a:solidFill>
                  <a:srgbClr val="000000"/>
                </a:solidFill>
              </a:rPr>
              <a:t>无需在完工产品和在产品之间进行分配，生产费用按生产期归集。</a:t>
            </a:r>
          </a:p>
          <a:p>
            <a:pPr>
              <a:lnSpc>
                <a:spcPct val="120000"/>
              </a:lnSpc>
              <a:spcBef>
                <a:spcPct val="40000"/>
              </a:spcBef>
            </a:pPr>
            <a:r>
              <a:rPr lang="zh-CN" altLang="en-US" sz="2000" b="1">
                <a:solidFill>
                  <a:srgbClr val="FF0066"/>
                </a:solidFill>
              </a:rPr>
              <a:t>    ☆问题：</a:t>
            </a:r>
            <a:r>
              <a:rPr lang="zh-CN" altLang="en-US" sz="2000">
                <a:solidFill>
                  <a:srgbClr val="000000"/>
                </a:solidFill>
              </a:rPr>
              <a:t>品种法和分批法的主要区别在哪儿？相同点呢？</a:t>
            </a:r>
          </a:p>
        </p:txBody>
      </p:sp>
      <p:sp>
        <p:nvSpPr>
          <p:cNvPr id="4" name="日期占位符 3"/>
          <p:cNvSpPr>
            <a:spLocks noGrp="1"/>
          </p:cNvSpPr>
          <p:nvPr>
            <p:ph type="dt" sz="half" idx="10"/>
          </p:nvPr>
        </p:nvSpPr>
        <p:spPr/>
        <p:txBody>
          <a:bodyPr/>
          <a:lstStyle/>
          <a:p>
            <a:fld id="{F996D611-0D3E-4CF7-BED1-3364D544CF4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175577EC-30C1-4D8C-8CA8-C996F681194D}" type="slidenum">
              <a:rPr lang="ko-KR" altLang="en-US"/>
              <a:pPr/>
              <a:t>295</a:t>
            </a:fld>
            <a:endParaRPr lang="en-US" altLang="ko-KR"/>
          </a:p>
        </p:txBody>
      </p:sp>
      <p:sp>
        <p:nvSpPr>
          <p:cNvPr id="34825" name="Rectangle 9"/>
          <p:cNvSpPr>
            <a:spLocks noChangeArrowheads="1"/>
          </p:cNvSpPr>
          <p:nvPr/>
        </p:nvSpPr>
        <p:spPr bwMode="auto">
          <a:xfrm>
            <a:off x="755650" y="155575"/>
            <a:ext cx="4392613" cy="579438"/>
          </a:xfrm>
          <a:prstGeom prst="rect">
            <a:avLst/>
          </a:prstGeom>
          <a:noFill/>
          <a:ln w="7938">
            <a:noFill/>
            <a:miter lim="800000"/>
            <a:headEnd type="none" w="sm" len="sm"/>
            <a:tailEnd type="none" w="sm" len="sm"/>
          </a:ln>
          <a:effectLst/>
        </p:spPr>
        <p:txBody>
          <a:bodyPr>
            <a:spAutoFit/>
          </a:bodyPr>
          <a:lstStyle/>
          <a:p>
            <a:r>
              <a:rPr lang="zh-CN" altLang="en-US" sz="3200" b="1">
                <a:solidFill>
                  <a:schemeClr val="bg1"/>
                </a:solidFill>
                <a:ea typeface="楷体_GB2312" pitchFamily="49" charset="-122"/>
              </a:rPr>
              <a:t>（二）分批法</a:t>
            </a: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84213" y="1052513"/>
            <a:ext cx="7696200" cy="5334000"/>
          </a:xfrm>
        </p:spPr>
        <p:txBody>
          <a:bodyPr>
            <a:normAutofit lnSpcReduction="10000"/>
          </a:bodyPr>
          <a:lstStyle/>
          <a:p>
            <a:pPr>
              <a:lnSpc>
                <a:spcPct val="120000"/>
              </a:lnSpc>
              <a:spcBef>
                <a:spcPct val="40000"/>
              </a:spcBef>
            </a:pPr>
            <a:r>
              <a:rPr lang="zh-CN" altLang="en-US">
                <a:solidFill>
                  <a:srgbClr val="000000"/>
                </a:solidFill>
              </a:rPr>
              <a:t>    产品成本计算的分步法是按照产品的生产步骤计算产品成本的一种方法。</a:t>
            </a:r>
          </a:p>
          <a:p>
            <a:pPr>
              <a:lnSpc>
                <a:spcPct val="120000"/>
              </a:lnSpc>
              <a:spcBef>
                <a:spcPct val="40000"/>
              </a:spcBef>
            </a:pPr>
            <a:r>
              <a:rPr lang="zh-CN" altLang="en-US">
                <a:solidFill>
                  <a:srgbClr val="000000"/>
                </a:solidFill>
              </a:rPr>
              <a:t>    分步法有：逐步结转分步法、平行结转分步法</a:t>
            </a:r>
          </a:p>
          <a:p>
            <a:pPr>
              <a:lnSpc>
                <a:spcPct val="120000"/>
              </a:lnSpc>
              <a:spcBef>
                <a:spcPct val="40000"/>
              </a:spcBef>
            </a:pPr>
            <a:r>
              <a:rPr lang="zh-CN" altLang="en-US">
                <a:solidFill>
                  <a:srgbClr val="000000"/>
                </a:solidFill>
              </a:rPr>
              <a:t>    该方法</a:t>
            </a:r>
            <a:r>
              <a:rPr lang="zh-CN" altLang="en-US" b="1">
                <a:solidFill>
                  <a:srgbClr val="008000"/>
                </a:solidFill>
              </a:rPr>
              <a:t>适用于</a:t>
            </a:r>
            <a:r>
              <a:rPr lang="zh-CN" altLang="en-US">
                <a:solidFill>
                  <a:srgbClr val="000000"/>
                </a:solidFill>
              </a:rPr>
              <a:t>大量大批的多步骤生产，如纺织、冶金、机械加工制造等企业。</a:t>
            </a:r>
          </a:p>
          <a:p>
            <a:pPr>
              <a:lnSpc>
                <a:spcPct val="120000"/>
              </a:lnSpc>
              <a:spcBef>
                <a:spcPct val="40000"/>
              </a:spcBef>
            </a:pPr>
            <a:r>
              <a:rPr lang="zh-CN" altLang="en-US"/>
              <a:t>    成本计算对象：各步骤的成本、完工产品成本。</a:t>
            </a:r>
            <a:endParaRPr lang="zh-CN" altLang="en-US">
              <a:solidFill>
                <a:srgbClr val="000000"/>
              </a:solidFill>
            </a:endParaRPr>
          </a:p>
        </p:txBody>
      </p:sp>
      <p:sp>
        <p:nvSpPr>
          <p:cNvPr id="4" name="日期占位符 3"/>
          <p:cNvSpPr>
            <a:spLocks noGrp="1"/>
          </p:cNvSpPr>
          <p:nvPr>
            <p:ph type="dt" sz="half" idx="10"/>
          </p:nvPr>
        </p:nvSpPr>
        <p:spPr/>
        <p:txBody>
          <a:bodyPr/>
          <a:lstStyle/>
          <a:p>
            <a:fld id="{A407954B-C9FB-4A9C-8C4C-956ED25B46D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38A822B5-DAFB-4955-9A56-32D7DEDF3475}" type="slidenum">
              <a:rPr lang="ko-KR" altLang="en-US"/>
              <a:pPr/>
              <a:t>296</a:t>
            </a:fld>
            <a:endParaRPr lang="en-US" altLang="ko-KR"/>
          </a:p>
        </p:txBody>
      </p:sp>
      <p:sp>
        <p:nvSpPr>
          <p:cNvPr id="35848" name="Rectangle 8"/>
          <p:cNvSpPr>
            <a:spLocks noChangeArrowheads="1"/>
          </p:cNvSpPr>
          <p:nvPr/>
        </p:nvSpPr>
        <p:spPr bwMode="auto">
          <a:xfrm>
            <a:off x="755650" y="155575"/>
            <a:ext cx="4032250" cy="579438"/>
          </a:xfrm>
          <a:prstGeom prst="rect">
            <a:avLst/>
          </a:prstGeom>
          <a:noFill/>
          <a:ln w="7938">
            <a:noFill/>
            <a:miter lim="800000"/>
            <a:headEnd type="none" w="sm" len="sm"/>
            <a:tailEnd type="none" w="sm" len="sm"/>
          </a:ln>
          <a:effectLst/>
        </p:spPr>
        <p:txBody>
          <a:bodyPr>
            <a:spAutoFit/>
          </a:bodyPr>
          <a:lstStyle/>
          <a:p>
            <a:r>
              <a:rPr lang="zh-CN" altLang="en-US" sz="3200" b="1">
                <a:solidFill>
                  <a:schemeClr val="bg1"/>
                </a:solidFill>
                <a:ea typeface="楷体_GB2312" pitchFamily="49" charset="-122"/>
              </a:rPr>
              <a:t>（三）分步法</a:t>
            </a: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11188" y="1052513"/>
            <a:ext cx="7921625" cy="5400675"/>
          </a:xfrm>
        </p:spPr>
        <p:txBody>
          <a:bodyPr>
            <a:normAutofit fontScale="85000" lnSpcReduction="20000"/>
          </a:bodyPr>
          <a:lstStyle/>
          <a:p>
            <a:pPr>
              <a:lnSpc>
                <a:spcPct val="110000"/>
              </a:lnSpc>
              <a:spcBef>
                <a:spcPct val="30000"/>
              </a:spcBef>
            </a:pPr>
            <a:r>
              <a:rPr lang="zh-CN" altLang="en-US">
                <a:solidFill>
                  <a:srgbClr val="000000"/>
                </a:solidFill>
              </a:rPr>
              <a:t>    企业按照加工顺序，逐步计算并结转半成品成本，直到最后的加工步骤才能计算出产品成本的一种方法。</a:t>
            </a:r>
          </a:p>
          <a:p>
            <a:pPr>
              <a:lnSpc>
                <a:spcPct val="110000"/>
              </a:lnSpc>
              <a:spcBef>
                <a:spcPct val="30000"/>
              </a:spcBef>
            </a:pPr>
            <a:r>
              <a:rPr lang="zh-CN" altLang="en-US" sz="2000">
                <a:solidFill>
                  <a:srgbClr val="000000"/>
                </a:solidFill>
              </a:rPr>
              <a:t>第一步骤的半成品成本   第二步骤的半成品成本   第三步骤的半成品成本</a:t>
            </a:r>
          </a:p>
          <a:p>
            <a:pPr>
              <a:lnSpc>
                <a:spcPct val="110000"/>
              </a:lnSpc>
              <a:spcBef>
                <a:spcPct val="30000"/>
              </a:spcBef>
            </a:pPr>
            <a:r>
              <a:rPr lang="zh-CN" altLang="en-US">
                <a:solidFill>
                  <a:srgbClr val="000000"/>
                </a:solidFill>
              </a:rPr>
              <a:t>    最后的工序计算出完工产品成本</a:t>
            </a:r>
          </a:p>
          <a:p>
            <a:pPr>
              <a:lnSpc>
                <a:spcPct val="110000"/>
              </a:lnSpc>
              <a:spcBef>
                <a:spcPct val="30000"/>
              </a:spcBef>
            </a:pPr>
            <a:r>
              <a:rPr lang="zh-CN" altLang="en-US">
                <a:solidFill>
                  <a:srgbClr val="000000"/>
                </a:solidFill>
              </a:rPr>
              <a:t>    逐步结转分步法是若干个品种法的连用。</a:t>
            </a:r>
          </a:p>
          <a:p>
            <a:pPr>
              <a:lnSpc>
                <a:spcPct val="110000"/>
              </a:lnSpc>
              <a:spcBef>
                <a:spcPct val="30000"/>
              </a:spcBef>
            </a:pPr>
            <a:r>
              <a:rPr lang="zh-CN" altLang="en-US" b="1">
                <a:solidFill>
                  <a:srgbClr val="FF0000"/>
                </a:solidFill>
              </a:rPr>
              <a:t>    逐步结转分步法的特点：</a:t>
            </a:r>
            <a:endParaRPr lang="en-US" altLang="zh-CN" b="1"/>
          </a:p>
          <a:p>
            <a:pPr>
              <a:lnSpc>
                <a:spcPct val="110000"/>
              </a:lnSpc>
              <a:spcBef>
                <a:spcPct val="30000"/>
              </a:spcBef>
            </a:pPr>
            <a:r>
              <a:rPr lang="en-US" altLang="zh-CN"/>
              <a:t>    A、</a:t>
            </a:r>
            <a:r>
              <a:rPr lang="zh-CN" altLang="en-US">
                <a:solidFill>
                  <a:srgbClr val="0000FF"/>
                </a:solidFill>
              </a:rPr>
              <a:t>成本计算对象：</a:t>
            </a:r>
            <a:r>
              <a:rPr lang="zh-CN" altLang="en-US">
                <a:solidFill>
                  <a:srgbClr val="000000"/>
                </a:solidFill>
              </a:rPr>
              <a:t>步骤间产品、完工产品；</a:t>
            </a:r>
          </a:p>
          <a:p>
            <a:pPr>
              <a:lnSpc>
                <a:spcPct val="110000"/>
              </a:lnSpc>
              <a:spcBef>
                <a:spcPct val="30000"/>
              </a:spcBef>
            </a:pPr>
            <a:r>
              <a:rPr lang="en-US" altLang="zh-CN">
                <a:solidFill>
                  <a:srgbClr val="000000"/>
                </a:solidFill>
              </a:rPr>
              <a:t>    B、</a:t>
            </a:r>
            <a:r>
              <a:rPr lang="zh-CN" altLang="en-US">
                <a:solidFill>
                  <a:srgbClr val="0000FF"/>
                </a:solidFill>
              </a:rPr>
              <a:t>成本计算期：</a:t>
            </a:r>
            <a:r>
              <a:rPr lang="zh-CN" altLang="en-US">
                <a:solidFill>
                  <a:srgbClr val="000000"/>
                </a:solidFill>
              </a:rPr>
              <a:t>与会计核算期一致（月末）而与生产周期不一致；</a:t>
            </a:r>
          </a:p>
          <a:p>
            <a:pPr>
              <a:lnSpc>
                <a:spcPct val="110000"/>
              </a:lnSpc>
              <a:spcBef>
                <a:spcPct val="30000"/>
              </a:spcBef>
            </a:pPr>
            <a:r>
              <a:rPr lang="en-US" altLang="zh-CN">
                <a:solidFill>
                  <a:srgbClr val="000000"/>
                </a:solidFill>
              </a:rPr>
              <a:t>    C、</a:t>
            </a:r>
            <a:r>
              <a:rPr lang="zh-CN" altLang="en-US">
                <a:solidFill>
                  <a:srgbClr val="0000FF"/>
                </a:solidFill>
              </a:rPr>
              <a:t>生产费用</a:t>
            </a:r>
            <a:r>
              <a:rPr lang="zh-CN" altLang="en-US">
                <a:solidFill>
                  <a:srgbClr val="000000"/>
                </a:solidFill>
              </a:rPr>
              <a:t>需要在完工产品和在产品之间进行分配。</a:t>
            </a:r>
          </a:p>
        </p:txBody>
      </p:sp>
      <p:sp>
        <p:nvSpPr>
          <p:cNvPr id="6" name="日期占位符 3"/>
          <p:cNvSpPr>
            <a:spLocks noGrp="1"/>
          </p:cNvSpPr>
          <p:nvPr>
            <p:ph type="dt" sz="half" idx="10"/>
          </p:nvPr>
        </p:nvSpPr>
        <p:spPr/>
        <p:txBody>
          <a:bodyPr/>
          <a:lstStyle/>
          <a:p>
            <a:fld id="{9FBDF2F4-CF6C-4EFD-8A69-04F01D8F78F4}"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0E42ED59-8FD5-4FBA-A0D9-0A1429B67AF0}" type="slidenum">
              <a:rPr lang="ko-KR" altLang="en-US"/>
              <a:pPr/>
              <a:t>297</a:t>
            </a:fld>
            <a:endParaRPr lang="en-US" altLang="ko-KR"/>
          </a:p>
        </p:txBody>
      </p:sp>
      <p:sp>
        <p:nvSpPr>
          <p:cNvPr id="36868" name="AutoShape 4"/>
          <p:cNvSpPr>
            <a:spLocks noChangeArrowheads="1"/>
          </p:cNvSpPr>
          <p:nvPr/>
        </p:nvSpPr>
        <p:spPr bwMode="auto">
          <a:xfrm>
            <a:off x="3348038" y="2060575"/>
            <a:ext cx="269875" cy="279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6869" name="AutoShape 5"/>
          <p:cNvSpPr>
            <a:spLocks noChangeArrowheads="1"/>
          </p:cNvSpPr>
          <p:nvPr/>
        </p:nvSpPr>
        <p:spPr bwMode="auto">
          <a:xfrm>
            <a:off x="6300788" y="2060575"/>
            <a:ext cx="287337" cy="279400"/>
          </a:xfrm>
          <a:prstGeom prst="rightArrow">
            <a:avLst>
              <a:gd name="adj1" fmla="val 50000"/>
              <a:gd name="adj2" fmla="val 25710"/>
            </a:avLst>
          </a:prstGeom>
          <a:solidFill>
            <a:srgbClr val="FF0000"/>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6872" name="Rectangle 8"/>
          <p:cNvSpPr>
            <a:spLocks noChangeArrowheads="1"/>
          </p:cNvSpPr>
          <p:nvPr/>
        </p:nvSpPr>
        <p:spPr bwMode="auto">
          <a:xfrm>
            <a:off x="684213" y="207963"/>
            <a:ext cx="3043237" cy="519112"/>
          </a:xfrm>
          <a:prstGeom prst="rect">
            <a:avLst/>
          </a:prstGeom>
          <a:noFill/>
          <a:ln w="7938">
            <a:noFill/>
            <a:miter lim="800000"/>
            <a:headEnd type="none" w="sm" len="sm"/>
            <a:tailEnd type="none" w="sm" len="sm"/>
          </a:ln>
          <a:effectLst/>
        </p:spPr>
        <p:txBody>
          <a:bodyPr wrap="none">
            <a:spAutoFit/>
          </a:bodyPr>
          <a:lstStyle/>
          <a:p>
            <a:r>
              <a:rPr lang="zh-CN" altLang="en-US" sz="2800" b="1">
                <a:solidFill>
                  <a:schemeClr val="bg1"/>
                </a:solidFill>
                <a:latin typeface="楷体_GB2312" pitchFamily="49" charset="-122"/>
                <a:ea typeface="楷体_GB2312" pitchFamily="49" charset="-122"/>
              </a:rPr>
              <a:t>1.逐步结转分步法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0-#ppt_w/2"/>
                                          </p:val>
                                        </p:tav>
                                        <p:tav tm="100000">
                                          <p:val>
                                            <p:strVal val="#ppt_x"/>
                                          </p:val>
                                        </p:tav>
                                      </p:tavLst>
                                    </p:anim>
                                    <p:anim calcmode="lin" valueType="num">
                                      <p:cBhvr additive="base">
                                        <p:cTn id="14"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84213" y="1066800"/>
            <a:ext cx="7926387" cy="5386388"/>
          </a:xfrm>
        </p:spPr>
        <p:txBody>
          <a:bodyPr/>
          <a:lstStyle/>
          <a:p>
            <a:pPr>
              <a:lnSpc>
                <a:spcPct val="110000"/>
              </a:lnSpc>
            </a:pPr>
            <a:r>
              <a:rPr lang="zh-CN" altLang="en-US" sz="2000">
                <a:solidFill>
                  <a:srgbClr val="000000"/>
                </a:solidFill>
              </a:rPr>
              <a:t>    平行结转分步法是指在计算各步骤成本时，不计算各步骤所产半成品成本，也不计算各步骤所耗上一步骤的半成品成本，而只计算本步骤发生的各项费用，以及这些费用应计入产品成本的份额。将相同产品成本明细账中的这些份额平行结转、汇总即可计算出该种产品的成本。</a:t>
            </a:r>
          </a:p>
          <a:p>
            <a:pPr>
              <a:lnSpc>
                <a:spcPct val="110000"/>
              </a:lnSpc>
            </a:pPr>
            <a:r>
              <a:rPr lang="zh-CN" altLang="en-US" sz="2000">
                <a:solidFill>
                  <a:srgbClr val="0000FF"/>
                </a:solidFill>
              </a:rPr>
              <a:t>    在这种方法下：</a:t>
            </a:r>
            <a:r>
              <a:rPr lang="zh-CN" altLang="en-US" sz="2000">
                <a:solidFill>
                  <a:srgbClr val="000000"/>
                </a:solidFill>
              </a:rPr>
              <a:t>每一步骤平行计算本步骤的产品成本，然后将各步骤应计入完工产品成本的份额相加，即构成完工产品的成本。</a:t>
            </a:r>
          </a:p>
          <a:p>
            <a:pPr>
              <a:lnSpc>
                <a:spcPct val="110000"/>
              </a:lnSpc>
            </a:pPr>
            <a:r>
              <a:rPr lang="zh-CN" altLang="en-US" sz="2000" b="1">
                <a:solidFill>
                  <a:srgbClr val="FF0000"/>
                </a:solidFill>
              </a:rPr>
              <a:t>    平行结转分步法的特点：</a:t>
            </a:r>
          </a:p>
          <a:p>
            <a:pPr>
              <a:lnSpc>
                <a:spcPct val="110000"/>
              </a:lnSpc>
            </a:pPr>
            <a:r>
              <a:rPr lang="en-US" altLang="zh-CN" sz="2000">
                <a:solidFill>
                  <a:srgbClr val="000000"/>
                </a:solidFill>
              </a:rPr>
              <a:t>    A、</a:t>
            </a:r>
            <a:r>
              <a:rPr lang="zh-CN" altLang="en-US" sz="2000">
                <a:solidFill>
                  <a:srgbClr val="0000FF"/>
                </a:solidFill>
              </a:rPr>
              <a:t>成本计算对象：</a:t>
            </a:r>
            <a:r>
              <a:rPr lang="zh-CN" altLang="en-US" sz="2000">
                <a:solidFill>
                  <a:srgbClr val="000000"/>
                </a:solidFill>
              </a:rPr>
              <a:t>各加工步骤的份额、完工产品；</a:t>
            </a:r>
          </a:p>
          <a:p>
            <a:pPr>
              <a:lnSpc>
                <a:spcPct val="110000"/>
              </a:lnSpc>
            </a:pPr>
            <a:r>
              <a:rPr lang="en-US" altLang="zh-CN" sz="2000">
                <a:solidFill>
                  <a:srgbClr val="000000"/>
                </a:solidFill>
              </a:rPr>
              <a:t>    B、</a:t>
            </a:r>
            <a:r>
              <a:rPr lang="zh-CN" altLang="en-US" sz="2000">
                <a:solidFill>
                  <a:srgbClr val="0000FF"/>
                </a:solidFill>
              </a:rPr>
              <a:t>成本计算期：</a:t>
            </a:r>
            <a:r>
              <a:rPr lang="zh-CN" altLang="en-US" sz="2000">
                <a:solidFill>
                  <a:srgbClr val="000000"/>
                </a:solidFill>
              </a:rPr>
              <a:t>与会计核算期一致；</a:t>
            </a:r>
          </a:p>
          <a:p>
            <a:pPr>
              <a:lnSpc>
                <a:spcPct val="110000"/>
              </a:lnSpc>
            </a:pPr>
            <a:r>
              <a:rPr lang="en-US" altLang="zh-CN" sz="2000">
                <a:solidFill>
                  <a:srgbClr val="000000"/>
                </a:solidFill>
              </a:rPr>
              <a:t>    C、</a:t>
            </a:r>
            <a:r>
              <a:rPr lang="zh-CN" altLang="en-US" sz="2000">
                <a:solidFill>
                  <a:srgbClr val="000000"/>
                </a:solidFill>
              </a:rPr>
              <a:t>半成品成本可以计算，也可以不计算。</a:t>
            </a:r>
          </a:p>
          <a:p>
            <a:pPr>
              <a:lnSpc>
                <a:spcPct val="110000"/>
              </a:lnSpc>
            </a:pPr>
            <a:endParaRPr lang="zh-CN" altLang="en-US" sz="2000">
              <a:solidFill>
                <a:srgbClr val="000000"/>
              </a:solidFill>
            </a:endParaRPr>
          </a:p>
          <a:p>
            <a:pPr>
              <a:lnSpc>
                <a:spcPct val="110000"/>
              </a:lnSpc>
            </a:pPr>
            <a:r>
              <a:rPr lang="zh-CN" altLang="en-US" sz="2000" b="1">
                <a:solidFill>
                  <a:srgbClr val="FF0066"/>
                </a:solidFill>
              </a:rPr>
              <a:t>    ☆问题：</a:t>
            </a:r>
            <a:r>
              <a:rPr lang="zh-CN" altLang="en-US" sz="2000">
                <a:solidFill>
                  <a:srgbClr val="000000"/>
                </a:solidFill>
              </a:rPr>
              <a:t>平行结转分步法和逐步结转分步法的根本区别在哪儿？相同点呢？</a:t>
            </a:r>
          </a:p>
        </p:txBody>
      </p:sp>
      <p:sp>
        <p:nvSpPr>
          <p:cNvPr id="4" name="日期占位符 3"/>
          <p:cNvSpPr>
            <a:spLocks noGrp="1"/>
          </p:cNvSpPr>
          <p:nvPr>
            <p:ph type="dt" sz="half" idx="10"/>
          </p:nvPr>
        </p:nvSpPr>
        <p:spPr/>
        <p:txBody>
          <a:bodyPr/>
          <a:lstStyle/>
          <a:p>
            <a:fld id="{A38FBAA1-A39D-4ACB-A336-1D3339A50D2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4823E2B-9F29-4373-A3E9-BFB4D5107603}" type="slidenum">
              <a:rPr lang="ko-KR" altLang="en-US"/>
              <a:pPr/>
              <a:t>298</a:t>
            </a:fld>
            <a:endParaRPr lang="en-US" altLang="ko-KR"/>
          </a:p>
        </p:txBody>
      </p:sp>
      <p:sp>
        <p:nvSpPr>
          <p:cNvPr id="37895" name="Rectangle 7"/>
          <p:cNvSpPr>
            <a:spLocks noChangeArrowheads="1"/>
          </p:cNvSpPr>
          <p:nvPr/>
        </p:nvSpPr>
        <p:spPr bwMode="auto">
          <a:xfrm>
            <a:off x="684213" y="207963"/>
            <a:ext cx="3221037" cy="519112"/>
          </a:xfrm>
          <a:prstGeom prst="rect">
            <a:avLst/>
          </a:prstGeom>
          <a:noFill/>
          <a:ln w="7938">
            <a:noFill/>
            <a:miter lim="800000"/>
            <a:headEnd type="none" w="sm" len="sm"/>
            <a:tailEnd type="none" w="sm" len="sm"/>
          </a:ln>
          <a:effectLst/>
        </p:spPr>
        <p:txBody>
          <a:bodyPr wrap="none">
            <a:spAutoFit/>
          </a:bodyPr>
          <a:lstStyle/>
          <a:p>
            <a:r>
              <a:rPr lang="zh-CN" altLang="en-US" sz="2800" b="1">
                <a:solidFill>
                  <a:schemeClr val="bg1"/>
                </a:solidFill>
                <a:latin typeface="楷体_GB2312" pitchFamily="49" charset="-122"/>
                <a:ea typeface="楷体_GB2312" pitchFamily="49" charset="-122"/>
              </a:rPr>
              <a:t>2、平行结转分步法</a:t>
            </a: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0113" y="188913"/>
            <a:ext cx="7543800" cy="676275"/>
          </a:xfrm>
        </p:spPr>
        <p:txBody>
          <a:bodyPr>
            <a:normAutofit fontScale="90000"/>
          </a:bodyPr>
          <a:lstStyle/>
          <a:p>
            <a:pPr algn="ctr"/>
            <a:r>
              <a:rPr lang="zh-CN" altLang="en-US" sz="4400" b="0">
                <a:solidFill>
                  <a:schemeClr val="bg1"/>
                </a:solidFill>
                <a:latin typeface="华文新魏" pitchFamily="2" charset="-122"/>
                <a:ea typeface="华文新魏" pitchFamily="2" charset="-122"/>
              </a:rPr>
              <a:t>第三节    期间费用</a:t>
            </a:r>
          </a:p>
        </p:txBody>
      </p:sp>
      <p:sp>
        <p:nvSpPr>
          <p:cNvPr id="39939" name="Rectangle 3"/>
          <p:cNvSpPr>
            <a:spLocks noGrp="1" noChangeArrowheads="1"/>
          </p:cNvSpPr>
          <p:nvPr>
            <p:ph idx="1"/>
          </p:nvPr>
        </p:nvSpPr>
        <p:spPr>
          <a:xfrm>
            <a:off x="539750" y="981075"/>
            <a:ext cx="7993063" cy="1512888"/>
          </a:xfrm>
        </p:spPr>
        <p:txBody>
          <a:bodyPr/>
          <a:lstStyle/>
          <a:p>
            <a:pPr>
              <a:lnSpc>
                <a:spcPct val="110000"/>
              </a:lnSpc>
            </a:pPr>
            <a:r>
              <a:rPr lang="zh-CN" altLang="en-US" sz="2000" b="1">
                <a:solidFill>
                  <a:srgbClr val="FF0000"/>
                </a:solidFill>
              </a:rPr>
              <a:t>    </a:t>
            </a:r>
            <a:r>
              <a:rPr lang="zh-CN" altLang="en-US" sz="2000" b="1">
                <a:solidFill>
                  <a:srgbClr val="0000FF"/>
                </a:solidFill>
              </a:rPr>
              <a:t>期间费用</a:t>
            </a:r>
            <a:r>
              <a:rPr lang="zh-CN" altLang="en-US" sz="2000">
                <a:solidFill>
                  <a:srgbClr val="000000"/>
                </a:solidFill>
              </a:rPr>
              <a:t>是指与产品生产没有直接联系，不能计入产品成本，而应从当期损益中扣除的费用。</a:t>
            </a:r>
          </a:p>
          <a:p>
            <a:pPr>
              <a:lnSpc>
                <a:spcPct val="110000"/>
              </a:lnSpc>
            </a:pPr>
            <a:r>
              <a:rPr lang="zh-CN" altLang="en-US" sz="2000">
                <a:solidFill>
                  <a:srgbClr val="000000"/>
                </a:solidFill>
              </a:rPr>
              <a:t>    这些费用与收入之间不存在直接因果关系，不能直接认定是某项收入发生的费用，很难与各类收入相配比。</a:t>
            </a:r>
            <a:endParaRPr lang="zh-CN" altLang="en-US" sz="2000">
              <a:solidFill>
                <a:srgbClr val="0000FF"/>
              </a:solidFill>
            </a:endParaRPr>
          </a:p>
        </p:txBody>
      </p:sp>
      <p:sp>
        <p:nvSpPr>
          <p:cNvPr id="5" name="日期占位符 3"/>
          <p:cNvSpPr>
            <a:spLocks noGrp="1"/>
          </p:cNvSpPr>
          <p:nvPr>
            <p:ph type="dt" sz="half" idx="10"/>
          </p:nvPr>
        </p:nvSpPr>
        <p:spPr/>
        <p:txBody>
          <a:bodyPr/>
          <a:lstStyle/>
          <a:p>
            <a:fld id="{5FB6490E-B402-48D2-8E9D-53DF8E42A8F0}"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62DE6E36-55CF-406F-B1F3-639C6CBA02EE}" type="slidenum">
              <a:rPr lang="ko-KR" altLang="en-US"/>
              <a:pPr/>
              <a:t>299</a:t>
            </a:fld>
            <a:endParaRPr lang="en-US" altLang="ko-KR"/>
          </a:p>
        </p:txBody>
      </p:sp>
      <p:sp>
        <p:nvSpPr>
          <p:cNvPr id="39943" name="Rectangle 7"/>
          <p:cNvSpPr>
            <a:spLocks noChangeArrowheads="1"/>
          </p:cNvSpPr>
          <p:nvPr/>
        </p:nvSpPr>
        <p:spPr bwMode="auto">
          <a:xfrm>
            <a:off x="539750" y="2565400"/>
            <a:ext cx="8064500" cy="3878263"/>
          </a:xfrm>
          <a:prstGeom prst="rect">
            <a:avLst/>
          </a:prstGeom>
          <a:noFill/>
          <a:ln w="7938">
            <a:noFill/>
            <a:miter lim="800000"/>
            <a:headEnd type="none" w="sm" len="sm"/>
            <a:tailEnd type="none" w="sm" len="sm"/>
          </a:ln>
          <a:effectLst/>
        </p:spPr>
        <p:txBody>
          <a:bodyPr>
            <a:spAutoFit/>
          </a:bodyPr>
          <a:lstStyle/>
          <a:p>
            <a:pPr>
              <a:lnSpc>
                <a:spcPct val="110000"/>
              </a:lnSpc>
              <a:spcBef>
                <a:spcPct val="20000"/>
              </a:spcBef>
            </a:pPr>
            <a:r>
              <a:rPr lang="zh-CN" altLang="en-US" sz="2800" b="1">
                <a:solidFill>
                  <a:srgbClr val="000066"/>
                </a:solidFill>
                <a:latin typeface="黑体" pitchFamily="2" charset="-122"/>
                <a:ea typeface="黑体" pitchFamily="2" charset="-122"/>
              </a:rPr>
              <a:t>一、管理费用</a:t>
            </a:r>
            <a:r>
              <a:rPr kumimoji="0" lang="en-US" altLang="zh-CN" sz="2800" b="1">
                <a:solidFill>
                  <a:srgbClr val="000066"/>
                </a:solidFill>
                <a:latin typeface="黑体" pitchFamily="2" charset="-122"/>
                <a:ea typeface="黑体" pitchFamily="2" charset="-122"/>
              </a:rPr>
              <a:t>p.206</a:t>
            </a:r>
            <a:endParaRPr lang="zh-CN" altLang="en-US" sz="2800" b="1">
              <a:solidFill>
                <a:srgbClr val="000066"/>
              </a:solidFill>
              <a:latin typeface="黑体" pitchFamily="2" charset="-122"/>
              <a:ea typeface="黑体" pitchFamily="2" charset="-122"/>
            </a:endParaRPr>
          </a:p>
          <a:p>
            <a:pPr algn="just">
              <a:lnSpc>
                <a:spcPct val="110000"/>
              </a:lnSpc>
              <a:spcBef>
                <a:spcPct val="20000"/>
              </a:spcBef>
            </a:pPr>
            <a:r>
              <a:rPr lang="zh-CN" altLang="en-US" sz="2000">
                <a:solidFill>
                  <a:srgbClr val="000000"/>
                </a:solidFill>
                <a:latin typeface="楷体_GB2312" pitchFamily="49" charset="-122"/>
                <a:ea typeface="楷体_GB2312" pitchFamily="49" charset="-122"/>
              </a:rPr>
              <a:t>    管理费用是指企业行政管理部门为组织和管理生产经营活动而发生的各种费用。</a:t>
            </a:r>
          </a:p>
          <a:p>
            <a:pPr>
              <a:lnSpc>
                <a:spcPct val="110000"/>
              </a:lnSpc>
              <a:spcBef>
                <a:spcPct val="20000"/>
              </a:spcBef>
            </a:pPr>
            <a:r>
              <a:rPr lang="zh-CN" altLang="en-US" sz="2000">
                <a:solidFill>
                  <a:srgbClr val="0000FF"/>
                </a:solidFill>
                <a:latin typeface="楷体_GB2312" pitchFamily="49" charset="-122"/>
                <a:ea typeface="楷体_GB2312" pitchFamily="49" charset="-122"/>
              </a:rPr>
              <a:t>    管理费用包括下面这些项目：</a:t>
            </a:r>
            <a:endParaRPr lang="zh-CN" altLang="en-US" sz="2000">
              <a:solidFill>
                <a:srgbClr val="000000"/>
              </a:solidFill>
              <a:latin typeface="楷体_GB2312" pitchFamily="49" charset="-122"/>
              <a:ea typeface="楷体_GB2312" pitchFamily="49" charset="-122"/>
            </a:endParaRPr>
          </a:p>
          <a:p>
            <a:pPr>
              <a:lnSpc>
                <a:spcPct val="110000"/>
              </a:lnSpc>
              <a:spcBef>
                <a:spcPct val="20000"/>
              </a:spcBef>
            </a:pPr>
            <a:r>
              <a:rPr lang="zh-CN" altLang="en-US" sz="2000">
                <a:solidFill>
                  <a:srgbClr val="000000"/>
                </a:solidFill>
                <a:latin typeface="楷体_GB2312" pitchFamily="49" charset="-122"/>
                <a:ea typeface="楷体_GB2312" pitchFamily="49" charset="-122"/>
              </a:rPr>
              <a:t>    管理人员的工资、福利费、办公费、折旧费、工会经费、职工教育经费、</a:t>
            </a:r>
            <a:r>
              <a:rPr lang="zh-CN" altLang="en-US" sz="2000">
                <a:solidFill>
                  <a:srgbClr val="FF0000"/>
                </a:solidFill>
                <a:latin typeface="楷体_GB2312" pitchFamily="49" charset="-122"/>
                <a:ea typeface="楷体_GB2312" pitchFamily="49" charset="-122"/>
              </a:rPr>
              <a:t>业务招待费、</a:t>
            </a:r>
            <a:r>
              <a:rPr lang="zh-CN" altLang="en-US" sz="2000">
                <a:solidFill>
                  <a:srgbClr val="000000"/>
                </a:solidFill>
                <a:latin typeface="楷体_GB2312" pitchFamily="49" charset="-122"/>
                <a:ea typeface="楷体_GB2312" pitchFamily="49" charset="-122"/>
              </a:rPr>
              <a:t>技术转让费、房产税、车船使用税、印花税、审计费、出国人员经费、劳动保险费、董事会费、修理费、研究与开发费等。</a:t>
            </a:r>
          </a:p>
          <a:p>
            <a:pPr>
              <a:lnSpc>
                <a:spcPct val="110000"/>
              </a:lnSpc>
              <a:spcBef>
                <a:spcPct val="20000"/>
              </a:spcBef>
            </a:pPr>
            <a:r>
              <a:rPr lang="zh-CN" altLang="en-US" sz="2000" b="1">
                <a:solidFill>
                  <a:srgbClr val="FF0000"/>
                </a:solidFill>
                <a:latin typeface="楷体_GB2312" pitchFamily="49" charset="-122"/>
                <a:ea typeface="楷体_GB2312" pitchFamily="49" charset="-122"/>
              </a:rPr>
              <a:t>    ☆问题：</a:t>
            </a:r>
            <a:r>
              <a:rPr lang="zh-CN" altLang="en-US" sz="2000">
                <a:solidFill>
                  <a:srgbClr val="000000"/>
                </a:solidFill>
                <a:latin typeface="楷体_GB2312" pitchFamily="49" charset="-122"/>
                <a:ea typeface="楷体_GB2312" pitchFamily="49" charset="-122"/>
              </a:rPr>
              <a:t>请举例说明管理费用的发生和相关的核算方法。</a:t>
            </a:r>
          </a:p>
          <a:p>
            <a:pPr>
              <a:lnSpc>
                <a:spcPct val="110000"/>
              </a:lnSpc>
              <a:spcBef>
                <a:spcPct val="20000"/>
              </a:spcBef>
            </a:pPr>
            <a:r>
              <a:rPr lang="zh-CN" altLang="en-US" sz="2000">
                <a:solidFill>
                  <a:srgbClr val="000000"/>
                </a:solidFill>
                <a:latin typeface="楷体_GB2312" pitchFamily="49" charset="-122"/>
                <a:ea typeface="楷体_GB2312" pitchFamily="49" charset="-122"/>
              </a:rPr>
              <a:t>    该账户按月归集发生的各种管理费用，月末应将发生的管理费用转入</a:t>
            </a:r>
            <a:r>
              <a:rPr lang="zh-CN" altLang="en-US" sz="2000">
                <a:solidFill>
                  <a:srgbClr val="000000"/>
                </a:solidFill>
                <a:latin typeface="Times New Roman"/>
                <a:ea typeface="楷体_GB2312" pitchFamily="49" charset="-122"/>
              </a:rPr>
              <a:t>“</a:t>
            </a:r>
            <a:r>
              <a:rPr lang="zh-CN" altLang="en-US" sz="2000">
                <a:solidFill>
                  <a:srgbClr val="000000"/>
                </a:solidFill>
                <a:latin typeface="楷体_GB2312" pitchFamily="49" charset="-122"/>
                <a:ea typeface="楷体_GB2312" pitchFamily="49" charset="-122"/>
              </a:rPr>
              <a:t>本年利润</a:t>
            </a:r>
            <a:r>
              <a:rPr lang="zh-CN" altLang="en-US" sz="2000">
                <a:solidFill>
                  <a:srgbClr val="000000"/>
                </a:solidFill>
                <a:latin typeface="Times New Roman"/>
                <a:ea typeface="楷体_GB2312" pitchFamily="49" charset="-122"/>
              </a:rPr>
              <a:t>”</a:t>
            </a:r>
            <a:r>
              <a:rPr lang="zh-CN" altLang="en-US" sz="2000">
                <a:solidFill>
                  <a:srgbClr val="000000"/>
                </a:solidFill>
                <a:latin typeface="楷体_GB2312" pitchFamily="49" charset="-122"/>
                <a:ea typeface="楷体_GB2312" pitchFamily="49" charset="-122"/>
              </a:rPr>
              <a:t>账户。</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539750" y="1196975"/>
            <a:ext cx="8135938" cy="3744913"/>
          </a:xfrm>
        </p:spPr>
        <p:txBody>
          <a:bodyPr/>
          <a:lstStyle/>
          <a:p>
            <a:pPr>
              <a:lnSpc>
                <a:spcPct val="120000"/>
              </a:lnSpc>
              <a:spcBef>
                <a:spcPct val="40000"/>
              </a:spcBef>
            </a:pPr>
            <a:r>
              <a:rPr lang="zh-CN" altLang="en-US" sz="2800" b="0"/>
              <a:t>       早期人类文明中的“结绳记事”、“刻木记事”等等，与</a:t>
            </a:r>
            <a:r>
              <a:rPr lang="zh-CN" altLang="en-US" sz="2800">
                <a:solidFill>
                  <a:srgbClr val="FF3300"/>
                </a:solidFill>
              </a:rPr>
              <a:t>会计</a:t>
            </a:r>
            <a:r>
              <a:rPr lang="zh-CN" altLang="en-US" sz="2800" b="0"/>
              <a:t>存在相当高的</a:t>
            </a:r>
            <a:r>
              <a:rPr lang="zh-CN" altLang="en-US" sz="2800">
                <a:solidFill>
                  <a:srgbClr val="FF3300"/>
                </a:solidFill>
              </a:rPr>
              <a:t>关联性</a:t>
            </a:r>
            <a:r>
              <a:rPr lang="zh-CN" altLang="en-US" sz="2800" b="0"/>
              <a:t>。 </a:t>
            </a:r>
          </a:p>
          <a:p>
            <a:pPr>
              <a:lnSpc>
                <a:spcPct val="120000"/>
              </a:lnSpc>
              <a:spcBef>
                <a:spcPct val="40000"/>
              </a:spcBef>
            </a:pPr>
            <a:r>
              <a:rPr lang="zh-CN" altLang="en-US" sz="2800" b="0"/>
              <a:t>       “腓尼基(</a:t>
            </a:r>
            <a:r>
              <a:rPr lang="en-US" altLang="zh-CN" sz="2800" b="0"/>
              <a:t>Phoenician)</a:t>
            </a:r>
            <a:r>
              <a:rPr lang="zh-CN" altLang="en-US" sz="2800" b="0"/>
              <a:t>人创造字母仅仅是为了会计”</a:t>
            </a:r>
            <a:r>
              <a:rPr lang="zh-CN" altLang="en-US" sz="2800" u="sng">
                <a:solidFill>
                  <a:srgbClr val="0000CC"/>
                </a:solidFill>
                <a:hlinkClick r:id="" action="ppaction://noaction"/>
              </a:rPr>
              <a:t>[1]</a:t>
            </a:r>
            <a:r>
              <a:rPr lang="zh-CN" altLang="en-US" sz="2800" b="0"/>
              <a:t>；“世界上最早的文献是账单和字典，那并不是偶然的。这些东西，揭露了促成苏美尔文字发明之迫切的</a:t>
            </a:r>
            <a:r>
              <a:rPr lang="zh-CN" altLang="en-US" sz="2800">
                <a:solidFill>
                  <a:srgbClr val="FF3300"/>
                </a:solidFill>
              </a:rPr>
              <a:t>实际需要</a:t>
            </a:r>
            <a:r>
              <a:rPr lang="zh-CN" altLang="en-US" sz="2800" b="0"/>
              <a:t>”。 </a:t>
            </a:r>
            <a:endParaRPr lang="zh-CN" altLang="en-US" sz="2000" b="0"/>
          </a:p>
        </p:txBody>
      </p:sp>
      <p:sp>
        <p:nvSpPr>
          <p:cNvPr id="4" name="日期占位符 3"/>
          <p:cNvSpPr>
            <a:spLocks noGrp="1"/>
          </p:cNvSpPr>
          <p:nvPr>
            <p:ph type="dt" sz="half" idx="10"/>
          </p:nvPr>
        </p:nvSpPr>
        <p:spPr/>
        <p:txBody>
          <a:bodyPr/>
          <a:lstStyle/>
          <a:p>
            <a:fld id="{4AF59424-6254-48A8-B531-53C1BE00B5F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99142F9-7838-4D3D-9E18-F4D3C68E64D4}" type="slidenum">
              <a:rPr lang="en-US" altLang="ko-KR"/>
              <a:pPr/>
              <a:t>3</a:t>
            </a:fld>
            <a:endParaRPr lang="en-US" altLang="ko-KR"/>
          </a:p>
        </p:txBody>
      </p:sp>
      <p:sp>
        <p:nvSpPr>
          <p:cNvPr id="53252" name="Text Box 4"/>
          <p:cNvSpPr txBox="1">
            <a:spLocks noChangeArrowheads="1"/>
          </p:cNvSpPr>
          <p:nvPr/>
        </p:nvSpPr>
        <p:spPr bwMode="auto">
          <a:xfrm>
            <a:off x="611188" y="5229225"/>
            <a:ext cx="7921625" cy="996950"/>
          </a:xfrm>
          <a:prstGeom prst="rect">
            <a:avLst/>
          </a:prstGeom>
          <a:noFill/>
          <a:ln w="7938">
            <a:noFill/>
            <a:miter lim="800000"/>
            <a:headEnd/>
            <a:tailEnd/>
          </a:ln>
          <a:effectLst/>
        </p:spPr>
        <p:txBody>
          <a:bodyPr>
            <a:spAutoFit/>
          </a:bodyPr>
          <a:lstStyle/>
          <a:p>
            <a:pPr algn="just">
              <a:lnSpc>
                <a:spcPct val="110000"/>
              </a:lnSpc>
              <a:spcBef>
                <a:spcPct val="50000"/>
              </a:spcBef>
            </a:pPr>
            <a:r>
              <a:rPr lang="zh-CN" altLang="en-US" sz="1800" u="sng">
                <a:solidFill>
                  <a:srgbClr val="0000CC"/>
                </a:solidFill>
                <a:latin typeface="Arial" charset="0"/>
                <a:ea typeface="楷体_GB2312" pitchFamily="49" charset="-122"/>
                <a:hlinkClick r:id="" action="ppaction://noaction"/>
              </a:rPr>
              <a:t>[1]</a:t>
            </a:r>
            <a:r>
              <a:rPr lang="zh-CN" altLang="en-US" sz="1800">
                <a:latin typeface="Arial" charset="0"/>
                <a:ea typeface="楷体_GB2312" pitchFamily="49" charset="-122"/>
              </a:rPr>
              <a:t> 出自</a:t>
            </a:r>
            <a:r>
              <a:rPr lang="en-US" altLang="zh-CN" sz="1800">
                <a:latin typeface="Arial" charset="0"/>
                <a:ea typeface="楷体_GB2312" pitchFamily="49" charset="-122"/>
              </a:rPr>
              <a:t>Woolf, A. H., A short history of accountants and accountancy, London, 1912。</a:t>
            </a:r>
            <a:r>
              <a:rPr lang="zh-CN" altLang="en-US" sz="1800">
                <a:latin typeface="Arial" charset="0"/>
                <a:ea typeface="楷体_GB2312" pitchFamily="49" charset="-122"/>
              </a:rPr>
              <a:t>本文转引自索科洛夫（前苏联）著、陈亚民等翻译《会计发展史》，中国商业出版社，1990年。</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57200" y="1066800"/>
            <a:ext cx="8153400" cy="5257800"/>
          </a:xfrm>
        </p:spPr>
        <p:txBody>
          <a:bodyPr>
            <a:normAutofit fontScale="85000" lnSpcReduction="10000"/>
          </a:bodyPr>
          <a:lstStyle/>
          <a:p>
            <a:pPr marL="354013" indent="-354013">
              <a:lnSpc>
                <a:spcPct val="120000"/>
              </a:lnSpc>
              <a:spcBef>
                <a:spcPct val="40000"/>
              </a:spcBef>
            </a:pPr>
            <a:r>
              <a:rPr lang="zh-CN" altLang="en-US">
                <a:solidFill>
                  <a:srgbClr val="CC0000"/>
                </a:solidFill>
                <a:latin typeface="Times New Roman" pitchFamily="18" charset="0"/>
              </a:rPr>
              <a:t>按权责发生制原则要求：</a:t>
            </a:r>
          </a:p>
          <a:p>
            <a:pPr marL="354013" indent="-354013">
              <a:lnSpc>
                <a:spcPct val="120000"/>
              </a:lnSpc>
              <a:spcBef>
                <a:spcPct val="40000"/>
              </a:spcBef>
              <a:buFont typeface="Wingdings" pitchFamily="2" charset="2"/>
              <a:buChar char="Ø"/>
            </a:pPr>
            <a:r>
              <a:rPr lang="zh-CN" altLang="en-US" b="0">
                <a:latin typeface="Times New Roman" pitchFamily="18" charset="0"/>
              </a:rPr>
              <a:t>凡是当期已经实现的收入和已经发生或应当负担的费用，不论款项是否收付，都应作为当期的收入和费用处理；（如应收账款、长期待摊费用）</a:t>
            </a:r>
          </a:p>
          <a:p>
            <a:pPr marL="354013" indent="-354013">
              <a:lnSpc>
                <a:spcPct val="120000"/>
              </a:lnSpc>
              <a:spcBef>
                <a:spcPct val="40000"/>
              </a:spcBef>
              <a:buFont typeface="Wingdings" pitchFamily="2" charset="2"/>
              <a:buChar char="Ø"/>
            </a:pPr>
            <a:r>
              <a:rPr lang="zh-CN" altLang="en-US" b="0">
                <a:latin typeface="Times New Roman" pitchFamily="18" charset="0"/>
              </a:rPr>
              <a:t>凡是不属于当期的收入和费用，即使款项已经在当期收付，都不应作为当期的收入和费用。（预收账款，应付利息）</a:t>
            </a:r>
            <a:endParaRPr lang="zh-CN" altLang="en-US" b="0"/>
          </a:p>
          <a:p>
            <a:pPr marL="354013" indent="-354013">
              <a:lnSpc>
                <a:spcPct val="120000"/>
              </a:lnSpc>
              <a:spcBef>
                <a:spcPct val="40000"/>
              </a:spcBef>
              <a:buFont typeface="Wingdings" pitchFamily="2" charset="2"/>
              <a:buChar char="Ø"/>
            </a:pPr>
            <a:r>
              <a:rPr lang="zh-CN" altLang="en-US" b="0">
                <a:latin typeface="Times New Roman" pitchFamily="18" charset="0"/>
              </a:rPr>
              <a:t>在企业会计核算中遵循权责发生制，就能正确</a:t>
            </a:r>
            <a:r>
              <a:rPr lang="zh-CN" altLang="en-US" b="0">
                <a:solidFill>
                  <a:srgbClr val="0000CC"/>
                </a:solidFill>
                <a:latin typeface="Times New Roman" pitchFamily="18" charset="0"/>
              </a:rPr>
              <a:t>合理地确定</a:t>
            </a:r>
            <a:r>
              <a:rPr lang="zh-CN" altLang="en-US" b="0">
                <a:latin typeface="Times New Roman" pitchFamily="18" charset="0"/>
              </a:rPr>
              <a:t>各个会计期间的收入和费用，进而正确确定各个</a:t>
            </a:r>
            <a:r>
              <a:rPr lang="zh-CN" altLang="en-US" b="0">
                <a:solidFill>
                  <a:srgbClr val="0000CC"/>
                </a:solidFill>
                <a:latin typeface="Times New Roman" pitchFamily="18" charset="0"/>
              </a:rPr>
              <a:t>会计期间的损益</a:t>
            </a:r>
            <a:r>
              <a:rPr lang="zh-CN" altLang="en-US" b="0">
                <a:latin typeface="Times New Roman" pitchFamily="18" charset="0"/>
              </a:rPr>
              <a:t>。</a:t>
            </a:r>
            <a:endParaRPr lang="zh-CN" altLang="en-US" b="0"/>
          </a:p>
        </p:txBody>
      </p:sp>
      <p:sp>
        <p:nvSpPr>
          <p:cNvPr id="3" name="日期占位符 3"/>
          <p:cNvSpPr>
            <a:spLocks noGrp="1"/>
          </p:cNvSpPr>
          <p:nvPr>
            <p:ph type="dt" sz="half" idx="10"/>
          </p:nvPr>
        </p:nvSpPr>
        <p:spPr/>
        <p:txBody>
          <a:bodyPr/>
          <a:lstStyle/>
          <a:p>
            <a:fld id="{8B78D398-D5B3-4E2C-BB02-DB6EDDB134A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55512F71-31A0-4B1A-A376-41F2A96A82CA}" type="slidenum">
              <a:rPr lang="en-US" altLang="ko-KR"/>
              <a:pPr/>
              <a:t>30</a:t>
            </a:fld>
            <a:endParaRPr lang="en-US" altLang="ko-K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4213" y="115888"/>
            <a:ext cx="7556500" cy="735012"/>
          </a:xfrm>
        </p:spPr>
        <p:txBody>
          <a:bodyPr/>
          <a:lstStyle/>
          <a:p>
            <a:r>
              <a:rPr lang="zh-CN" altLang="en-US" sz="3200">
                <a:solidFill>
                  <a:schemeClr val="bg1"/>
                </a:solidFill>
                <a:latin typeface="黑体" pitchFamily="2" charset="-122"/>
              </a:rPr>
              <a:t>二、销售费用</a:t>
            </a:r>
            <a:r>
              <a:rPr kumimoji="0" lang="en-US" altLang="zh-CN" sz="3200">
                <a:solidFill>
                  <a:schemeClr val="bg1"/>
                </a:solidFill>
                <a:latin typeface="黑体" pitchFamily="2" charset="-122"/>
              </a:rPr>
              <a:t>p.207</a:t>
            </a:r>
            <a:endParaRPr lang="zh-CN" altLang="en-US" sz="3200">
              <a:solidFill>
                <a:schemeClr val="bg1"/>
              </a:solidFill>
              <a:latin typeface="黑体" pitchFamily="2" charset="-122"/>
            </a:endParaRPr>
          </a:p>
        </p:txBody>
      </p:sp>
      <p:sp>
        <p:nvSpPr>
          <p:cNvPr id="41987" name="Rectangle 3"/>
          <p:cNvSpPr>
            <a:spLocks noGrp="1" noChangeArrowheads="1"/>
          </p:cNvSpPr>
          <p:nvPr>
            <p:ph idx="1"/>
          </p:nvPr>
        </p:nvSpPr>
        <p:spPr>
          <a:xfrm>
            <a:off x="611188" y="1052513"/>
            <a:ext cx="7993062" cy="5029200"/>
          </a:xfrm>
        </p:spPr>
        <p:txBody>
          <a:bodyPr>
            <a:normAutofit fontScale="85000" lnSpcReduction="10000"/>
          </a:bodyPr>
          <a:lstStyle/>
          <a:p>
            <a:pPr>
              <a:lnSpc>
                <a:spcPct val="110000"/>
              </a:lnSpc>
              <a:spcBef>
                <a:spcPct val="30000"/>
              </a:spcBef>
            </a:pPr>
            <a:r>
              <a:rPr lang="zh-CN" altLang="en-US">
                <a:solidFill>
                  <a:srgbClr val="000000"/>
                </a:solidFill>
                <a:latin typeface="宋体" charset="-122"/>
              </a:rPr>
              <a:t>    销售费用指企业在销售商品过程中发生的费用。包括企业销售商品过程中发生的运输费、装卸费、包装费、保险费、展览和广告费，以及为销售本企业商品而设的销售机构经费等。</a:t>
            </a:r>
          </a:p>
          <a:p>
            <a:pPr>
              <a:lnSpc>
                <a:spcPct val="110000"/>
              </a:lnSpc>
              <a:spcBef>
                <a:spcPct val="30000"/>
              </a:spcBef>
            </a:pPr>
            <a:r>
              <a:rPr lang="zh-CN" altLang="en-US">
                <a:solidFill>
                  <a:srgbClr val="000000"/>
                </a:solidFill>
                <a:latin typeface="宋体" charset="-122"/>
              </a:rPr>
              <a:t>    该账户平时在借方归集发生的销售费用，月末转入</a:t>
            </a:r>
            <a:r>
              <a:rPr lang="zh-CN" altLang="en-US">
                <a:solidFill>
                  <a:srgbClr val="000000"/>
                </a:solidFill>
                <a:latin typeface="Arial"/>
              </a:rPr>
              <a:t>“</a:t>
            </a:r>
            <a:r>
              <a:rPr lang="zh-CN" altLang="en-US">
                <a:solidFill>
                  <a:srgbClr val="000000"/>
                </a:solidFill>
                <a:latin typeface="宋体" charset="-122"/>
              </a:rPr>
              <a:t>本年利润</a:t>
            </a:r>
            <a:r>
              <a:rPr lang="zh-CN" altLang="en-US">
                <a:solidFill>
                  <a:srgbClr val="000000"/>
                </a:solidFill>
                <a:latin typeface="Arial"/>
              </a:rPr>
              <a:t>”</a:t>
            </a:r>
            <a:r>
              <a:rPr lang="zh-CN" altLang="en-US">
                <a:solidFill>
                  <a:srgbClr val="000000"/>
                </a:solidFill>
                <a:latin typeface="宋体" charset="-122"/>
              </a:rPr>
              <a:t>账户。</a:t>
            </a:r>
          </a:p>
          <a:p>
            <a:pPr>
              <a:lnSpc>
                <a:spcPct val="110000"/>
              </a:lnSpc>
              <a:spcBef>
                <a:spcPct val="30000"/>
              </a:spcBef>
            </a:pPr>
            <a:endParaRPr lang="zh-CN" altLang="en-US">
              <a:solidFill>
                <a:srgbClr val="000000"/>
              </a:solidFill>
              <a:latin typeface="宋体" charset="-122"/>
            </a:endParaRPr>
          </a:p>
          <a:p>
            <a:pPr>
              <a:lnSpc>
                <a:spcPct val="110000"/>
              </a:lnSpc>
              <a:spcBef>
                <a:spcPct val="30000"/>
              </a:spcBef>
            </a:pPr>
            <a:r>
              <a:rPr lang="zh-CN" altLang="en-US" b="1">
                <a:solidFill>
                  <a:srgbClr val="0000FF"/>
                </a:solidFill>
                <a:latin typeface="宋体" charset="-122"/>
              </a:rPr>
              <a:t>    ☆</a:t>
            </a:r>
            <a:r>
              <a:rPr lang="zh-CN" altLang="en-US">
                <a:solidFill>
                  <a:srgbClr val="0000FF"/>
                </a:solidFill>
                <a:latin typeface="宋体" charset="-122"/>
              </a:rPr>
              <a:t>问题：</a:t>
            </a:r>
          </a:p>
          <a:p>
            <a:pPr>
              <a:lnSpc>
                <a:spcPct val="110000"/>
              </a:lnSpc>
              <a:spcBef>
                <a:spcPct val="30000"/>
              </a:spcBef>
            </a:pPr>
            <a:r>
              <a:rPr lang="zh-CN" altLang="en-US">
                <a:solidFill>
                  <a:srgbClr val="000000"/>
                </a:solidFill>
                <a:latin typeface="宋体" charset="-122"/>
              </a:rPr>
              <a:t>    请举例说明销售费用发生和相关的核算方法</a:t>
            </a:r>
            <a:r>
              <a:rPr lang="zh-CN" altLang="en-US">
                <a:latin typeface="宋体" charset="-122"/>
              </a:rPr>
              <a:t>。</a:t>
            </a:r>
            <a:endParaRPr lang="zh-CN" altLang="en-US">
              <a:solidFill>
                <a:srgbClr val="000000"/>
              </a:solidFill>
            </a:endParaRPr>
          </a:p>
        </p:txBody>
      </p:sp>
      <p:sp>
        <p:nvSpPr>
          <p:cNvPr id="4" name="日期占位符 3"/>
          <p:cNvSpPr>
            <a:spLocks noGrp="1"/>
          </p:cNvSpPr>
          <p:nvPr>
            <p:ph type="dt" sz="half" idx="10"/>
          </p:nvPr>
        </p:nvSpPr>
        <p:spPr/>
        <p:txBody>
          <a:bodyPr/>
          <a:lstStyle/>
          <a:p>
            <a:fld id="{4E883883-794D-415C-A855-ADCF676258A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80F070D5-C01A-4253-8EB5-3C26DD8DCA17}" type="slidenum">
              <a:rPr lang="ko-KR" altLang="en-US"/>
              <a:pPr/>
              <a:t>300</a:t>
            </a:fld>
            <a:endParaRPr lang="en-US" altLang="ko-K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5650" y="188913"/>
            <a:ext cx="7924800" cy="647700"/>
          </a:xfrm>
        </p:spPr>
        <p:txBody>
          <a:bodyPr/>
          <a:lstStyle/>
          <a:p>
            <a:r>
              <a:rPr lang="zh-CN" altLang="en-US" sz="3200">
                <a:solidFill>
                  <a:schemeClr val="bg1"/>
                </a:solidFill>
                <a:latin typeface="黑体" pitchFamily="2" charset="-122"/>
              </a:rPr>
              <a:t>三、财务费用 </a:t>
            </a:r>
            <a:r>
              <a:rPr kumimoji="0" lang="en-US" altLang="zh-CN" sz="3200">
                <a:solidFill>
                  <a:schemeClr val="bg1"/>
                </a:solidFill>
                <a:latin typeface="黑体" pitchFamily="2" charset="-122"/>
              </a:rPr>
              <a:t>p.207</a:t>
            </a:r>
            <a:endParaRPr kumimoji="0" lang="zh-CN" altLang="en-US" sz="3200">
              <a:solidFill>
                <a:schemeClr val="bg1"/>
              </a:solidFill>
              <a:latin typeface="黑体" pitchFamily="2" charset="-122"/>
            </a:endParaRPr>
          </a:p>
        </p:txBody>
      </p:sp>
      <p:sp>
        <p:nvSpPr>
          <p:cNvPr id="43011" name="Rectangle 3"/>
          <p:cNvSpPr>
            <a:spLocks noGrp="1" noChangeArrowheads="1"/>
          </p:cNvSpPr>
          <p:nvPr>
            <p:ph idx="1"/>
          </p:nvPr>
        </p:nvSpPr>
        <p:spPr>
          <a:xfrm>
            <a:off x="684213" y="1052513"/>
            <a:ext cx="7920037" cy="4953000"/>
          </a:xfrm>
        </p:spPr>
        <p:txBody>
          <a:bodyPr>
            <a:normAutofit fontScale="92500" lnSpcReduction="20000"/>
          </a:bodyPr>
          <a:lstStyle/>
          <a:p>
            <a:pPr>
              <a:lnSpc>
                <a:spcPct val="120000"/>
              </a:lnSpc>
              <a:spcBef>
                <a:spcPct val="40000"/>
              </a:spcBef>
            </a:pPr>
            <a:r>
              <a:rPr lang="zh-CN" altLang="en-US">
                <a:solidFill>
                  <a:srgbClr val="000000"/>
                </a:solidFill>
                <a:latin typeface="宋体" charset="-122"/>
              </a:rPr>
              <a:t>    财务费用是指企业为筹集生产经营所需资金等而发生的费用，包括应当作为期间费用的利息支出（减利息收入）、汇兑损失（减汇兑收益）以及相关的手续费等。</a:t>
            </a:r>
          </a:p>
          <a:p>
            <a:pPr>
              <a:lnSpc>
                <a:spcPct val="120000"/>
              </a:lnSpc>
              <a:spcBef>
                <a:spcPct val="40000"/>
              </a:spcBef>
            </a:pPr>
            <a:endParaRPr lang="zh-CN" altLang="en-US">
              <a:solidFill>
                <a:srgbClr val="000000"/>
              </a:solidFill>
              <a:latin typeface="宋体" charset="-122"/>
            </a:endParaRPr>
          </a:p>
          <a:p>
            <a:pPr>
              <a:lnSpc>
                <a:spcPct val="120000"/>
              </a:lnSpc>
              <a:spcBef>
                <a:spcPct val="40000"/>
              </a:spcBef>
            </a:pPr>
            <a:r>
              <a:rPr lang="zh-CN" altLang="en-US" b="1">
                <a:solidFill>
                  <a:srgbClr val="0000FF"/>
                </a:solidFill>
                <a:latin typeface="宋体" charset="-122"/>
              </a:rPr>
              <a:t>    ☆</a:t>
            </a:r>
            <a:r>
              <a:rPr lang="zh-CN" altLang="en-US">
                <a:solidFill>
                  <a:srgbClr val="0000FF"/>
                </a:solidFill>
                <a:latin typeface="宋体" charset="-122"/>
              </a:rPr>
              <a:t>问题：</a:t>
            </a:r>
            <a:r>
              <a:rPr lang="zh-CN" altLang="en-US">
                <a:solidFill>
                  <a:srgbClr val="000000"/>
                </a:solidFill>
                <a:latin typeface="宋体" charset="-122"/>
              </a:rPr>
              <a:t>举例说明财务费用的发生和相关的核算方法？</a:t>
            </a:r>
          </a:p>
          <a:p>
            <a:pPr>
              <a:lnSpc>
                <a:spcPct val="120000"/>
              </a:lnSpc>
              <a:spcBef>
                <a:spcPct val="40000"/>
              </a:spcBef>
            </a:pPr>
            <a:r>
              <a:rPr lang="zh-CN" altLang="en-US">
                <a:solidFill>
                  <a:srgbClr val="000000"/>
                </a:solidFill>
                <a:latin typeface="宋体" charset="-122"/>
              </a:rPr>
              <a:t>    该账户平时在借方归集发生的财务费用，月末转入</a:t>
            </a:r>
            <a:r>
              <a:rPr lang="zh-CN" altLang="en-US">
                <a:solidFill>
                  <a:srgbClr val="000000"/>
                </a:solidFill>
                <a:latin typeface="Arial"/>
              </a:rPr>
              <a:t>“</a:t>
            </a:r>
            <a:r>
              <a:rPr lang="zh-CN" altLang="en-US">
                <a:solidFill>
                  <a:srgbClr val="000000"/>
                </a:solidFill>
                <a:latin typeface="宋体" charset="-122"/>
              </a:rPr>
              <a:t>本年利润</a:t>
            </a:r>
            <a:r>
              <a:rPr lang="zh-CN" altLang="en-US">
                <a:solidFill>
                  <a:srgbClr val="000000"/>
                </a:solidFill>
                <a:latin typeface="Arial"/>
              </a:rPr>
              <a:t>”</a:t>
            </a:r>
            <a:r>
              <a:rPr lang="zh-CN" altLang="en-US">
                <a:solidFill>
                  <a:srgbClr val="000000"/>
                </a:solidFill>
                <a:latin typeface="宋体" charset="-122"/>
              </a:rPr>
              <a:t>账户。</a:t>
            </a:r>
          </a:p>
          <a:p>
            <a:pPr>
              <a:lnSpc>
                <a:spcPct val="120000"/>
              </a:lnSpc>
              <a:spcBef>
                <a:spcPct val="40000"/>
              </a:spcBef>
            </a:pPr>
            <a:endParaRPr lang="zh-CN" altLang="en-US">
              <a:solidFill>
                <a:srgbClr val="000000"/>
              </a:solidFill>
            </a:endParaRPr>
          </a:p>
        </p:txBody>
      </p:sp>
      <p:sp>
        <p:nvSpPr>
          <p:cNvPr id="4" name="日期占位符 3"/>
          <p:cNvSpPr>
            <a:spLocks noGrp="1"/>
          </p:cNvSpPr>
          <p:nvPr>
            <p:ph type="dt" sz="half" idx="10"/>
          </p:nvPr>
        </p:nvSpPr>
        <p:spPr/>
        <p:txBody>
          <a:bodyPr/>
          <a:lstStyle/>
          <a:p>
            <a:fld id="{943BB18A-C379-4945-8D7A-E269EC5CAC2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B6E22E7E-BDBB-401A-AF8F-1AE6BD34EAE0}" type="slidenum">
              <a:rPr lang="ko-KR" altLang="en-US"/>
              <a:pPr/>
              <a:t>301</a:t>
            </a:fld>
            <a:endParaRPr lang="en-US" altLang="ko-KR"/>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normAutofit fontScale="90000"/>
          </a:bodyPr>
          <a:lstStyle/>
          <a:p>
            <a:r>
              <a:rPr lang="zh-CN" altLang="en-US" sz="10600" b="0">
                <a:solidFill>
                  <a:srgbClr val="003366"/>
                </a:solidFill>
                <a:ea typeface="华文新魏" pitchFamily="2" charset="-122"/>
              </a:rPr>
              <a:t>会计学</a:t>
            </a:r>
          </a:p>
        </p:txBody>
      </p:sp>
      <p:sp>
        <p:nvSpPr>
          <p:cNvPr id="108547" name="Rectangle 3"/>
          <p:cNvSpPr>
            <a:spLocks noGrp="1" noChangeArrowheads="1"/>
          </p:cNvSpPr>
          <p:nvPr>
            <p:ph type="subTitle" idx="1"/>
          </p:nvPr>
        </p:nvSpPr>
        <p:spPr>
          <a:xfrm>
            <a:off x="900113" y="5157788"/>
            <a:ext cx="7488237" cy="649287"/>
          </a:xfrm>
        </p:spPr>
        <p:txBody>
          <a:bodyPr/>
          <a:lstStyle/>
          <a:p>
            <a:r>
              <a:rPr lang="en-US" altLang="zh-CN" sz="2800" b="1">
                <a:solidFill>
                  <a:srgbClr val="000066"/>
                </a:solidFill>
              </a:rPr>
              <a:t>《</a:t>
            </a:r>
            <a:r>
              <a:rPr lang="zh-CN" altLang="en-US" sz="2800" b="1">
                <a:solidFill>
                  <a:srgbClr val="000066"/>
                </a:solidFill>
              </a:rPr>
              <a:t>会计学</a:t>
            </a:r>
            <a:r>
              <a:rPr lang="en-US" altLang="zh-CN" sz="2800" b="1">
                <a:solidFill>
                  <a:srgbClr val="000066"/>
                </a:solidFill>
              </a:rPr>
              <a:t>》</a:t>
            </a:r>
            <a:r>
              <a:rPr lang="zh-CN" altLang="en-US" sz="2800" b="1">
                <a:solidFill>
                  <a:srgbClr val="000066"/>
                </a:solidFill>
              </a:rPr>
              <a:t>课程组</a:t>
            </a:r>
          </a:p>
        </p:txBody>
      </p:sp>
      <p:sp>
        <p:nvSpPr>
          <p:cNvPr id="4" name="Rectangle 11"/>
          <p:cNvSpPr>
            <a:spLocks noGrp="1" noChangeArrowheads="1"/>
          </p:cNvSpPr>
          <p:nvPr>
            <p:ph type="dt" sz="half" idx="10"/>
          </p:nvPr>
        </p:nvSpPr>
        <p:spPr>
          <a:xfrm>
            <a:off x="685800" y="6296025"/>
            <a:ext cx="1905000" cy="457200"/>
          </a:xfrm>
          <a:prstGeom prst="rect">
            <a:avLst/>
          </a:prstGeom>
        </p:spPr>
        <p:txBody>
          <a:bodyPr/>
          <a:lstStyle/>
          <a:p>
            <a:fld id="{D2F0404B-B745-4A42-801A-DB8553818F31}" type="datetime1">
              <a:rPr lang="zh-CN" altLang="en-US"/>
              <a:pPr/>
              <a:t>2012-07-13</a:t>
            </a:fld>
            <a:endParaRPr lang="en-US" altLang="ko-KR"/>
          </a:p>
        </p:txBody>
      </p:sp>
      <p:sp>
        <p:nvSpPr>
          <p:cNvPr id="6" name="Rectangle 13"/>
          <p:cNvSpPr>
            <a:spLocks noGrp="1" noChangeArrowheads="1"/>
          </p:cNvSpPr>
          <p:nvPr>
            <p:ph type="sldNum" sz="quarter" idx="12"/>
          </p:nvPr>
        </p:nvSpPr>
        <p:spPr>
          <a:xfrm>
            <a:off x="6553200" y="6296025"/>
            <a:ext cx="1905000" cy="457200"/>
          </a:xfrm>
          <a:prstGeom prst="rect">
            <a:avLst/>
          </a:prstGeom>
        </p:spPr>
        <p:txBody>
          <a:bodyPr/>
          <a:lstStyle/>
          <a:p>
            <a:fld id="{E6DC702D-5D92-4110-A6B8-CB83F4170664}" type="slidenum">
              <a:rPr lang="ko-KR" altLang="en-US"/>
              <a:pPr/>
              <a:t>302</a:t>
            </a:fld>
            <a:endParaRPr lang="en-US" altLang="ko-K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第八章</a:t>
            </a:r>
            <a:r>
              <a:rPr lang="zh-CN" altLang="en-US" sz="4400" b="0">
                <a:solidFill>
                  <a:schemeClr val="bg1"/>
                </a:solidFill>
                <a:latin typeface="Arial"/>
                <a:ea typeface="华文新魏" pitchFamily="2" charset="-122"/>
              </a:rPr>
              <a:t>  </a:t>
            </a:r>
            <a:r>
              <a:rPr lang="zh-CN" altLang="en-US" sz="4400" b="0">
                <a:solidFill>
                  <a:schemeClr val="bg1"/>
                </a:solidFill>
                <a:latin typeface="华文新魏" pitchFamily="2" charset="-122"/>
                <a:ea typeface="华文新魏" pitchFamily="2" charset="-122"/>
              </a:rPr>
              <a:t> 收入与利润</a:t>
            </a:r>
          </a:p>
        </p:txBody>
      </p:sp>
      <p:sp>
        <p:nvSpPr>
          <p:cNvPr id="18" name="日期占位符 3"/>
          <p:cNvSpPr>
            <a:spLocks noGrp="1"/>
          </p:cNvSpPr>
          <p:nvPr>
            <p:ph type="dt" sz="half" idx="10"/>
          </p:nvPr>
        </p:nvSpPr>
        <p:spPr/>
        <p:txBody>
          <a:bodyPr/>
          <a:lstStyle/>
          <a:p>
            <a:fld id="{C00D5D29-D2A8-43E6-AFA6-E7B55B0CBFE9}" type="datetime1">
              <a:rPr lang="zh-CN" altLang="en-US"/>
              <a:pPr/>
              <a:t>2012-07-13</a:t>
            </a:fld>
            <a:endParaRPr lang="en-US" altLang="ko-KR"/>
          </a:p>
        </p:txBody>
      </p:sp>
      <p:sp>
        <p:nvSpPr>
          <p:cNvPr id="19" name="页脚占位符 4"/>
          <p:cNvSpPr>
            <a:spLocks noGrp="1"/>
          </p:cNvSpPr>
          <p:nvPr>
            <p:ph type="ftr" sz="quarter" idx="11"/>
          </p:nvPr>
        </p:nvSpPr>
        <p:spPr/>
        <p:txBody>
          <a:bodyPr/>
          <a:lstStyle/>
          <a:p>
            <a:r>
              <a:rPr lang="ko-KR" altLang="en-US"/>
              <a:t>《会计学》</a:t>
            </a:r>
            <a:endParaRPr lang="en-US" altLang="ko-KR"/>
          </a:p>
        </p:txBody>
      </p:sp>
      <p:sp>
        <p:nvSpPr>
          <p:cNvPr id="20" name="灯片编号占位符 5"/>
          <p:cNvSpPr>
            <a:spLocks noGrp="1"/>
          </p:cNvSpPr>
          <p:nvPr>
            <p:ph type="sldNum" sz="quarter" idx="12"/>
          </p:nvPr>
        </p:nvSpPr>
        <p:spPr/>
        <p:txBody>
          <a:bodyPr/>
          <a:lstStyle/>
          <a:p>
            <a:fld id="{FF59107D-5899-4309-8620-19284FE68DF1}" type="slidenum">
              <a:rPr lang="ko-KR" altLang="en-US"/>
              <a:pPr/>
              <a:t>303</a:t>
            </a:fld>
            <a:endParaRPr lang="en-US" altLang="ko-KR"/>
          </a:p>
        </p:txBody>
      </p:sp>
      <p:sp>
        <p:nvSpPr>
          <p:cNvPr id="109571" name="AutoShape 3"/>
          <p:cNvSpPr>
            <a:spLocks noChangeArrowheads="1"/>
          </p:cNvSpPr>
          <p:nvPr/>
        </p:nvSpPr>
        <p:spPr bwMode="gray">
          <a:xfrm>
            <a:off x="1319213" y="13144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09572" name="AutoShape 4"/>
          <p:cNvSpPr>
            <a:spLocks noChangeArrowheads="1"/>
          </p:cNvSpPr>
          <p:nvPr/>
        </p:nvSpPr>
        <p:spPr bwMode="gray">
          <a:xfrm>
            <a:off x="1457325" y="1447800"/>
            <a:ext cx="1219200" cy="1184275"/>
          </a:xfrm>
          <a:prstGeom prst="roundRect">
            <a:avLst>
              <a:gd name="adj" fmla="val 11921"/>
            </a:avLst>
          </a:prstGeom>
          <a:gradFill rotWithShape="1">
            <a:gsLst>
              <a:gs pos="0">
                <a:srgbClr val="808000"/>
              </a:gs>
              <a:gs pos="100000">
                <a:srgbClr val="808000">
                  <a:gamma/>
                  <a:shade val="69804"/>
                  <a:invGamma/>
                </a:srgbClr>
              </a:gs>
            </a:gsLst>
            <a:lin ang="5400000" scaled="1"/>
          </a:gradFill>
          <a:ln w="38100">
            <a:solidFill>
              <a:schemeClr val="tx1"/>
            </a:solidFill>
            <a:round/>
            <a:headEnd/>
            <a:tailEnd/>
          </a:ln>
          <a:effectLst/>
        </p:spPr>
        <p:txBody>
          <a:bodyPr wrap="none" anchor="ctr"/>
          <a:lstStyle/>
          <a:p>
            <a:endParaRPr lang="zh-CN" altLang="en-US"/>
          </a:p>
        </p:txBody>
      </p:sp>
      <p:sp>
        <p:nvSpPr>
          <p:cNvPr id="109573" name="Freeform 5"/>
          <p:cNvSpPr>
            <a:spLocks/>
          </p:cNvSpPr>
          <p:nvPr/>
        </p:nvSpPr>
        <p:spPr bwMode="gray">
          <a:xfrm>
            <a:off x="1533525" y="1524000"/>
            <a:ext cx="608013"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endParaRPr lang="zh-CN" altLang="en-US"/>
          </a:p>
        </p:txBody>
      </p:sp>
      <p:sp>
        <p:nvSpPr>
          <p:cNvPr id="109574" name="Text Box 6"/>
          <p:cNvSpPr txBox="1">
            <a:spLocks noChangeArrowheads="1"/>
          </p:cNvSpPr>
          <p:nvPr/>
        </p:nvSpPr>
        <p:spPr bwMode="gray">
          <a:xfrm>
            <a:off x="1490663" y="1558925"/>
            <a:ext cx="1152525" cy="946150"/>
          </a:xfrm>
          <a:prstGeom prst="rect">
            <a:avLst/>
          </a:prstGeom>
          <a:noFill/>
          <a:ln w="9525" algn="ctr">
            <a:noFill/>
            <a:miter lim="800000"/>
            <a:headEnd/>
            <a:tailEnd/>
          </a:ln>
          <a:effectLst/>
        </p:spPr>
        <p:txBody>
          <a:bodyPr lIns="18000" rIns="18000">
            <a:spAutoFit/>
          </a:bodyPr>
          <a:lstStyle/>
          <a:p>
            <a:pPr algn="ctr" eaLnBrk="0" latinLnBrk="0" hangingPunct="0">
              <a:lnSpc>
                <a:spcPct val="140000"/>
              </a:lnSpc>
            </a:pPr>
            <a:r>
              <a:rPr lang="zh-CN" altLang="en-US" sz="2000" b="1">
                <a:solidFill>
                  <a:srgbClr val="FFFFFF"/>
                </a:solidFill>
                <a:effectLst>
                  <a:outerShdw blurRad="38100" dist="38100" dir="2700000" algn="tl">
                    <a:srgbClr val="C0C0C0"/>
                  </a:outerShdw>
                </a:effectLst>
                <a:latin typeface="Arial" charset="0"/>
                <a:ea typeface="宋体" charset="-122"/>
              </a:rPr>
              <a:t>教学目的及要求</a:t>
            </a:r>
          </a:p>
        </p:txBody>
      </p:sp>
      <p:sp>
        <p:nvSpPr>
          <p:cNvPr id="109575" name="Text Box 7"/>
          <p:cNvSpPr txBox="1">
            <a:spLocks noChangeArrowheads="1"/>
          </p:cNvSpPr>
          <p:nvPr/>
        </p:nvSpPr>
        <p:spPr bwMode="gray">
          <a:xfrm>
            <a:off x="2771775" y="1420813"/>
            <a:ext cx="5040313" cy="1298575"/>
          </a:xfrm>
          <a:prstGeom prst="rect">
            <a:avLst/>
          </a:prstGeom>
          <a:noFill/>
          <a:ln w="9525" algn="ctr">
            <a:noFill/>
            <a:miter lim="800000"/>
            <a:headEnd/>
            <a:tailEnd/>
          </a:ln>
          <a:effectLst/>
        </p:spPr>
        <p:txBody>
          <a:bodyPr>
            <a:spAutoFit/>
          </a:bodyPr>
          <a:lstStyle/>
          <a:p>
            <a:pPr algn="just" eaLnBrk="0" latinLnBrk="0" hangingPunct="0">
              <a:lnSpc>
                <a:spcPct val="110000"/>
              </a:lnSpc>
            </a:pPr>
            <a:r>
              <a:rPr lang="zh-CN" altLang="en-US" sz="1800" b="1">
                <a:ea typeface="楷体_GB2312" pitchFamily="49" charset="-122"/>
              </a:rPr>
              <a:t>通过本章学习，要求明确收入的概念、特征、分类；营业收入的确认、计量；利润的含义、形成、计算方法。掌握企业的收入，利润和利润分配的核算方法。</a:t>
            </a:r>
          </a:p>
        </p:txBody>
      </p:sp>
      <p:sp>
        <p:nvSpPr>
          <p:cNvPr id="109576" name="AutoShape 8"/>
          <p:cNvSpPr>
            <a:spLocks noChangeArrowheads="1"/>
          </p:cNvSpPr>
          <p:nvPr/>
        </p:nvSpPr>
        <p:spPr bwMode="gray">
          <a:xfrm>
            <a:off x="1319213" y="29146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09577" name="AutoShape 9"/>
          <p:cNvSpPr>
            <a:spLocks noChangeArrowheads="1"/>
          </p:cNvSpPr>
          <p:nvPr/>
        </p:nvSpPr>
        <p:spPr bwMode="gray">
          <a:xfrm>
            <a:off x="1457325" y="3048000"/>
            <a:ext cx="1219200" cy="1184275"/>
          </a:xfrm>
          <a:prstGeom prst="roundRect">
            <a:avLst>
              <a:gd name="adj" fmla="val 11921"/>
            </a:avLst>
          </a:prstGeom>
          <a:gradFill rotWithShape="1">
            <a:gsLst>
              <a:gs pos="0">
                <a:srgbClr val="006666"/>
              </a:gs>
              <a:gs pos="100000">
                <a:srgbClr val="006666">
                  <a:gamma/>
                  <a:shade val="69804"/>
                  <a:invGamma/>
                </a:srgbClr>
              </a:gs>
            </a:gsLst>
            <a:lin ang="5400000" scaled="1"/>
          </a:gradFill>
          <a:ln w="38100">
            <a:solidFill>
              <a:schemeClr val="tx1"/>
            </a:solidFill>
            <a:round/>
            <a:headEnd/>
            <a:tailEnd/>
          </a:ln>
          <a:effectLst/>
        </p:spPr>
        <p:txBody>
          <a:bodyPr wrap="none" anchor="ctr"/>
          <a:lstStyle/>
          <a:p>
            <a:endParaRPr lang="zh-CN" altLang="en-US"/>
          </a:p>
        </p:txBody>
      </p:sp>
      <p:sp>
        <p:nvSpPr>
          <p:cNvPr id="109578" name="Freeform 10"/>
          <p:cNvSpPr>
            <a:spLocks/>
          </p:cNvSpPr>
          <p:nvPr/>
        </p:nvSpPr>
        <p:spPr bwMode="gray">
          <a:xfrm>
            <a:off x="1533525" y="3124200"/>
            <a:ext cx="608013"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w="0">
            <a:noFill/>
            <a:prstDash val="solid"/>
            <a:round/>
            <a:headEnd/>
            <a:tailEnd/>
          </a:ln>
        </p:spPr>
        <p:txBody>
          <a:bodyPr/>
          <a:lstStyle/>
          <a:p>
            <a:endParaRPr lang="zh-CN" altLang="en-US"/>
          </a:p>
        </p:txBody>
      </p:sp>
      <p:sp>
        <p:nvSpPr>
          <p:cNvPr id="109579" name="Text Box 11"/>
          <p:cNvSpPr txBox="1">
            <a:spLocks noChangeArrowheads="1"/>
          </p:cNvSpPr>
          <p:nvPr/>
        </p:nvSpPr>
        <p:spPr bwMode="gray">
          <a:xfrm>
            <a:off x="1655763" y="3422650"/>
            <a:ext cx="900112" cy="457200"/>
          </a:xfrm>
          <a:prstGeom prst="rect">
            <a:avLst/>
          </a:prstGeom>
          <a:noFill/>
          <a:ln w="9525" algn="ctr">
            <a:noFill/>
            <a:miter lim="800000"/>
            <a:headEnd/>
            <a:tailEnd/>
          </a:ln>
          <a:effectLst/>
        </p:spPr>
        <p:txBody>
          <a:bodyPr>
            <a:spAutoFit/>
          </a:bodyPr>
          <a:lstStyle/>
          <a:p>
            <a:pPr algn="ctr" eaLnBrk="0" latinLnBrk="0" hangingPunct="0"/>
            <a:r>
              <a:rPr lang="zh-CN" altLang="en-US" b="1">
                <a:solidFill>
                  <a:srgbClr val="FFFFFF"/>
                </a:solidFill>
                <a:effectLst>
                  <a:outerShdw blurRad="38100" dist="38100" dir="2700000" algn="tl">
                    <a:srgbClr val="C0C0C0"/>
                  </a:outerShdw>
                </a:effectLst>
                <a:latin typeface="Arial" charset="0"/>
                <a:ea typeface="宋体" charset="-122"/>
              </a:rPr>
              <a:t>重点</a:t>
            </a:r>
          </a:p>
        </p:txBody>
      </p:sp>
      <p:sp>
        <p:nvSpPr>
          <p:cNvPr id="109580" name="Text Box 12"/>
          <p:cNvSpPr txBox="1">
            <a:spLocks noChangeArrowheads="1"/>
          </p:cNvSpPr>
          <p:nvPr/>
        </p:nvSpPr>
        <p:spPr bwMode="gray">
          <a:xfrm>
            <a:off x="2843213" y="3213100"/>
            <a:ext cx="5041900" cy="822325"/>
          </a:xfrm>
          <a:prstGeom prst="rect">
            <a:avLst/>
          </a:prstGeom>
          <a:noFill/>
          <a:ln w="9525" algn="ctr">
            <a:noFill/>
            <a:miter lim="800000"/>
            <a:headEnd/>
            <a:tailEnd/>
          </a:ln>
          <a:effectLst/>
        </p:spPr>
        <p:txBody>
          <a:bodyPr>
            <a:spAutoFit/>
          </a:bodyPr>
          <a:lstStyle/>
          <a:p>
            <a:pPr algn="just" eaLnBrk="0" latinLnBrk="0" hangingPunct="0">
              <a:lnSpc>
                <a:spcPct val="120000"/>
              </a:lnSpc>
            </a:pPr>
            <a:r>
              <a:rPr lang="zh-CN" altLang="en-US" sz="2000" b="1">
                <a:ea typeface="楷体_GB2312" pitchFamily="49" charset="-122"/>
              </a:rPr>
              <a:t>营业收入的确认和计量，营业收入的核算；利润的形成、内容、核算方法。</a:t>
            </a:r>
          </a:p>
        </p:txBody>
      </p:sp>
      <p:sp>
        <p:nvSpPr>
          <p:cNvPr id="109581" name="AutoShape 13"/>
          <p:cNvSpPr>
            <a:spLocks noChangeArrowheads="1"/>
          </p:cNvSpPr>
          <p:nvPr/>
        </p:nvSpPr>
        <p:spPr bwMode="gray">
          <a:xfrm>
            <a:off x="1319213" y="453390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09582" name="AutoShape 14"/>
          <p:cNvSpPr>
            <a:spLocks noChangeArrowheads="1"/>
          </p:cNvSpPr>
          <p:nvPr/>
        </p:nvSpPr>
        <p:spPr bwMode="gray">
          <a:xfrm>
            <a:off x="1457325" y="4667250"/>
            <a:ext cx="1219200" cy="1184275"/>
          </a:xfrm>
          <a:prstGeom prst="roundRect">
            <a:avLst>
              <a:gd name="adj" fmla="val 11921"/>
            </a:avLst>
          </a:prstGeom>
          <a:gradFill rotWithShape="1">
            <a:gsLst>
              <a:gs pos="0">
                <a:srgbClr val="006600"/>
              </a:gs>
              <a:gs pos="100000">
                <a:srgbClr val="006600">
                  <a:gamma/>
                  <a:shade val="69804"/>
                  <a:invGamma/>
                </a:srgbClr>
              </a:gs>
            </a:gsLst>
            <a:lin ang="5400000" scaled="1"/>
          </a:gradFill>
          <a:ln w="38100">
            <a:solidFill>
              <a:schemeClr val="tx1"/>
            </a:solidFill>
            <a:round/>
            <a:headEnd/>
            <a:tailEnd/>
          </a:ln>
          <a:effectLst/>
        </p:spPr>
        <p:txBody>
          <a:bodyPr wrap="none" anchor="ctr"/>
          <a:lstStyle/>
          <a:p>
            <a:endParaRPr lang="zh-CN" altLang="en-US"/>
          </a:p>
        </p:txBody>
      </p:sp>
      <p:sp>
        <p:nvSpPr>
          <p:cNvPr id="109583" name="Freeform 15"/>
          <p:cNvSpPr>
            <a:spLocks/>
          </p:cNvSpPr>
          <p:nvPr/>
        </p:nvSpPr>
        <p:spPr bwMode="gray">
          <a:xfrm>
            <a:off x="1533525" y="4743450"/>
            <a:ext cx="608013"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00">
                  <a:gamma/>
                  <a:tint val="48627"/>
                  <a:invGamma/>
                </a:srgbClr>
              </a:gs>
              <a:gs pos="100000">
                <a:srgbClr val="006600">
                  <a:alpha val="0"/>
                </a:srgbClr>
              </a:gs>
            </a:gsLst>
            <a:lin ang="2700000" scaled="1"/>
          </a:gradFill>
          <a:ln w="0">
            <a:noFill/>
            <a:prstDash val="solid"/>
            <a:round/>
            <a:headEnd/>
            <a:tailEnd/>
          </a:ln>
        </p:spPr>
        <p:txBody>
          <a:bodyPr/>
          <a:lstStyle/>
          <a:p>
            <a:endParaRPr lang="zh-CN" altLang="en-US"/>
          </a:p>
        </p:txBody>
      </p:sp>
      <p:sp>
        <p:nvSpPr>
          <p:cNvPr id="109584" name="Text Box 16"/>
          <p:cNvSpPr txBox="1">
            <a:spLocks noChangeArrowheads="1"/>
          </p:cNvSpPr>
          <p:nvPr/>
        </p:nvSpPr>
        <p:spPr bwMode="gray">
          <a:xfrm>
            <a:off x="1655763" y="5041900"/>
            <a:ext cx="900112" cy="457200"/>
          </a:xfrm>
          <a:prstGeom prst="rect">
            <a:avLst/>
          </a:prstGeom>
          <a:noFill/>
          <a:ln w="9525" algn="ctr">
            <a:noFill/>
            <a:miter lim="800000"/>
            <a:headEnd/>
            <a:tailEnd/>
          </a:ln>
          <a:effectLst/>
        </p:spPr>
        <p:txBody>
          <a:bodyPr>
            <a:spAutoFit/>
          </a:bodyPr>
          <a:lstStyle/>
          <a:p>
            <a:pPr algn="ctr" eaLnBrk="0" latinLnBrk="0" hangingPunct="0"/>
            <a:r>
              <a:rPr lang="zh-CN" altLang="en-US" b="1">
                <a:solidFill>
                  <a:srgbClr val="FFFFFF"/>
                </a:solidFill>
                <a:effectLst>
                  <a:outerShdw blurRad="38100" dist="38100" dir="2700000" algn="tl">
                    <a:srgbClr val="C0C0C0"/>
                  </a:outerShdw>
                </a:effectLst>
                <a:latin typeface="Arial" charset="0"/>
                <a:ea typeface="宋体" charset="-122"/>
              </a:rPr>
              <a:t>难点</a:t>
            </a:r>
          </a:p>
        </p:txBody>
      </p:sp>
      <p:sp>
        <p:nvSpPr>
          <p:cNvPr id="109585" name="Text Box 17"/>
          <p:cNvSpPr txBox="1">
            <a:spLocks noChangeArrowheads="1"/>
          </p:cNvSpPr>
          <p:nvPr/>
        </p:nvSpPr>
        <p:spPr bwMode="gray">
          <a:xfrm>
            <a:off x="2843213" y="4657725"/>
            <a:ext cx="5041900" cy="1187450"/>
          </a:xfrm>
          <a:prstGeom prst="rect">
            <a:avLst/>
          </a:prstGeom>
          <a:noFill/>
          <a:ln w="9525" algn="ctr">
            <a:noFill/>
            <a:miter lim="800000"/>
            <a:headEnd/>
            <a:tailEnd/>
          </a:ln>
          <a:effectLst/>
        </p:spPr>
        <p:txBody>
          <a:bodyPr>
            <a:spAutoFit/>
          </a:bodyPr>
          <a:lstStyle/>
          <a:p>
            <a:pPr algn="just" eaLnBrk="0" latinLnBrk="0" hangingPunct="0">
              <a:lnSpc>
                <a:spcPct val="120000"/>
              </a:lnSpc>
            </a:pPr>
            <a:r>
              <a:rPr lang="zh-CN" altLang="en-US" sz="2000" b="1">
                <a:ea typeface="楷体_GB2312" pitchFamily="49" charset="-122"/>
              </a:rPr>
              <a:t>营业收入的确认；企业利润的形成，结转，年底利润分配账户之间的结转。用在完工产品和在产品之间分配的约当产量法。</a:t>
            </a:r>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zh-CN" altLang="en-US" sz="4900" b="0">
                <a:latin typeface="华文新魏" pitchFamily="2" charset="-122"/>
                <a:ea typeface="华文新魏" pitchFamily="2" charset="-122"/>
              </a:rPr>
              <a:t>目  录</a:t>
            </a:r>
          </a:p>
        </p:txBody>
      </p:sp>
      <p:sp>
        <p:nvSpPr>
          <p:cNvPr id="6" name="日期占位符 3"/>
          <p:cNvSpPr>
            <a:spLocks noGrp="1"/>
          </p:cNvSpPr>
          <p:nvPr>
            <p:ph type="dt" sz="half" idx="10"/>
          </p:nvPr>
        </p:nvSpPr>
        <p:spPr/>
        <p:txBody>
          <a:bodyPr/>
          <a:lstStyle/>
          <a:p>
            <a:fld id="{8B0E7C2A-117D-4050-801B-8FA7790FA31A}"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3585D339-CE88-42D3-937C-E2E03EDD9279}" type="slidenum">
              <a:rPr lang="ko-KR" altLang="en-US"/>
              <a:pPr/>
              <a:t>304</a:t>
            </a:fld>
            <a:endParaRPr lang="en-US" altLang="ko-KR"/>
          </a:p>
        </p:txBody>
      </p:sp>
      <p:sp>
        <p:nvSpPr>
          <p:cNvPr id="110595" name="AutoShape 3"/>
          <p:cNvSpPr>
            <a:spLocks noChangeArrowheads="1"/>
          </p:cNvSpPr>
          <p:nvPr/>
        </p:nvSpPr>
        <p:spPr bwMode="auto">
          <a:xfrm>
            <a:off x="2195513" y="1844675"/>
            <a:ext cx="4752975" cy="533400"/>
          </a:xfrm>
          <a:prstGeom prst="roundRect">
            <a:avLst>
              <a:gd name="adj" fmla="val 50000"/>
            </a:avLst>
          </a:prstGeom>
          <a:solidFill>
            <a:srgbClr val="FFFFCC"/>
          </a:solidFill>
          <a:ln w="9525">
            <a:solidFill>
              <a:schemeClr val="tx2"/>
            </a:solidFill>
            <a:round/>
            <a:headEnd/>
            <a:tailEnd/>
          </a:ln>
          <a:effectLst/>
        </p:spPr>
        <p:txBody>
          <a:bodyPr wrap="none" anchor="ctr"/>
          <a:lstStyle/>
          <a:p>
            <a:pPr algn="ctr" latinLnBrk="0"/>
            <a:r>
              <a:rPr lang="zh-CN" altLang="en-US" sz="2800">
                <a:latin typeface="黑体" pitchFamily="2" charset="-122"/>
                <a:ea typeface="黑体" pitchFamily="2" charset="-122"/>
              </a:rPr>
              <a:t>第一节  </a:t>
            </a:r>
            <a:r>
              <a:rPr kumimoji="0" lang="zh-CN" altLang="en-US" sz="2800">
                <a:latin typeface="黑体" pitchFamily="2" charset="-122"/>
                <a:ea typeface="黑体" pitchFamily="2" charset="-122"/>
              </a:rPr>
              <a:t>收    入</a:t>
            </a:r>
          </a:p>
        </p:txBody>
      </p:sp>
      <p:sp>
        <p:nvSpPr>
          <p:cNvPr id="110596" name="AutoShape 4"/>
          <p:cNvSpPr>
            <a:spLocks noChangeArrowheads="1"/>
          </p:cNvSpPr>
          <p:nvPr/>
        </p:nvSpPr>
        <p:spPr bwMode="auto">
          <a:xfrm>
            <a:off x="2195513" y="3068638"/>
            <a:ext cx="4752975" cy="533400"/>
          </a:xfrm>
          <a:prstGeom prst="roundRect">
            <a:avLst>
              <a:gd name="adj" fmla="val 50000"/>
            </a:avLst>
          </a:prstGeom>
          <a:solidFill>
            <a:srgbClr val="FFFFCC"/>
          </a:solidFill>
          <a:ln w="9525">
            <a:solidFill>
              <a:schemeClr val="tx1"/>
            </a:solidFill>
            <a:round/>
            <a:headEnd/>
            <a:tailEnd/>
          </a:ln>
          <a:effectLst/>
        </p:spPr>
        <p:txBody>
          <a:bodyPr wrap="none" anchor="ctr"/>
          <a:lstStyle/>
          <a:p>
            <a:pPr marL="1588" algn="ctr" latinLnBrk="0"/>
            <a:r>
              <a:rPr lang="zh-CN" altLang="en-US" sz="2800">
                <a:latin typeface="黑体" pitchFamily="2" charset="-122"/>
                <a:ea typeface="黑体" pitchFamily="2" charset="-122"/>
              </a:rPr>
              <a:t>第二节  </a:t>
            </a:r>
            <a:r>
              <a:rPr kumimoji="0" lang="zh-CN" altLang="en-US" sz="2800">
                <a:latin typeface="黑体" pitchFamily="2" charset="-122"/>
                <a:ea typeface="黑体" pitchFamily="2" charset="-122"/>
              </a:rPr>
              <a:t>利    润</a:t>
            </a:r>
          </a:p>
        </p:txBody>
      </p:sp>
      <p:sp>
        <p:nvSpPr>
          <p:cNvPr id="110597" name="AutoShape 5"/>
          <p:cNvSpPr>
            <a:spLocks noChangeArrowheads="1"/>
          </p:cNvSpPr>
          <p:nvPr/>
        </p:nvSpPr>
        <p:spPr bwMode="auto">
          <a:xfrm>
            <a:off x="2195513" y="4292600"/>
            <a:ext cx="4752975" cy="533400"/>
          </a:xfrm>
          <a:prstGeom prst="roundRect">
            <a:avLst>
              <a:gd name="adj" fmla="val 50000"/>
            </a:avLst>
          </a:prstGeom>
          <a:solidFill>
            <a:srgbClr val="FFFFCC"/>
          </a:solidFill>
          <a:ln w="9525">
            <a:solidFill>
              <a:schemeClr val="tx1"/>
            </a:solidFill>
            <a:round/>
            <a:headEnd/>
            <a:tailEnd/>
          </a:ln>
          <a:effectLst/>
        </p:spPr>
        <p:txBody>
          <a:bodyPr wrap="none" anchor="ctr"/>
          <a:lstStyle/>
          <a:p>
            <a:pPr algn="ctr" latinLnBrk="0"/>
            <a:r>
              <a:rPr lang="zh-CN" altLang="en-US" sz="2800">
                <a:latin typeface="黑体" pitchFamily="2" charset="-122"/>
                <a:ea typeface="黑体" pitchFamily="2" charset="-122"/>
              </a:rPr>
              <a:t>第三节  </a:t>
            </a:r>
            <a:r>
              <a:rPr kumimoji="0" lang="zh-CN" altLang="en-US" sz="2800">
                <a:latin typeface="黑体" pitchFamily="2" charset="-122"/>
                <a:ea typeface="黑体" pitchFamily="2" charset="-122"/>
              </a:rPr>
              <a:t>利润分配</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zh-CN" altLang="en-US" sz="4000" b="0">
                <a:solidFill>
                  <a:schemeClr val="bg1"/>
                </a:solidFill>
                <a:latin typeface="华文新魏" pitchFamily="2" charset="-122"/>
                <a:ea typeface="华文新魏" pitchFamily="2" charset="-122"/>
              </a:rPr>
              <a:t>第一节       收   入</a:t>
            </a:r>
          </a:p>
        </p:txBody>
      </p:sp>
      <p:sp>
        <p:nvSpPr>
          <p:cNvPr id="8195" name="Rectangle 3"/>
          <p:cNvSpPr>
            <a:spLocks noGrp="1" noChangeArrowheads="1"/>
          </p:cNvSpPr>
          <p:nvPr>
            <p:ph idx="1"/>
          </p:nvPr>
        </p:nvSpPr>
        <p:spPr>
          <a:xfrm>
            <a:off x="684213" y="1052513"/>
            <a:ext cx="8135937" cy="5400675"/>
          </a:xfrm>
        </p:spPr>
        <p:txBody>
          <a:bodyPr/>
          <a:lstStyle/>
          <a:p>
            <a:pPr>
              <a:lnSpc>
                <a:spcPct val="110000"/>
              </a:lnSpc>
              <a:spcBef>
                <a:spcPct val="30000"/>
              </a:spcBef>
            </a:pPr>
            <a:r>
              <a:rPr lang="zh-CN" altLang="en-US" sz="3200" b="1">
                <a:solidFill>
                  <a:srgbClr val="000066"/>
                </a:solidFill>
                <a:latin typeface="黑体" pitchFamily="2" charset="-122"/>
                <a:ea typeface="黑体" pitchFamily="2" charset="-122"/>
              </a:rPr>
              <a:t>一、收入的概念和特点</a:t>
            </a:r>
            <a:r>
              <a:rPr lang="zh-CN" altLang="en-US" b="1">
                <a:solidFill>
                  <a:srgbClr val="000066"/>
                </a:solidFill>
                <a:latin typeface="黑体" pitchFamily="2" charset="-122"/>
                <a:ea typeface="黑体" pitchFamily="2" charset="-122"/>
              </a:rPr>
              <a:t>（</a:t>
            </a:r>
            <a:r>
              <a:rPr kumimoji="0" lang="en-US" altLang="zh-CN" b="1">
                <a:solidFill>
                  <a:srgbClr val="000066"/>
                </a:solidFill>
                <a:latin typeface="黑体" pitchFamily="2" charset="-122"/>
                <a:ea typeface="黑体" pitchFamily="2" charset="-122"/>
              </a:rPr>
              <a:t>P.210</a:t>
            </a:r>
            <a:r>
              <a:rPr kumimoji="0" lang="zh-CN" altLang="en-US" b="1">
                <a:solidFill>
                  <a:srgbClr val="000066"/>
                </a:solidFill>
                <a:latin typeface="黑体" pitchFamily="2" charset="-122"/>
                <a:ea typeface="黑体" pitchFamily="2" charset="-122"/>
              </a:rPr>
              <a:t>）</a:t>
            </a:r>
            <a:endParaRPr lang="zh-CN" altLang="en-US" b="1">
              <a:solidFill>
                <a:srgbClr val="000066"/>
              </a:solidFill>
              <a:latin typeface="黑体" pitchFamily="2" charset="-122"/>
              <a:ea typeface="黑体" pitchFamily="2" charset="-122"/>
            </a:endParaRPr>
          </a:p>
          <a:p>
            <a:pPr>
              <a:lnSpc>
                <a:spcPct val="110000"/>
              </a:lnSpc>
            </a:pPr>
            <a:r>
              <a:rPr lang="zh-CN" altLang="en-US" sz="2000">
                <a:solidFill>
                  <a:srgbClr val="07080F"/>
                </a:solidFill>
              </a:rPr>
              <a:t>    收入是利润的来源，获取收入是企业日常经营活动中最重要的目标之一。</a:t>
            </a:r>
          </a:p>
          <a:p>
            <a:pPr>
              <a:lnSpc>
                <a:spcPct val="110000"/>
              </a:lnSpc>
            </a:pPr>
            <a:r>
              <a:rPr lang="zh-CN" altLang="en-US" sz="2000">
                <a:solidFill>
                  <a:srgbClr val="07080F"/>
                </a:solidFill>
              </a:rPr>
              <a:t>    收入是指企业在</a:t>
            </a:r>
            <a:r>
              <a:rPr lang="zh-CN" altLang="en-US" sz="2000" b="1">
                <a:solidFill>
                  <a:srgbClr val="30AE30"/>
                </a:solidFill>
              </a:rPr>
              <a:t>日常活动</a:t>
            </a:r>
            <a:r>
              <a:rPr lang="zh-CN" altLang="en-US" sz="2000">
                <a:solidFill>
                  <a:srgbClr val="07080F"/>
                </a:solidFill>
              </a:rPr>
              <a:t>中形成的、</a:t>
            </a:r>
            <a:r>
              <a:rPr lang="zh-CN" altLang="en-US" sz="2000">
                <a:solidFill>
                  <a:srgbClr val="9E1294"/>
                </a:solidFill>
              </a:rPr>
              <a:t>会导致</a:t>
            </a:r>
            <a:r>
              <a:rPr lang="zh-CN" altLang="en-US" sz="2000">
                <a:solidFill>
                  <a:srgbClr val="07080F"/>
                </a:solidFill>
              </a:rPr>
              <a:t>所有者权益</a:t>
            </a:r>
            <a:r>
              <a:rPr lang="zh-CN" altLang="en-US" sz="2000">
                <a:solidFill>
                  <a:srgbClr val="3808E8"/>
                </a:solidFill>
              </a:rPr>
              <a:t>增加</a:t>
            </a:r>
            <a:r>
              <a:rPr lang="zh-CN" altLang="en-US" sz="2000">
                <a:solidFill>
                  <a:srgbClr val="07080F"/>
                </a:solidFill>
              </a:rPr>
              <a:t>的与所有者</a:t>
            </a:r>
            <a:r>
              <a:rPr lang="zh-CN" altLang="en-US" sz="2000">
                <a:solidFill>
                  <a:srgbClr val="3808E8"/>
                </a:solidFill>
              </a:rPr>
              <a:t>投入资本无关</a:t>
            </a:r>
            <a:r>
              <a:rPr lang="zh-CN" altLang="en-US" sz="2000">
                <a:solidFill>
                  <a:srgbClr val="07080F"/>
                </a:solidFill>
              </a:rPr>
              <a:t>的经济利益的总流入。包括销售商品、提供劳务和让渡资产使用权收入。</a:t>
            </a:r>
          </a:p>
          <a:p>
            <a:pPr>
              <a:lnSpc>
                <a:spcPct val="110000"/>
              </a:lnSpc>
            </a:pPr>
            <a:r>
              <a:rPr lang="zh-CN" altLang="en-US" sz="2000">
                <a:solidFill>
                  <a:srgbClr val="07080F"/>
                </a:solidFill>
              </a:rPr>
              <a:t>    其中</a:t>
            </a:r>
            <a:r>
              <a:rPr lang="zh-CN" altLang="en-US" sz="2000">
                <a:solidFill>
                  <a:srgbClr val="07080F"/>
                </a:solidFill>
                <a:latin typeface="Arial"/>
              </a:rPr>
              <a:t>“</a:t>
            </a:r>
            <a:r>
              <a:rPr lang="zh-CN" altLang="en-US" sz="2000">
                <a:solidFill>
                  <a:srgbClr val="07080F"/>
                </a:solidFill>
              </a:rPr>
              <a:t>日常活动</a:t>
            </a:r>
            <a:r>
              <a:rPr lang="zh-CN" altLang="en-US" sz="2000">
                <a:solidFill>
                  <a:srgbClr val="07080F"/>
                </a:solidFill>
                <a:latin typeface="Arial"/>
              </a:rPr>
              <a:t>”</a:t>
            </a:r>
            <a:r>
              <a:rPr lang="zh-CN" altLang="en-US" sz="2000">
                <a:solidFill>
                  <a:srgbClr val="07080F"/>
                </a:solidFill>
              </a:rPr>
              <a:t>，是指企业为完成其经营目标所从事的经常性活动以及与之相关的其他活动。</a:t>
            </a:r>
          </a:p>
          <a:p>
            <a:pPr>
              <a:lnSpc>
                <a:spcPct val="110000"/>
              </a:lnSpc>
            </a:pPr>
            <a:r>
              <a:rPr lang="zh-CN" altLang="en-US" sz="2000">
                <a:solidFill>
                  <a:srgbClr val="FF0000"/>
                </a:solidFill>
              </a:rPr>
              <a:t>    </a:t>
            </a:r>
            <a:r>
              <a:rPr lang="zh-CN" altLang="en-US" sz="2000" b="1">
                <a:solidFill>
                  <a:srgbClr val="FF0000"/>
                </a:solidFill>
              </a:rPr>
              <a:t>收入的特点：</a:t>
            </a:r>
            <a:endParaRPr lang="zh-CN" altLang="en-US" sz="2000" b="1">
              <a:solidFill>
                <a:srgbClr val="07080F"/>
              </a:solidFill>
            </a:endParaRPr>
          </a:p>
          <a:p>
            <a:pPr>
              <a:lnSpc>
                <a:spcPct val="110000"/>
              </a:lnSpc>
            </a:pPr>
            <a:r>
              <a:rPr lang="zh-CN" altLang="en-US" sz="2000">
                <a:solidFill>
                  <a:srgbClr val="07080F"/>
                </a:solidFill>
              </a:rPr>
              <a:t>    1.收入是企业在日常活动中形成的经济利益的总流入。</a:t>
            </a:r>
          </a:p>
          <a:p>
            <a:pPr>
              <a:lnSpc>
                <a:spcPct val="110000"/>
              </a:lnSpc>
            </a:pPr>
            <a:r>
              <a:rPr lang="zh-CN" altLang="en-US" sz="2000">
                <a:solidFill>
                  <a:srgbClr val="07080F"/>
                </a:solidFill>
              </a:rPr>
              <a:t>   （是经常性活动中产生的，而不是从偶发的交易和事项中产生的。）</a:t>
            </a:r>
          </a:p>
          <a:p>
            <a:pPr>
              <a:lnSpc>
                <a:spcPct val="110000"/>
              </a:lnSpc>
            </a:pPr>
            <a:r>
              <a:rPr lang="zh-CN" altLang="en-US" sz="2000">
                <a:solidFill>
                  <a:srgbClr val="07080F"/>
                </a:solidFill>
              </a:rPr>
              <a:t>    2.收入会导致企业所有者权益的增加。</a:t>
            </a:r>
          </a:p>
          <a:p>
            <a:pPr>
              <a:lnSpc>
                <a:spcPct val="110000"/>
              </a:lnSpc>
            </a:pPr>
            <a:r>
              <a:rPr lang="zh-CN" altLang="en-US" sz="2000">
                <a:solidFill>
                  <a:srgbClr val="07080F"/>
                </a:solidFill>
              </a:rPr>
              <a:t>    3.收入与所有者投入资本无关。</a:t>
            </a:r>
          </a:p>
        </p:txBody>
      </p:sp>
      <p:sp>
        <p:nvSpPr>
          <p:cNvPr id="4" name="日期占位符 3"/>
          <p:cNvSpPr>
            <a:spLocks noGrp="1"/>
          </p:cNvSpPr>
          <p:nvPr>
            <p:ph type="dt" sz="half" idx="10"/>
          </p:nvPr>
        </p:nvSpPr>
        <p:spPr/>
        <p:txBody>
          <a:bodyPr/>
          <a:lstStyle/>
          <a:p>
            <a:fld id="{3660D56D-DE83-4570-8947-CD7CC22A7E3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36570183-CDBA-41A3-BA99-4B3313EE68DE}" type="slidenum">
              <a:rPr lang="ko-KR" altLang="en-US"/>
              <a:pPr/>
              <a:t>305</a:t>
            </a:fld>
            <a:endParaRPr lang="en-US" altLang="ko-K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0113" y="188913"/>
            <a:ext cx="7775575" cy="571500"/>
          </a:xfrm>
        </p:spPr>
        <p:txBody>
          <a:bodyPr>
            <a:normAutofit fontScale="90000"/>
          </a:bodyPr>
          <a:lstStyle/>
          <a:p>
            <a:r>
              <a:rPr lang="zh-CN" altLang="en-US" sz="3600">
                <a:solidFill>
                  <a:schemeClr val="bg1"/>
                </a:solidFill>
                <a:latin typeface="黑体" pitchFamily="2" charset="-122"/>
              </a:rPr>
              <a:t>二、收入的分类</a:t>
            </a:r>
          </a:p>
        </p:txBody>
      </p:sp>
      <p:sp>
        <p:nvSpPr>
          <p:cNvPr id="46083" name="Rectangle 3"/>
          <p:cNvSpPr>
            <a:spLocks noGrp="1" noChangeArrowheads="1"/>
          </p:cNvSpPr>
          <p:nvPr>
            <p:ph idx="1"/>
          </p:nvPr>
        </p:nvSpPr>
        <p:spPr>
          <a:xfrm>
            <a:off x="755650" y="1125538"/>
            <a:ext cx="7772400" cy="5029200"/>
          </a:xfrm>
        </p:spPr>
        <p:txBody>
          <a:bodyPr/>
          <a:lstStyle/>
          <a:p>
            <a:pPr marL="352425" indent="-352425">
              <a:lnSpc>
                <a:spcPct val="110000"/>
              </a:lnSpc>
              <a:spcBef>
                <a:spcPct val="30000"/>
              </a:spcBef>
            </a:pPr>
            <a:r>
              <a:rPr lang="zh-CN" altLang="en-US" sz="2800">
                <a:solidFill>
                  <a:srgbClr val="07080F"/>
                </a:solidFill>
              </a:rPr>
              <a:t>1.按企业从事</a:t>
            </a:r>
            <a:r>
              <a:rPr lang="zh-CN" altLang="en-US" sz="2800">
                <a:solidFill>
                  <a:srgbClr val="3808E8"/>
                </a:solidFill>
              </a:rPr>
              <a:t>日常活动的性质</a:t>
            </a:r>
            <a:r>
              <a:rPr lang="zh-CN" altLang="en-US" sz="2800">
                <a:solidFill>
                  <a:srgbClr val="07080F"/>
                </a:solidFill>
              </a:rPr>
              <a:t>不同分为：</a:t>
            </a:r>
          </a:p>
          <a:p>
            <a:pPr marL="352425" indent="-352425">
              <a:lnSpc>
                <a:spcPct val="110000"/>
              </a:lnSpc>
              <a:spcBef>
                <a:spcPct val="30000"/>
              </a:spcBef>
              <a:buFontTx/>
              <a:buChar char="•"/>
            </a:pPr>
            <a:r>
              <a:rPr lang="zh-CN" altLang="en-US" sz="2800">
                <a:solidFill>
                  <a:srgbClr val="07080F"/>
                </a:solidFill>
              </a:rPr>
              <a:t>商品销售收入</a:t>
            </a:r>
          </a:p>
          <a:p>
            <a:pPr marL="352425" indent="-352425">
              <a:lnSpc>
                <a:spcPct val="110000"/>
              </a:lnSpc>
              <a:spcBef>
                <a:spcPct val="30000"/>
              </a:spcBef>
              <a:buFontTx/>
              <a:buChar char="•"/>
            </a:pPr>
            <a:r>
              <a:rPr lang="zh-CN" altLang="en-US" sz="2800">
                <a:solidFill>
                  <a:srgbClr val="07080F"/>
                </a:solidFill>
              </a:rPr>
              <a:t>提供劳务收入</a:t>
            </a:r>
          </a:p>
          <a:p>
            <a:pPr marL="352425" indent="-352425">
              <a:lnSpc>
                <a:spcPct val="110000"/>
              </a:lnSpc>
              <a:spcBef>
                <a:spcPct val="30000"/>
              </a:spcBef>
              <a:buFontTx/>
              <a:buChar char="•"/>
            </a:pPr>
            <a:r>
              <a:rPr lang="zh-CN" altLang="en-US" sz="2800">
                <a:solidFill>
                  <a:srgbClr val="07080F"/>
                </a:solidFill>
              </a:rPr>
              <a:t>让渡资产使用权收入</a:t>
            </a:r>
          </a:p>
          <a:p>
            <a:pPr marL="352425" indent="-352425">
              <a:lnSpc>
                <a:spcPct val="110000"/>
              </a:lnSpc>
              <a:spcBef>
                <a:spcPct val="30000"/>
              </a:spcBef>
            </a:pPr>
            <a:r>
              <a:rPr lang="zh-CN" altLang="en-US" sz="2800">
                <a:solidFill>
                  <a:srgbClr val="07080F"/>
                </a:solidFill>
              </a:rPr>
              <a:t>2.按照企业</a:t>
            </a:r>
            <a:r>
              <a:rPr lang="zh-CN" altLang="en-US" sz="2800">
                <a:solidFill>
                  <a:srgbClr val="3808E8"/>
                </a:solidFill>
              </a:rPr>
              <a:t>经营业务的主次</a:t>
            </a:r>
            <a:r>
              <a:rPr lang="zh-CN" altLang="en-US" sz="2800">
                <a:solidFill>
                  <a:srgbClr val="07080F"/>
                </a:solidFill>
              </a:rPr>
              <a:t>分类 ：</a:t>
            </a:r>
          </a:p>
          <a:p>
            <a:pPr marL="352425" indent="-352425">
              <a:lnSpc>
                <a:spcPct val="110000"/>
              </a:lnSpc>
              <a:spcBef>
                <a:spcPct val="30000"/>
              </a:spcBef>
              <a:buFontTx/>
              <a:buChar char="•"/>
            </a:pPr>
            <a:r>
              <a:rPr lang="zh-CN" altLang="en-US" sz="2800">
                <a:solidFill>
                  <a:srgbClr val="07080F"/>
                </a:solidFill>
              </a:rPr>
              <a:t>主营业务收入</a:t>
            </a:r>
          </a:p>
          <a:p>
            <a:pPr marL="352425" indent="-352425">
              <a:lnSpc>
                <a:spcPct val="110000"/>
              </a:lnSpc>
              <a:spcBef>
                <a:spcPct val="30000"/>
              </a:spcBef>
              <a:buFontTx/>
              <a:buChar char="•"/>
            </a:pPr>
            <a:r>
              <a:rPr lang="zh-CN" altLang="en-US" sz="2800">
                <a:solidFill>
                  <a:srgbClr val="07080F"/>
                </a:solidFill>
              </a:rPr>
              <a:t>其他业务收入</a:t>
            </a:r>
          </a:p>
        </p:txBody>
      </p:sp>
      <p:sp>
        <p:nvSpPr>
          <p:cNvPr id="4" name="日期占位符 3"/>
          <p:cNvSpPr>
            <a:spLocks noGrp="1"/>
          </p:cNvSpPr>
          <p:nvPr>
            <p:ph type="dt" sz="half" idx="10"/>
          </p:nvPr>
        </p:nvSpPr>
        <p:spPr/>
        <p:txBody>
          <a:bodyPr/>
          <a:lstStyle/>
          <a:p>
            <a:fld id="{FC3C535F-0EC9-482D-BD69-A33F47D66B7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97BD6E6-D68B-4593-B097-6527AD10457A}" type="slidenum">
              <a:rPr lang="ko-KR" altLang="en-US"/>
              <a:pPr/>
              <a:t>306</a:t>
            </a:fld>
            <a:endParaRPr lang="en-US" altLang="ko-K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188913"/>
            <a:ext cx="7848600" cy="673100"/>
          </a:xfrm>
        </p:spPr>
        <p:txBody>
          <a:bodyPr/>
          <a:lstStyle/>
          <a:p>
            <a:r>
              <a:rPr lang="zh-CN" altLang="en-US" sz="3600">
                <a:solidFill>
                  <a:schemeClr val="bg1"/>
                </a:solidFill>
                <a:latin typeface="黑体" pitchFamily="2" charset="-122"/>
              </a:rPr>
              <a:t>三、营业收入的确认与计量</a:t>
            </a:r>
            <a:r>
              <a:rPr lang="zh-CN" altLang="en-US" sz="2400">
                <a:solidFill>
                  <a:schemeClr val="bg1"/>
                </a:solidFill>
                <a:latin typeface="黑体" pitchFamily="2" charset="-122"/>
              </a:rPr>
              <a:t>（</a:t>
            </a:r>
            <a:r>
              <a:rPr kumimoji="0" lang="en-US" altLang="zh-CN" sz="2400">
                <a:solidFill>
                  <a:schemeClr val="bg1"/>
                </a:solidFill>
                <a:latin typeface="黑体" pitchFamily="2" charset="-122"/>
              </a:rPr>
              <a:t>P.213</a:t>
            </a:r>
            <a:r>
              <a:rPr kumimoji="0" lang="zh-CN" altLang="en-US" sz="2400">
                <a:solidFill>
                  <a:schemeClr val="bg1"/>
                </a:solidFill>
                <a:latin typeface="黑体" pitchFamily="2" charset="-122"/>
              </a:rPr>
              <a:t>）</a:t>
            </a:r>
            <a:endParaRPr lang="zh-CN" altLang="en-US" sz="2400">
              <a:solidFill>
                <a:schemeClr val="bg1"/>
              </a:solidFill>
              <a:latin typeface="黑体" pitchFamily="2" charset="-122"/>
            </a:endParaRPr>
          </a:p>
        </p:txBody>
      </p:sp>
      <p:sp>
        <p:nvSpPr>
          <p:cNvPr id="9219" name="Rectangle 3"/>
          <p:cNvSpPr>
            <a:spLocks noGrp="1" noChangeArrowheads="1"/>
          </p:cNvSpPr>
          <p:nvPr>
            <p:ph idx="1"/>
          </p:nvPr>
        </p:nvSpPr>
        <p:spPr>
          <a:xfrm>
            <a:off x="755650" y="1052513"/>
            <a:ext cx="7696200" cy="5257800"/>
          </a:xfrm>
        </p:spPr>
        <p:txBody>
          <a:bodyPr>
            <a:normAutofit lnSpcReduction="10000"/>
          </a:bodyPr>
          <a:lstStyle/>
          <a:p>
            <a:r>
              <a:rPr lang="zh-CN" altLang="en-US">
                <a:solidFill>
                  <a:srgbClr val="07080F"/>
                </a:solidFill>
              </a:rPr>
              <a:t>    营业收入的确认，实际上定确认营业收入的入账时间并在利润表上反映。收入的确认涉及到销售环节的税金问题。</a:t>
            </a:r>
          </a:p>
          <a:p>
            <a:r>
              <a:rPr lang="zh-CN" altLang="en-US">
                <a:solidFill>
                  <a:srgbClr val="07080F"/>
                </a:solidFill>
              </a:rPr>
              <a:t>    企业销售商品时，如同时符合以下5个条件，即可确认为收入：</a:t>
            </a:r>
          </a:p>
          <a:p>
            <a:r>
              <a:rPr lang="zh-CN" altLang="en-US">
                <a:solidFill>
                  <a:srgbClr val="3808E8"/>
                </a:solidFill>
              </a:rPr>
              <a:t>    1.</a:t>
            </a:r>
            <a:r>
              <a:rPr lang="zh-CN" altLang="en-US">
                <a:solidFill>
                  <a:srgbClr val="07080F"/>
                </a:solidFill>
              </a:rPr>
              <a:t>企业已将商品</a:t>
            </a:r>
            <a:r>
              <a:rPr lang="zh-CN" altLang="en-US">
                <a:solidFill>
                  <a:srgbClr val="3808E8"/>
                </a:solidFill>
              </a:rPr>
              <a:t>所有权</a:t>
            </a:r>
            <a:r>
              <a:rPr lang="zh-CN" altLang="en-US">
                <a:solidFill>
                  <a:srgbClr val="07080F"/>
                </a:solidFill>
              </a:rPr>
              <a:t>上的主要</a:t>
            </a:r>
            <a:r>
              <a:rPr lang="zh-CN" altLang="en-US">
                <a:solidFill>
                  <a:srgbClr val="3808E8"/>
                </a:solidFill>
              </a:rPr>
              <a:t>风险</a:t>
            </a:r>
            <a:r>
              <a:rPr lang="zh-CN" altLang="en-US">
                <a:solidFill>
                  <a:srgbClr val="07080F"/>
                </a:solidFill>
              </a:rPr>
              <a:t>和</a:t>
            </a:r>
            <a:r>
              <a:rPr lang="zh-CN" altLang="en-US">
                <a:solidFill>
                  <a:srgbClr val="3808E8"/>
                </a:solidFill>
              </a:rPr>
              <a:t>报酬</a:t>
            </a:r>
            <a:r>
              <a:rPr lang="zh-CN" altLang="en-US">
                <a:solidFill>
                  <a:srgbClr val="07080F"/>
                </a:solidFill>
              </a:rPr>
              <a:t>转移给购货方。</a:t>
            </a:r>
          </a:p>
          <a:p>
            <a:r>
              <a:rPr lang="zh-CN" altLang="en-US">
                <a:solidFill>
                  <a:srgbClr val="9E1294"/>
                </a:solidFill>
              </a:rPr>
              <a:t>    </a:t>
            </a:r>
            <a:r>
              <a:rPr lang="zh-CN" altLang="en-US"/>
              <a:t>（1）</a:t>
            </a:r>
            <a:r>
              <a:rPr lang="zh-CN" altLang="en-US">
                <a:solidFill>
                  <a:srgbClr val="07080F"/>
                </a:solidFill>
              </a:rPr>
              <a:t>大多数情况下，所有权上的风险和报酬的转移伴随着所有权凭证的转移和实物的交付而转移，例如</a:t>
            </a:r>
            <a:r>
              <a:rPr lang="zh-CN" altLang="en-US" b="1">
                <a:solidFill>
                  <a:srgbClr val="30AE30"/>
                </a:solidFill>
              </a:rPr>
              <a:t>大多数零售交易。</a:t>
            </a:r>
          </a:p>
        </p:txBody>
      </p:sp>
      <p:sp>
        <p:nvSpPr>
          <p:cNvPr id="4" name="日期占位符 3"/>
          <p:cNvSpPr>
            <a:spLocks noGrp="1"/>
          </p:cNvSpPr>
          <p:nvPr>
            <p:ph type="dt" sz="half" idx="10"/>
          </p:nvPr>
        </p:nvSpPr>
        <p:spPr/>
        <p:txBody>
          <a:bodyPr/>
          <a:lstStyle/>
          <a:p>
            <a:fld id="{2708AF98-0797-4726-9EEE-9BC5E834E10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DF88C593-A292-4128-9088-94A1A97EA2FF}" type="slidenum">
              <a:rPr lang="ko-KR" altLang="en-US"/>
              <a:pPr/>
              <a:t>307</a:t>
            </a:fld>
            <a:endParaRPr lang="en-US" altLang="ko-K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115888"/>
            <a:ext cx="8135938" cy="384175"/>
          </a:xfrm>
        </p:spPr>
        <p:txBody>
          <a:bodyPr>
            <a:normAutofit fontScale="90000"/>
          </a:bodyPr>
          <a:lstStyle/>
          <a:p>
            <a:r>
              <a:rPr lang="zh-CN" altLang="en-US" sz="2100">
                <a:latin typeface="宋体" charset="-122"/>
              </a:rPr>
              <a:t> </a:t>
            </a:r>
            <a:endParaRPr lang="zh-CN" altLang="en-US" sz="2100"/>
          </a:p>
        </p:txBody>
      </p:sp>
      <p:sp>
        <p:nvSpPr>
          <p:cNvPr id="10243" name="Rectangle 3"/>
          <p:cNvSpPr>
            <a:spLocks noGrp="1" noChangeArrowheads="1"/>
          </p:cNvSpPr>
          <p:nvPr>
            <p:ph idx="1"/>
          </p:nvPr>
        </p:nvSpPr>
        <p:spPr>
          <a:xfrm>
            <a:off x="755650" y="1052513"/>
            <a:ext cx="7767638" cy="5472112"/>
          </a:xfrm>
        </p:spPr>
        <p:txBody>
          <a:bodyPr/>
          <a:lstStyle/>
          <a:p>
            <a:pPr>
              <a:lnSpc>
                <a:spcPct val="120000"/>
              </a:lnSpc>
              <a:spcBef>
                <a:spcPct val="30000"/>
              </a:spcBef>
            </a:pPr>
            <a:r>
              <a:rPr lang="zh-CN" altLang="en-US" sz="2000">
                <a:solidFill>
                  <a:srgbClr val="3808E8"/>
                </a:solidFill>
              </a:rPr>
              <a:t>（2）有些情况下，企业已将所有权凭证或实物</a:t>
            </a:r>
            <a:r>
              <a:rPr lang="zh-CN" altLang="en-US" sz="2000">
                <a:solidFill>
                  <a:srgbClr val="07080F"/>
                </a:solidFill>
              </a:rPr>
              <a:t>交付给买方，但商品所有权上的主要风险和报酬并没未转移。</a:t>
            </a:r>
          </a:p>
          <a:p>
            <a:pPr>
              <a:lnSpc>
                <a:spcPct val="120000"/>
              </a:lnSpc>
              <a:spcBef>
                <a:spcPct val="30000"/>
              </a:spcBef>
            </a:pPr>
            <a:r>
              <a:rPr lang="zh-CN" altLang="en-US" sz="2000">
                <a:solidFill>
                  <a:srgbClr val="9E1294"/>
                </a:solidFill>
              </a:rPr>
              <a:t>    ①</a:t>
            </a:r>
            <a:r>
              <a:rPr lang="zh-CN" altLang="en-US" sz="2000">
                <a:solidFill>
                  <a:srgbClr val="07080F"/>
                </a:solidFill>
              </a:rPr>
              <a:t>企业销售的商品在质量、品种、规格等各方面不符合合同规定的要求，又未根据正当的保证条款予以弥补，因而仍然负有责任。（如发出商品，不符合相关条款，对方不满意，协商未果。）</a:t>
            </a:r>
          </a:p>
          <a:p>
            <a:pPr>
              <a:lnSpc>
                <a:spcPct val="120000"/>
              </a:lnSpc>
              <a:spcBef>
                <a:spcPct val="30000"/>
              </a:spcBef>
            </a:pPr>
            <a:r>
              <a:rPr lang="zh-CN" altLang="en-US" sz="2000">
                <a:solidFill>
                  <a:srgbClr val="9E1294"/>
                </a:solidFill>
              </a:rPr>
              <a:t>    ②</a:t>
            </a:r>
            <a:r>
              <a:rPr lang="zh-CN" altLang="en-US" sz="2000">
                <a:solidFill>
                  <a:srgbClr val="07080F"/>
                </a:solidFill>
              </a:rPr>
              <a:t>委托代销商品，在委托方还没有出售商品前</a:t>
            </a:r>
            <a:r>
              <a:rPr lang="zh-CN" altLang="en-US" sz="2000">
                <a:solidFill>
                  <a:srgbClr val="07080F"/>
                </a:solidFill>
                <a:latin typeface="Arial"/>
              </a:rPr>
              <a:t>……</a:t>
            </a:r>
            <a:r>
              <a:rPr lang="zh-CN" altLang="en-US" sz="2000">
                <a:solidFill>
                  <a:srgbClr val="07080F"/>
                </a:solidFill>
              </a:rPr>
              <a:t>。</a:t>
            </a:r>
          </a:p>
          <a:p>
            <a:pPr>
              <a:lnSpc>
                <a:spcPct val="120000"/>
              </a:lnSpc>
              <a:spcBef>
                <a:spcPct val="30000"/>
              </a:spcBef>
            </a:pPr>
            <a:r>
              <a:rPr lang="zh-CN" altLang="en-US" sz="2000">
                <a:solidFill>
                  <a:srgbClr val="9E1294"/>
                </a:solidFill>
              </a:rPr>
              <a:t>    ③</a:t>
            </a:r>
            <a:r>
              <a:rPr lang="zh-CN" altLang="en-US" sz="2000">
                <a:solidFill>
                  <a:srgbClr val="07080F"/>
                </a:solidFill>
              </a:rPr>
              <a:t>企业尚未完成售出产品的安装和检验工作</a:t>
            </a:r>
            <a:r>
              <a:rPr lang="zh-CN" altLang="en-US" sz="2000">
                <a:solidFill>
                  <a:srgbClr val="07080F"/>
                </a:solidFill>
                <a:latin typeface="Arial"/>
              </a:rPr>
              <a:t>……</a:t>
            </a:r>
            <a:r>
              <a:rPr lang="zh-CN" altLang="en-US" sz="2000">
                <a:solidFill>
                  <a:srgbClr val="07080F"/>
                </a:solidFill>
              </a:rPr>
              <a:t>。</a:t>
            </a:r>
          </a:p>
          <a:p>
            <a:pPr>
              <a:lnSpc>
                <a:spcPct val="120000"/>
              </a:lnSpc>
              <a:spcBef>
                <a:spcPct val="30000"/>
              </a:spcBef>
            </a:pPr>
            <a:r>
              <a:rPr lang="zh-CN" altLang="en-US" sz="2000">
                <a:solidFill>
                  <a:srgbClr val="9E1294"/>
                </a:solidFill>
              </a:rPr>
              <a:t>    ④</a:t>
            </a:r>
            <a:r>
              <a:rPr lang="zh-CN" altLang="en-US" sz="2000">
                <a:solidFill>
                  <a:srgbClr val="07080F"/>
                </a:solidFill>
              </a:rPr>
              <a:t>销售合同中规定了由于特殊原因买方有权退货的条款，而企业又不能确定退货的可能性。比如产品出售有一个月的试用期，不满意可以货的</a:t>
            </a:r>
            <a:r>
              <a:rPr lang="zh-CN" altLang="en-US" sz="2000">
                <a:solidFill>
                  <a:srgbClr val="07080F"/>
                </a:solidFill>
                <a:latin typeface="Arial"/>
              </a:rPr>
              <a:t>……</a:t>
            </a:r>
            <a:r>
              <a:rPr lang="zh-CN" altLang="en-US" sz="2000">
                <a:solidFill>
                  <a:srgbClr val="07080F"/>
                </a:solidFill>
              </a:rPr>
              <a:t>。</a:t>
            </a:r>
          </a:p>
          <a:p>
            <a:pPr>
              <a:lnSpc>
                <a:spcPct val="120000"/>
              </a:lnSpc>
              <a:spcBef>
                <a:spcPct val="30000"/>
              </a:spcBef>
            </a:pPr>
            <a:r>
              <a:rPr lang="zh-CN" altLang="en-US" sz="2000">
                <a:solidFill>
                  <a:srgbClr val="3808E8"/>
                </a:solidFill>
              </a:rPr>
              <a:t>（3）有些情况下，企业已将商品所有权上的</a:t>
            </a:r>
            <a:r>
              <a:rPr lang="zh-CN" altLang="en-US" sz="2000">
                <a:solidFill>
                  <a:srgbClr val="07080F"/>
                </a:solidFill>
              </a:rPr>
              <a:t>主要风险和报酬转给买方，但实物尚未交付。（购买了货物交付了款项，但实物尚未交付）。</a:t>
            </a:r>
          </a:p>
        </p:txBody>
      </p:sp>
      <p:sp>
        <p:nvSpPr>
          <p:cNvPr id="4" name="日期占位符 3"/>
          <p:cNvSpPr>
            <a:spLocks noGrp="1"/>
          </p:cNvSpPr>
          <p:nvPr>
            <p:ph type="dt" sz="half" idx="10"/>
          </p:nvPr>
        </p:nvSpPr>
        <p:spPr/>
        <p:txBody>
          <a:bodyPr/>
          <a:lstStyle/>
          <a:p>
            <a:fld id="{3CBCD95B-4ED4-402C-A66F-27E25424EE7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8B8C4270-2E4B-450D-8400-9934CE8608F5}" type="slidenum">
              <a:rPr lang="ko-KR" altLang="en-US"/>
              <a:pPr/>
              <a:t>308</a:t>
            </a:fld>
            <a:endParaRPr lang="en-US" altLang="ko-KR"/>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115888"/>
            <a:ext cx="8135938" cy="409575"/>
          </a:xfrm>
        </p:spPr>
        <p:txBody>
          <a:bodyPr>
            <a:normAutofit fontScale="90000"/>
          </a:bodyPr>
          <a:lstStyle/>
          <a:p>
            <a:r>
              <a:rPr lang="zh-CN" altLang="en-US" sz="2100">
                <a:latin typeface="宋体" charset="-122"/>
              </a:rPr>
              <a:t>   </a:t>
            </a:r>
            <a:endParaRPr lang="zh-CN" altLang="en-US" sz="2100"/>
          </a:p>
        </p:txBody>
      </p:sp>
      <p:sp>
        <p:nvSpPr>
          <p:cNvPr id="11267" name="Rectangle 3"/>
          <p:cNvSpPr>
            <a:spLocks noGrp="1" noChangeArrowheads="1"/>
          </p:cNvSpPr>
          <p:nvPr>
            <p:ph idx="1"/>
          </p:nvPr>
        </p:nvSpPr>
        <p:spPr>
          <a:xfrm>
            <a:off x="827088" y="1052513"/>
            <a:ext cx="7696200" cy="3598862"/>
          </a:xfrm>
        </p:spPr>
        <p:txBody>
          <a:bodyPr>
            <a:normAutofit fontScale="77500" lnSpcReduction="20000"/>
          </a:bodyPr>
          <a:lstStyle/>
          <a:p>
            <a:pPr marL="381000" indent="-381000">
              <a:lnSpc>
                <a:spcPct val="120000"/>
              </a:lnSpc>
              <a:spcBef>
                <a:spcPct val="40000"/>
              </a:spcBef>
              <a:buFontTx/>
              <a:buChar char="•"/>
            </a:pPr>
            <a:r>
              <a:rPr lang="zh-CN" altLang="en-US"/>
              <a:t>企业既没有保留通常与所有权相联系的继续管理权，也没有对已售出的商品实施控制。（如房屋开发商出售房屋，保留了对该房屋的物业管理权，这是单独的劳务合同，不属于这种情况。）</a:t>
            </a:r>
          </a:p>
          <a:p>
            <a:pPr marL="381000" indent="-381000">
              <a:lnSpc>
                <a:spcPct val="120000"/>
              </a:lnSpc>
              <a:spcBef>
                <a:spcPct val="40000"/>
              </a:spcBef>
              <a:buFontTx/>
              <a:buChar char="•"/>
            </a:pPr>
            <a:r>
              <a:rPr lang="zh-CN" altLang="en-US"/>
              <a:t>收入的金额能够可靠地计量；</a:t>
            </a:r>
          </a:p>
          <a:p>
            <a:pPr marL="381000" indent="-381000">
              <a:lnSpc>
                <a:spcPct val="120000"/>
              </a:lnSpc>
              <a:spcBef>
                <a:spcPct val="40000"/>
              </a:spcBef>
              <a:buFontTx/>
              <a:buChar char="•"/>
            </a:pPr>
            <a:r>
              <a:rPr lang="zh-CN" altLang="en-US"/>
              <a:t>相关的经济利益很可能流入企业；</a:t>
            </a:r>
          </a:p>
          <a:p>
            <a:pPr marL="381000" indent="-381000">
              <a:lnSpc>
                <a:spcPct val="120000"/>
              </a:lnSpc>
              <a:spcBef>
                <a:spcPct val="40000"/>
              </a:spcBef>
              <a:buFontTx/>
              <a:buChar char="•"/>
            </a:pPr>
            <a:r>
              <a:rPr lang="zh-CN" altLang="en-US"/>
              <a:t>相关的已发生或将发生的成本能够可靠地计量。</a:t>
            </a:r>
          </a:p>
        </p:txBody>
      </p:sp>
      <p:sp>
        <p:nvSpPr>
          <p:cNvPr id="5" name="日期占位符 3"/>
          <p:cNvSpPr>
            <a:spLocks noGrp="1"/>
          </p:cNvSpPr>
          <p:nvPr>
            <p:ph type="dt" sz="half" idx="10"/>
          </p:nvPr>
        </p:nvSpPr>
        <p:spPr/>
        <p:txBody>
          <a:bodyPr/>
          <a:lstStyle/>
          <a:p>
            <a:fld id="{BD8B0400-1E7A-4BDB-B971-8BF580EE168A}"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401045FB-A584-4EF9-8CF3-0361863357E7}" type="slidenum">
              <a:rPr lang="ko-KR" altLang="en-US"/>
              <a:pPr/>
              <a:t>309</a:t>
            </a:fld>
            <a:endParaRPr lang="en-US" altLang="ko-KR"/>
          </a:p>
        </p:txBody>
      </p:sp>
      <p:sp>
        <p:nvSpPr>
          <p:cNvPr id="11269" name="Rectangle 5"/>
          <p:cNvSpPr>
            <a:spLocks noChangeArrowheads="1"/>
          </p:cNvSpPr>
          <p:nvPr/>
        </p:nvSpPr>
        <p:spPr bwMode="auto">
          <a:xfrm>
            <a:off x="755650" y="4868863"/>
            <a:ext cx="7777163" cy="1403350"/>
          </a:xfrm>
          <a:prstGeom prst="rect">
            <a:avLst/>
          </a:prstGeom>
          <a:noFill/>
          <a:ln w="7938">
            <a:noFill/>
            <a:miter lim="800000"/>
            <a:headEnd type="none" w="sm" len="sm"/>
            <a:tailEnd type="none" w="sm" len="sm"/>
          </a:ln>
          <a:effectLst/>
        </p:spPr>
        <p:txBody>
          <a:bodyPr>
            <a:spAutoFit/>
          </a:bodyPr>
          <a:lstStyle/>
          <a:p>
            <a:pPr algn="just">
              <a:spcBef>
                <a:spcPct val="30000"/>
              </a:spcBef>
            </a:pPr>
            <a:r>
              <a:rPr lang="zh-CN" altLang="en-US" sz="2000">
                <a:solidFill>
                  <a:srgbClr val="3808E8"/>
                </a:solidFill>
                <a:latin typeface="楷体_GB2312" pitchFamily="49" charset="-122"/>
                <a:ea typeface="楷体_GB2312" pitchFamily="49" charset="-122"/>
              </a:rPr>
              <a:t>    根据收入与费用应该配比的关系，</a:t>
            </a:r>
            <a:r>
              <a:rPr lang="zh-CN" altLang="en-US" sz="2000">
                <a:solidFill>
                  <a:srgbClr val="07080F"/>
                </a:solidFill>
                <a:latin typeface="楷体_GB2312" pitchFamily="49" charset="-122"/>
                <a:ea typeface="楷体_GB2312" pitchFamily="49" charset="-122"/>
              </a:rPr>
              <a:t>与同一销售有关的收入和成本应在同一会计期间予以确认。</a:t>
            </a:r>
          </a:p>
          <a:p>
            <a:pPr algn="just">
              <a:spcBef>
                <a:spcPct val="30000"/>
              </a:spcBef>
            </a:pPr>
            <a:r>
              <a:rPr lang="zh-CN" altLang="en-US" sz="2000">
                <a:solidFill>
                  <a:srgbClr val="07080F"/>
                </a:solidFill>
                <a:latin typeface="楷体_GB2312" pitchFamily="49" charset="-122"/>
                <a:ea typeface="楷体_GB2312" pitchFamily="49" charset="-122"/>
              </a:rPr>
              <a:t>    企业销售商品应同时满足上述五个条件，才能确认收入。任何一个条件没有满足，即使收到货款，也不能确认收入。</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609600" y="1143000"/>
            <a:ext cx="8001000" cy="5181600"/>
          </a:xfrm>
        </p:spPr>
        <p:txBody>
          <a:bodyPr/>
          <a:lstStyle/>
          <a:p>
            <a:pPr>
              <a:lnSpc>
                <a:spcPct val="120000"/>
              </a:lnSpc>
              <a:spcBef>
                <a:spcPct val="40000"/>
              </a:spcBef>
            </a:pPr>
            <a:r>
              <a:rPr lang="zh-CN" altLang="en-US" sz="2800">
                <a:solidFill>
                  <a:srgbClr val="CC0000"/>
                </a:solidFill>
                <a:latin typeface="楷体_GB2312" pitchFamily="49" charset="-122"/>
              </a:rPr>
              <a:t>（二）收付实现制</a:t>
            </a:r>
            <a:r>
              <a:rPr lang="zh-CN" altLang="en-US" sz="2000" b="0">
                <a:solidFill>
                  <a:srgbClr val="FF0000"/>
                </a:solidFill>
                <a:latin typeface="华文新魏" pitchFamily="2" charset="-122"/>
                <a:ea typeface="华文新魏" pitchFamily="2" charset="-122"/>
              </a:rPr>
              <a:t> </a:t>
            </a:r>
          </a:p>
          <a:p>
            <a:pPr>
              <a:lnSpc>
                <a:spcPct val="120000"/>
              </a:lnSpc>
              <a:spcBef>
                <a:spcPct val="40000"/>
              </a:spcBef>
            </a:pPr>
            <a:r>
              <a:rPr lang="zh-CN" altLang="en-US" sz="2000" b="0">
                <a:latin typeface="楷体_GB2312" pitchFamily="49" charset="-122"/>
              </a:rPr>
              <a:t>收付实现制是与权责发生制</a:t>
            </a:r>
            <a:r>
              <a:rPr lang="zh-CN" altLang="en-US" sz="2000" b="0">
                <a:solidFill>
                  <a:schemeClr val="accent2"/>
                </a:solidFill>
                <a:latin typeface="楷体_GB2312" pitchFamily="49" charset="-122"/>
              </a:rPr>
              <a:t>相对应</a:t>
            </a:r>
            <a:r>
              <a:rPr lang="zh-CN" altLang="en-US" sz="2000" b="0">
                <a:latin typeface="楷体_GB2312" pitchFamily="49" charset="-122"/>
              </a:rPr>
              <a:t>的一种会计基础，</a:t>
            </a:r>
          </a:p>
          <a:p>
            <a:pPr>
              <a:lnSpc>
                <a:spcPct val="120000"/>
              </a:lnSpc>
              <a:spcBef>
                <a:spcPct val="40000"/>
              </a:spcBef>
            </a:pPr>
            <a:r>
              <a:rPr lang="zh-CN" altLang="en-US" sz="2000" b="0">
                <a:solidFill>
                  <a:srgbClr val="000000"/>
                </a:solidFill>
                <a:latin typeface="楷体_GB2312" pitchFamily="49" charset="-122"/>
              </a:rPr>
              <a:t>它是以</a:t>
            </a:r>
            <a:r>
              <a:rPr lang="zh-CN" altLang="en-US" sz="2000" b="0">
                <a:solidFill>
                  <a:schemeClr val="accent2"/>
                </a:solidFill>
                <a:latin typeface="楷体_GB2312" pitchFamily="49" charset="-122"/>
              </a:rPr>
              <a:t>现金收到或付出为标准</a:t>
            </a:r>
            <a:r>
              <a:rPr lang="zh-CN" altLang="en-US" sz="2000" b="0">
                <a:solidFill>
                  <a:srgbClr val="000000"/>
                </a:solidFill>
                <a:latin typeface="楷体_GB2312" pitchFamily="49" charset="-122"/>
              </a:rPr>
              <a:t>,来记录收入的实现或费用的发生。</a:t>
            </a:r>
          </a:p>
          <a:p>
            <a:pPr>
              <a:lnSpc>
                <a:spcPct val="120000"/>
              </a:lnSpc>
              <a:spcBef>
                <a:spcPct val="40000"/>
              </a:spcBef>
            </a:pPr>
            <a:r>
              <a:rPr lang="zh-CN" altLang="en-US" sz="2000" b="0">
                <a:solidFill>
                  <a:srgbClr val="000000"/>
                </a:solidFill>
                <a:latin typeface="楷体_GB2312" pitchFamily="49" charset="-122"/>
              </a:rPr>
              <a:t>就是说</a:t>
            </a:r>
            <a:r>
              <a:rPr lang="zh-CN" altLang="en-US" sz="2000" b="0">
                <a:solidFill>
                  <a:srgbClr val="0000CC"/>
                </a:solidFill>
                <a:latin typeface="楷体_GB2312" pitchFamily="49" charset="-122"/>
              </a:rPr>
              <a:t>按收付日期确定其归属期,</a:t>
            </a:r>
            <a:r>
              <a:rPr lang="zh-CN" altLang="en-US" sz="2000" b="0">
                <a:solidFill>
                  <a:srgbClr val="000000"/>
                </a:solidFill>
                <a:latin typeface="楷体_GB2312" pitchFamily="49" charset="-122"/>
              </a:rPr>
              <a:t>凡属本期收到的收入和支出的费用,不管其是否应归属本期,都作为本期的收入和费用；</a:t>
            </a:r>
          </a:p>
          <a:p>
            <a:pPr>
              <a:lnSpc>
                <a:spcPct val="120000"/>
              </a:lnSpc>
              <a:spcBef>
                <a:spcPct val="40000"/>
              </a:spcBef>
            </a:pPr>
            <a:r>
              <a:rPr lang="zh-CN" altLang="en-US" sz="2000" b="0">
                <a:solidFill>
                  <a:srgbClr val="000000"/>
                </a:solidFill>
                <a:latin typeface="楷体_GB2312" pitchFamily="49" charset="-122"/>
              </a:rPr>
              <a:t>反之,凡本期未收到的收入和没有支付的费用，即使应归属本期收入和费用,也不有作为本期的收入和费用。</a:t>
            </a:r>
          </a:p>
          <a:p>
            <a:pPr>
              <a:lnSpc>
                <a:spcPct val="120000"/>
              </a:lnSpc>
              <a:spcBef>
                <a:spcPct val="40000"/>
              </a:spcBef>
            </a:pPr>
            <a:r>
              <a:rPr lang="zh-CN" altLang="en-US" sz="2000" b="0">
                <a:latin typeface="楷体_GB2312" pitchFamily="49" charset="-122"/>
              </a:rPr>
              <a:t>目前，我国</a:t>
            </a:r>
            <a:r>
              <a:rPr lang="zh-CN" altLang="en-US" sz="2000" b="0">
                <a:solidFill>
                  <a:schemeClr val="accent2"/>
                </a:solidFill>
                <a:latin typeface="楷体_GB2312" pitchFamily="49" charset="-122"/>
              </a:rPr>
              <a:t>行政事业单位</a:t>
            </a:r>
            <a:r>
              <a:rPr lang="zh-CN" altLang="en-US" sz="2000" b="0">
                <a:latin typeface="楷体_GB2312" pitchFamily="49" charset="-122"/>
              </a:rPr>
              <a:t>会计</a:t>
            </a:r>
            <a:r>
              <a:rPr lang="zh-CN" altLang="en-US" sz="2000" b="0">
                <a:solidFill>
                  <a:schemeClr val="accent2"/>
                </a:solidFill>
                <a:latin typeface="楷体_GB2312" pitchFamily="49" charset="-122"/>
              </a:rPr>
              <a:t>采用收付实现制，</a:t>
            </a:r>
            <a:r>
              <a:rPr lang="zh-CN" altLang="en-US" sz="2000" b="0">
                <a:latin typeface="楷体_GB2312" pitchFamily="49" charset="-122"/>
              </a:rPr>
              <a:t>事业单位会计除经营业务可以采用权责发生制外，其他大部分采用收付实现制。</a:t>
            </a:r>
            <a:endParaRPr lang="zh-CN" altLang="en-US" sz="2000" b="0">
              <a:solidFill>
                <a:srgbClr val="000000"/>
              </a:solidFill>
              <a:latin typeface="楷体_GB2312" pitchFamily="49" charset="-122"/>
            </a:endParaRPr>
          </a:p>
        </p:txBody>
      </p:sp>
      <p:sp>
        <p:nvSpPr>
          <p:cNvPr id="3" name="日期占位符 3"/>
          <p:cNvSpPr>
            <a:spLocks noGrp="1"/>
          </p:cNvSpPr>
          <p:nvPr>
            <p:ph type="dt" sz="half" idx="10"/>
          </p:nvPr>
        </p:nvSpPr>
        <p:spPr/>
        <p:txBody>
          <a:bodyPr/>
          <a:lstStyle/>
          <a:p>
            <a:fld id="{DB3E0180-1DFA-46B9-BD0A-41B2E804C21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A3D6CAD1-8ACE-4037-93C3-209E5F5E5D63}" type="slidenum">
              <a:rPr lang="en-US" altLang="ko-KR"/>
              <a:pPr/>
              <a:t>31</a:t>
            </a:fld>
            <a:endParaRPr lang="en-US" altLang="ko-K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228600"/>
            <a:ext cx="7772400" cy="609600"/>
          </a:xfrm>
        </p:spPr>
        <p:txBody>
          <a:bodyPr/>
          <a:lstStyle/>
          <a:p>
            <a:r>
              <a:rPr lang="zh-CN" altLang="en-US" sz="2100">
                <a:latin typeface="宋体" charset="-122"/>
              </a:rPr>
              <a:t>    </a:t>
            </a:r>
            <a:endParaRPr lang="zh-CN" altLang="en-US" sz="2100"/>
          </a:p>
        </p:txBody>
      </p:sp>
      <p:sp>
        <p:nvSpPr>
          <p:cNvPr id="12291" name="Rectangle 3"/>
          <p:cNvSpPr>
            <a:spLocks noGrp="1" noChangeArrowheads="1"/>
          </p:cNvSpPr>
          <p:nvPr>
            <p:ph idx="1"/>
          </p:nvPr>
        </p:nvSpPr>
        <p:spPr>
          <a:xfrm>
            <a:off x="684213" y="981075"/>
            <a:ext cx="7991475" cy="5543550"/>
          </a:xfrm>
        </p:spPr>
        <p:txBody>
          <a:bodyPr/>
          <a:lstStyle/>
          <a:p>
            <a:pPr>
              <a:lnSpc>
                <a:spcPct val="110000"/>
              </a:lnSpc>
            </a:pPr>
            <a:r>
              <a:rPr lang="zh-CN" altLang="en-US" sz="2000">
                <a:solidFill>
                  <a:srgbClr val="07080F"/>
                </a:solidFill>
                <a:latin typeface="宋体" charset="-122"/>
              </a:rPr>
              <a:t>核算所用账户：</a:t>
            </a:r>
            <a:endParaRPr lang="zh-CN" altLang="en-US" sz="2000">
              <a:solidFill>
                <a:srgbClr val="07080F"/>
              </a:solidFill>
            </a:endParaRPr>
          </a:p>
          <a:p>
            <a:pPr>
              <a:lnSpc>
                <a:spcPct val="110000"/>
              </a:lnSpc>
            </a:pPr>
            <a:r>
              <a:rPr lang="zh-CN" altLang="en-US" sz="2000" b="1">
                <a:solidFill>
                  <a:srgbClr val="3808E8"/>
                </a:solidFill>
                <a:latin typeface="宋体" charset="-122"/>
              </a:rPr>
              <a:t>主营业务收入：</a:t>
            </a:r>
            <a:r>
              <a:rPr lang="zh-CN" altLang="en-US" sz="2000">
                <a:solidFill>
                  <a:srgbClr val="07080F"/>
                </a:solidFill>
                <a:latin typeface="宋体" charset="-122"/>
              </a:rPr>
              <a:t>负债性质的账户。核算企业在销售商品、提供劳务及让渡资产使用权等日常活动中所产生的收入。</a:t>
            </a:r>
          </a:p>
          <a:p>
            <a:pPr>
              <a:lnSpc>
                <a:spcPct val="110000"/>
              </a:lnSpc>
            </a:pPr>
            <a:r>
              <a:rPr lang="zh-CN" altLang="en-US" sz="2000" b="1">
                <a:solidFill>
                  <a:srgbClr val="3808E8"/>
                </a:solidFill>
                <a:latin typeface="华文新魏" pitchFamily="2" charset="-122"/>
              </a:rPr>
              <a:t>主营业务成本：</a:t>
            </a:r>
            <a:r>
              <a:rPr lang="zh-CN" altLang="en-US" sz="2000">
                <a:solidFill>
                  <a:srgbClr val="07080F"/>
                </a:solidFill>
              </a:rPr>
              <a:t>资产性质账户。</a:t>
            </a:r>
            <a:r>
              <a:rPr lang="zh-CN" altLang="en-US" sz="2000">
                <a:solidFill>
                  <a:srgbClr val="07080F"/>
                </a:solidFill>
                <a:latin typeface="宋体" charset="-122"/>
              </a:rPr>
              <a:t>核算企业同销售商品、提供劳务或让渡资产使用权等日常活动而发生的实际成本。</a:t>
            </a:r>
            <a:endParaRPr lang="zh-CN" altLang="en-US" sz="2000">
              <a:solidFill>
                <a:srgbClr val="07080F"/>
              </a:solidFill>
            </a:endParaRPr>
          </a:p>
          <a:p>
            <a:pPr>
              <a:lnSpc>
                <a:spcPct val="110000"/>
              </a:lnSpc>
            </a:pPr>
            <a:r>
              <a:rPr lang="zh-CN" altLang="en-US" sz="2000" b="1">
                <a:solidFill>
                  <a:srgbClr val="E90F39"/>
                </a:solidFill>
                <a:latin typeface="宋体" charset="-122"/>
              </a:rPr>
              <a:t>营业税金及附加：</a:t>
            </a:r>
            <a:r>
              <a:rPr lang="zh-CN" altLang="en-US" sz="2000">
                <a:solidFill>
                  <a:srgbClr val="07080F"/>
                </a:solidFill>
                <a:latin typeface="宋体" charset="-122"/>
              </a:rPr>
              <a:t>资产性质的账户。核算企业日常活动应负担的税金及附加，包括营业税、消费税、城市维护建设税、资源税、土地增值税和教育费附加等。</a:t>
            </a:r>
            <a:endParaRPr lang="zh-CN" altLang="en-US" sz="2000">
              <a:solidFill>
                <a:srgbClr val="07080F"/>
              </a:solidFill>
            </a:endParaRPr>
          </a:p>
          <a:p>
            <a:pPr>
              <a:lnSpc>
                <a:spcPct val="110000"/>
              </a:lnSpc>
            </a:pPr>
            <a:r>
              <a:rPr lang="zh-CN" altLang="en-US" sz="2000" b="1">
                <a:solidFill>
                  <a:srgbClr val="FF0000"/>
                </a:solidFill>
                <a:latin typeface="宋体" charset="-122"/>
              </a:rPr>
              <a:t>其他业务收入：</a:t>
            </a:r>
            <a:r>
              <a:rPr lang="zh-CN" altLang="en-US" sz="2000">
                <a:solidFill>
                  <a:srgbClr val="07080F"/>
                </a:solidFill>
                <a:latin typeface="宋体" charset="-122"/>
              </a:rPr>
              <a:t>负债性质的账户。核算企业除主营业务收入以外的其他销售或其他业务的收入，如材料销售、代购代销、固定资产出租、包装物出租等收入。其他业务收入的实现原则，与主营业务收入实现的原则相同。</a:t>
            </a:r>
            <a:endParaRPr lang="zh-CN" altLang="en-US" sz="2000">
              <a:solidFill>
                <a:srgbClr val="07080F"/>
              </a:solidFill>
            </a:endParaRPr>
          </a:p>
          <a:p>
            <a:pPr>
              <a:lnSpc>
                <a:spcPct val="110000"/>
              </a:lnSpc>
            </a:pPr>
            <a:r>
              <a:rPr lang="zh-CN" altLang="en-US" sz="2000" b="1">
                <a:solidFill>
                  <a:srgbClr val="3808E8"/>
                </a:solidFill>
                <a:latin typeface="宋体" charset="-122"/>
              </a:rPr>
              <a:t>其他业务成本：</a:t>
            </a:r>
            <a:r>
              <a:rPr lang="zh-CN" altLang="en-US" sz="2000">
                <a:solidFill>
                  <a:srgbClr val="07080F"/>
                </a:solidFill>
                <a:latin typeface="宋体" charset="-122"/>
              </a:rPr>
              <a:t>资产性质的账户。核算企业除主营业务成本以外的其他销售或其他业务所发生的支出，包括销售材料、提供劳务等而发生的相关成本、费用，以及相关的税金及附加等。</a:t>
            </a:r>
          </a:p>
        </p:txBody>
      </p:sp>
      <p:sp>
        <p:nvSpPr>
          <p:cNvPr id="5" name="日期占位符 3"/>
          <p:cNvSpPr>
            <a:spLocks noGrp="1"/>
          </p:cNvSpPr>
          <p:nvPr>
            <p:ph type="dt" sz="half" idx="10"/>
          </p:nvPr>
        </p:nvSpPr>
        <p:spPr/>
        <p:txBody>
          <a:bodyPr/>
          <a:lstStyle/>
          <a:p>
            <a:fld id="{E9DB83FB-5959-483C-9B5A-FA26AFFA211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880BD2FE-6929-4493-B41F-DA559F46CF66}" type="slidenum">
              <a:rPr lang="ko-KR" altLang="en-US"/>
              <a:pPr/>
              <a:t>310</a:t>
            </a:fld>
            <a:endParaRPr lang="en-US" altLang="ko-KR"/>
          </a:p>
        </p:txBody>
      </p:sp>
      <p:sp>
        <p:nvSpPr>
          <p:cNvPr id="12293" name="Rectangle 5"/>
          <p:cNvSpPr>
            <a:spLocks noChangeArrowheads="1"/>
          </p:cNvSpPr>
          <p:nvPr/>
        </p:nvSpPr>
        <p:spPr bwMode="auto">
          <a:xfrm>
            <a:off x="684213" y="188913"/>
            <a:ext cx="4514850" cy="641350"/>
          </a:xfrm>
          <a:prstGeom prst="rect">
            <a:avLst/>
          </a:prstGeom>
          <a:noFill/>
          <a:ln w="7938">
            <a:noFill/>
            <a:miter lim="800000"/>
            <a:headEnd type="none" w="sm" len="sm"/>
            <a:tailEnd type="none" w="sm" len="sm"/>
          </a:ln>
          <a:effectLst/>
        </p:spPr>
        <p:txBody>
          <a:bodyPr>
            <a:spAutoFit/>
          </a:bodyPr>
          <a:lstStyle/>
          <a:p>
            <a:r>
              <a:rPr lang="zh-CN" altLang="en-US" sz="3600">
                <a:solidFill>
                  <a:schemeClr val="bg1"/>
                </a:solidFill>
                <a:ea typeface="黑体" pitchFamily="2" charset="-122"/>
              </a:rPr>
              <a:t>四、营业收入的核算</a:t>
            </a:r>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050"/>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（一）商品销售收入及其成本结转</a:t>
            </a:r>
          </a:p>
        </p:txBody>
      </p:sp>
      <p:sp>
        <p:nvSpPr>
          <p:cNvPr id="91139" name="Rectangle 2051"/>
          <p:cNvSpPr>
            <a:spLocks noGrp="1" noChangeArrowheads="1"/>
          </p:cNvSpPr>
          <p:nvPr>
            <p:ph idx="1"/>
          </p:nvPr>
        </p:nvSpPr>
        <p:spPr>
          <a:xfrm>
            <a:off x="755650" y="1052513"/>
            <a:ext cx="7772400" cy="5329237"/>
          </a:xfrm>
        </p:spPr>
        <p:txBody>
          <a:bodyPr>
            <a:normAutofit fontScale="85000" lnSpcReduction="10000"/>
          </a:bodyPr>
          <a:lstStyle/>
          <a:p>
            <a:pPr>
              <a:lnSpc>
                <a:spcPct val="110000"/>
              </a:lnSpc>
              <a:spcBef>
                <a:spcPct val="30000"/>
              </a:spcBef>
            </a:pPr>
            <a:r>
              <a:rPr lang="zh-CN" altLang="en-US">
                <a:solidFill>
                  <a:srgbClr val="402AE0"/>
                </a:solidFill>
              </a:rPr>
              <a:t>1.交款提货销售方式</a:t>
            </a:r>
          </a:p>
          <a:p>
            <a:pPr>
              <a:lnSpc>
                <a:spcPct val="110000"/>
              </a:lnSpc>
              <a:spcBef>
                <a:spcPct val="30000"/>
              </a:spcBef>
            </a:pPr>
            <a:r>
              <a:rPr lang="zh-CN" altLang="en-US" b="1">
                <a:solidFill>
                  <a:srgbClr val="FF0066"/>
                </a:solidFill>
              </a:rPr>
              <a:t>收入实现时：</a:t>
            </a:r>
          </a:p>
          <a:p>
            <a:pPr>
              <a:lnSpc>
                <a:spcPct val="110000"/>
              </a:lnSpc>
              <a:spcBef>
                <a:spcPct val="30000"/>
              </a:spcBef>
            </a:pPr>
            <a:r>
              <a:rPr lang="zh-CN" altLang="en-US">
                <a:solidFill>
                  <a:srgbClr val="15172F"/>
                </a:solidFill>
              </a:rPr>
              <a:t>借：银行存款</a:t>
            </a:r>
          </a:p>
          <a:p>
            <a:pPr>
              <a:lnSpc>
                <a:spcPct val="110000"/>
              </a:lnSpc>
              <a:spcBef>
                <a:spcPct val="30000"/>
              </a:spcBef>
            </a:pPr>
            <a:r>
              <a:rPr lang="zh-CN" altLang="en-US">
                <a:solidFill>
                  <a:srgbClr val="15172F"/>
                </a:solidFill>
              </a:rPr>
              <a:t>   贷：主营业务收入                     </a:t>
            </a:r>
          </a:p>
          <a:p>
            <a:pPr>
              <a:lnSpc>
                <a:spcPct val="110000"/>
              </a:lnSpc>
              <a:spcBef>
                <a:spcPct val="30000"/>
              </a:spcBef>
            </a:pPr>
            <a:r>
              <a:rPr lang="zh-CN" altLang="en-US">
                <a:solidFill>
                  <a:srgbClr val="15172F"/>
                </a:solidFill>
              </a:rPr>
              <a:t>       应交税费</a:t>
            </a:r>
            <a:r>
              <a:rPr lang="zh-CN" altLang="en-US">
                <a:solidFill>
                  <a:srgbClr val="15172F"/>
                </a:solidFill>
                <a:latin typeface="Arial"/>
              </a:rPr>
              <a:t>——</a:t>
            </a:r>
            <a:r>
              <a:rPr lang="zh-CN" altLang="en-US">
                <a:solidFill>
                  <a:srgbClr val="15172F"/>
                </a:solidFill>
              </a:rPr>
              <a:t>应交增值税（销项税额）</a:t>
            </a:r>
          </a:p>
          <a:p>
            <a:pPr>
              <a:lnSpc>
                <a:spcPct val="110000"/>
              </a:lnSpc>
              <a:spcBef>
                <a:spcPct val="30000"/>
              </a:spcBef>
            </a:pPr>
            <a:r>
              <a:rPr lang="zh-CN" altLang="en-US" b="1">
                <a:solidFill>
                  <a:srgbClr val="FF0066"/>
                </a:solidFill>
              </a:rPr>
              <a:t>结转产品销售成本时：</a:t>
            </a:r>
          </a:p>
          <a:p>
            <a:pPr>
              <a:lnSpc>
                <a:spcPct val="110000"/>
              </a:lnSpc>
              <a:spcBef>
                <a:spcPct val="30000"/>
              </a:spcBef>
            </a:pPr>
            <a:r>
              <a:rPr lang="zh-CN" altLang="en-US">
                <a:solidFill>
                  <a:srgbClr val="15172F"/>
                </a:solidFill>
              </a:rPr>
              <a:t>借：主营业务成本      </a:t>
            </a:r>
          </a:p>
          <a:p>
            <a:pPr>
              <a:lnSpc>
                <a:spcPct val="110000"/>
              </a:lnSpc>
              <a:spcBef>
                <a:spcPct val="30000"/>
              </a:spcBef>
            </a:pPr>
            <a:r>
              <a:rPr lang="zh-CN" altLang="en-US">
                <a:solidFill>
                  <a:srgbClr val="15172F"/>
                </a:solidFill>
              </a:rPr>
              <a:t>   贷：库存商品</a:t>
            </a:r>
          </a:p>
          <a:p>
            <a:pPr>
              <a:lnSpc>
                <a:spcPct val="110000"/>
              </a:lnSpc>
              <a:spcBef>
                <a:spcPct val="30000"/>
              </a:spcBef>
            </a:pPr>
            <a:r>
              <a:rPr lang="zh-CN" altLang="en-US">
                <a:solidFill>
                  <a:srgbClr val="07080F"/>
                </a:solidFill>
              </a:rPr>
              <a:t>核算见教材</a:t>
            </a:r>
            <a:r>
              <a:rPr kumimoji="0" lang="en-US" altLang="zh-CN">
                <a:solidFill>
                  <a:srgbClr val="FF0000"/>
                </a:solidFill>
              </a:rPr>
              <a:t>p.216</a:t>
            </a:r>
          </a:p>
          <a:p>
            <a:pPr>
              <a:lnSpc>
                <a:spcPct val="110000"/>
              </a:lnSpc>
              <a:spcBef>
                <a:spcPct val="30000"/>
              </a:spcBef>
            </a:pPr>
            <a:r>
              <a:rPr lang="zh-CN" altLang="en-US" b="1">
                <a:solidFill>
                  <a:srgbClr val="FF0066"/>
                </a:solidFill>
              </a:rPr>
              <a:t>发出商品业务的解释</a:t>
            </a:r>
          </a:p>
        </p:txBody>
      </p:sp>
      <p:sp>
        <p:nvSpPr>
          <p:cNvPr id="4" name="日期占位符 3"/>
          <p:cNvSpPr>
            <a:spLocks noGrp="1"/>
          </p:cNvSpPr>
          <p:nvPr>
            <p:ph type="dt" sz="half" idx="10"/>
          </p:nvPr>
        </p:nvSpPr>
        <p:spPr/>
        <p:txBody>
          <a:bodyPr/>
          <a:lstStyle/>
          <a:p>
            <a:fld id="{5D7C6397-61BC-4D76-9923-8B13C6C6358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0234E54-4B5D-4F66-AE25-C65DEBD4CC95}" type="slidenum">
              <a:rPr lang="ko-KR" altLang="en-US"/>
              <a:pPr/>
              <a:t>311</a:t>
            </a:fld>
            <a:endParaRPr lang="en-US" altLang="ko-KR"/>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0"/>
          <p:cNvSpPr>
            <a:spLocks noGrp="1" noChangeArrowheads="1"/>
          </p:cNvSpPr>
          <p:nvPr>
            <p:ph type="title"/>
          </p:nvPr>
        </p:nvSpPr>
        <p:spPr>
          <a:xfrm>
            <a:off x="539750" y="260350"/>
            <a:ext cx="8135938" cy="384175"/>
          </a:xfrm>
        </p:spPr>
        <p:txBody>
          <a:bodyPr>
            <a:normAutofit fontScale="90000"/>
          </a:bodyPr>
          <a:lstStyle/>
          <a:p>
            <a:r>
              <a:rPr lang="zh-CN" altLang="en-US" sz="2500">
                <a:solidFill>
                  <a:srgbClr val="E70905"/>
                </a:solidFill>
                <a:latin typeface="华文新魏" pitchFamily="2" charset="-122"/>
                <a:ea typeface="华文新魏" pitchFamily="2" charset="-122"/>
              </a:rPr>
              <a:t>        </a:t>
            </a:r>
            <a:endParaRPr lang="zh-CN" altLang="en-US" sz="2100">
              <a:solidFill>
                <a:srgbClr val="E70905"/>
              </a:solidFill>
              <a:latin typeface="华文新魏" pitchFamily="2" charset="-122"/>
              <a:ea typeface="华文新魏" pitchFamily="2" charset="-122"/>
            </a:endParaRPr>
          </a:p>
        </p:txBody>
      </p:sp>
      <p:sp>
        <p:nvSpPr>
          <p:cNvPr id="92163" name="Rectangle 2051"/>
          <p:cNvSpPr>
            <a:spLocks noGrp="1" noChangeArrowheads="1"/>
          </p:cNvSpPr>
          <p:nvPr>
            <p:ph idx="1"/>
          </p:nvPr>
        </p:nvSpPr>
        <p:spPr>
          <a:xfrm>
            <a:off x="755650" y="1125538"/>
            <a:ext cx="7772400" cy="5029200"/>
          </a:xfrm>
        </p:spPr>
        <p:txBody>
          <a:bodyPr>
            <a:normAutofit fontScale="85000" lnSpcReduction="20000"/>
          </a:bodyPr>
          <a:lstStyle/>
          <a:p>
            <a:pPr>
              <a:lnSpc>
                <a:spcPct val="110000"/>
              </a:lnSpc>
              <a:spcBef>
                <a:spcPct val="30000"/>
              </a:spcBef>
            </a:pPr>
            <a:r>
              <a:rPr lang="zh-CN" altLang="en-US" b="1">
                <a:solidFill>
                  <a:schemeClr val="accent2"/>
                </a:solidFill>
              </a:rPr>
              <a:t>2.委托代销方式</a:t>
            </a:r>
          </a:p>
          <a:p>
            <a:pPr>
              <a:lnSpc>
                <a:spcPct val="110000"/>
              </a:lnSpc>
              <a:spcBef>
                <a:spcPct val="30000"/>
              </a:spcBef>
            </a:pPr>
            <a:r>
              <a:rPr lang="zh-CN" altLang="en-US">
                <a:solidFill>
                  <a:srgbClr val="15172F"/>
                </a:solidFill>
              </a:rPr>
              <a:t>    委托代销：分视同买断、收取手续费两种情况，下面只讲述收取手续费视的核算。</a:t>
            </a:r>
          </a:p>
          <a:p>
            <a:pPr>
              <a:lnSpc>
                <a:spcPct val="110000"/>
              </a:lnSpc>
              <a:spcBef>
                <a:spcPct val="30000"/>
              </a:spcBef>
            </a:pPr>
            <a:r>
              <a:rPr lang="zh-CN" altLang="en-US">
                <a:solidFill>
                  <a:srgbClr val="402AE0"/>
                </a:solidFill>
              </a:rPr>
              <a:t>    视同买断：</a:t>
            </a:r>
          </a:p>
          <a:p>
            <a:pPr>
              <a:lnSpc>
                <a:spcPct val="110000"/>
              </a:lnSpc>
              <a:spcBef>
                <a:spcPct val="30000"/>
              </a:spcBef>
            </a:pPr>
            <a:r>
              <a:rPr lang="zh-CN" altLang="en-US">
                <a:solidFill>
                  <a:srgbClr val="15172F"/>
                </a:solidFill>
              </a:rPr>
              <a:t>    风险较大。实际售价由受托方自定，实际售价与协议定价之间的差额归受托方所有。</a:t>
            </a:r>
          </a:p>
          <a:p>
            <a:pPr>
              <a:lnSpc>
                <a:spcPct val="110000"/>
              </a:lnSpc>
              <a:spcBef>
                <a:spcPct val="30000"/>
              </a:spcBef>
            </a:pPr>
            <a:r>
              <a:rPr lang="zh-CN" altLang="en-US">
                <a:solidFill>
                  <a:srgbClr val="402AE0"/>
                </a:solidFill>
              </a:rPr>
              <a:t>    收取手续费：</a:t>
            </a:r>
          </a:p>
          <a:p>
            <a:pPr>
              <a:lnSpc>
                <a:spcPct val="110000"/>
              </a:lnSpc>
              <a:spcBef>
                <a:spcPct val="30000"/>
              </a:spcBef>
            </a:pPr>
            <a:r>
              <a:rPr lang="zh-CN" altLang="en-US">
                <a:solidFill>
                  <a:srgbClr val="15172F"/>
                </a:solidFill>
              </a:rPr>
              <a:t>    风险较小。按委托方规定的价格出售产品，产品出售收取收入后按协商的情况支付一定的手续费。</a:t>
            </a:r>
          </a:p>
          <a:p>
            <a:pPr>
              <a:lnSpc>
                <a:spcPct val="110000"/>
              </a:lnSpc>
              <a:spcBef>
                <a:spcPct val="30000"/>
              </a:spcBef>
            </a:pPr>
            <a:r>
              <a:rPr lang="zh-CN" altLang="en-US">
                <a:solidFill>
                  <a:srgbClr val="15172F"/>
                </a:solidFill>
              </a:rPr>
              <a:t>    教材216页例8-2</a:t>
            </a:r>
          </a:p>
        </p:txBody>
      </p:sp>
      <p:sp>
        <p:nvSpPr>
          <p:cNvPr id="4" name="日期占位符 3"/>
          <p:cNvSpPr>
            <a:spLocks noGrp="1"/>
          </p:cNvSpPr>
          <p:nvPr>
            <p:ph type="dt" sz="half" idx="10"/>
          </p:nvPr>
        </p:nvSpPr>
        <p:spPr/>
        <p:txBody>
          <a:bodyPr/>
          <a:lstStyle/>
          <a:p>
            <a:fld id="{E79FFFFF-71B5-40FA-877C-275740FA692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C2F8B5E-7989-43D4-A2AE-F9C5186BA5BB}" type="slidenum">
              <a:rPr lang="ko-KR" altLang="en-US"/>
              <a:pPr/>
              <a:t>312</a:t>
            </a:fld>
            <a:endParaRPr lang="en-US" altLang="ko-KR"/>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684213" y="1052513"/>
            <a:ext cx="7772400" cy="5400675"/>
          </a:xfrm>
        </p:spPr>
        <p:txBody>
          <a:bodyPr>
            <a:normAutofit fontScale="92500" lnSpcReduction="20000"/>
          </a:bodyPr>
          <a:lstStyle/>
          <a:p>
            <a:pPr>
              <a:spcBef>
                <a:spcPct val="30000"/>
              </a:spcBef>
            </a:pPr>
            <a:r>
              <a:rPr lang="zh-CN" altLang="en-US" b="1">
                <a:solidFill>
                  <a:srgbClr val="E70905"/>
                </a:solidFill>
              </a:rPr>
              <a:t>委托方的某工厂核算：</a:t>
            </a:r>
            <a:endParaRPr lang="zh-CN" altLang="en-US" b="1">
              <a:solidFill>
                <a:srgbClr val="402AE0"/>
              </a:solidFill>
            </a:endParaRPr>
          </a:p>
          <a:p>
            <a:pPr>
              <a:spcBef>
                <a:spcPct val="30000"/>
              </a:spcBef>
            </a:pPr>
            <a:r>
              <a:rPr lang="zh-CN" altLang="en-US">
                <a:solidFill>
                  <a:srgbClr val="402AE0"/>
                </a:solidFill>
              </a:rPr>
              <a:t>（1）某工厂将产品交付给代销商场</a:t>
            </a:r>
          </a:p>
          <a:p>
            <a:pPr>
              <a:spcBef>
                <a:spcPct val="30000"/>
              </a:spcBef>
            </a:pPr>
            <a:r>
              <a:rPr lang="zh-CN" altLang="en-US">
                <a:solidFill>
                  <a:srgbClr val="15172F"/>
                </a:solidFill>
              </a:rPr>
              <a:t> 借：委托代销商品     40000</a:t>
            </a:r>
          </a:p>
          <a:p>
            <a:pPr>
              <a:spcBef>
                <a:spcPct val="30000"/>
              </a:spcBef>
            </a:pPr>
            <a:r>
              <a:rPr lang="zh-CN" altLang="en-US">
                <a:solidFill>
                  <a:srgbClr val="15172F"/>
                </a:solidFill>
              </a:rPr>
              <a:t>     贷：库存商品          40000</a:t>
            </a:r>
          </a:p>
          <a:p>
            <a:pPr>
              <a:spcBef>
                <a:spcPct val="30000"/>
              </a:spcBef>
            </a:pPr>
            <a:r>
              <a:rPr lang="zh-CN" altLang="en-US">
                <a:solidFill>
                  <a:srgbClr val="402AE0"/>
                </a:solidFill>
              </a:rPr>
              <a:t>（2）收到代销清单</a:t>
            </a:r>
          </a:p>
          <a:p>
            <a:pPr>
              <a:spcBef>
                <a:spcPct val="30000"/>
              </a:spcBef>
            </a:pPr>
            <a:r>
              <a:rPr lang="zh-CN" altLang="en-US">
                <a:solidFill>
                  <a:srgbClr val="15172F"/>
                </a:solidFill>
              </a:rPr>
              <a:t> 借：应收账款</a:t>
            </a:r>
            <a:r>
              <a:rPr lang="zh-CN" altLang="en-US">
                <a:solidFill>
                  <a:srgbClr val="15172F"/>
                </a:solidFill>
                <a:latin typeface="Arial"/>
              </a:rPr>
              <a:t>——</a:t>
            </a:r>
            <a:r>
              <a:rPr lang="zh-CN" altLang="en-US">
                <a:solidFill>
                  <a:srgbClr val="15172F"/>
                </a:solidFill>
              </a:rPr>
              <a:t>某某商场            49140</a:t>
            </a:r>
          </a:p>
          <a:p>
            <a:pPr>
              <a:spcBef>
                <a:spcPct val="30000"/>
              </a:spcBef>
            </a:pPr>
            <a:r>
              <a:rPr lang="zh-CN" altLang="en-US">
                <a:solidFill>
                  <a:srgbClr val="15172F"/>
                </a:solidFill>
              </a:rPr>
              <a:t>     贷：主营业务收入                      42000</a:t>
            </a:r>
          </a:p>
          <a:p>
            <a:pPr>
              <a:spcBef>
                <a:spcPct val="30000"/>
              </a:spcBef>
            </a:pPr>
            <a:r>
              <a:rPr lang="zh-CN" altLang="en-US">
                <a:solidFill>
                  <a:srgbClr val="15172F"/>
                </a:solidFill>
              </a:rPr>
              <a:t>         应交税费</a:t>
            </a:r>
            <a:r>
              <a:rPr lang="zh-CN" altLang="en-US">
                <a:solidFill>
                  <a:srgbClr val="15172F"/>
                </a:solidFill>
                <a:latin typeface="Arial"/>
              </a:rPr>
              <a:t>——</a:t>
            </a:r>
            <a:r>
              <a:rPr lang="zh-CN" altLang="en-US">
                <a:solidFill>
                  <a:srgbClr val="15172F"/>
                </a:solidFill>
              </a:rPr>
              <a:t>应交增值税（销项税额） 7140</a:t>
            </a:r>
          </a:p>
          <a:p>
            <a:pPr>
              <a:spcBef>
                <a:spcPct val="30000"/>
              </a:spcBef>
            </a:pPr>
            <a:r>
              <a:rPr lang="zh-CN" altLang="en-US">
                <a:solidFill>
                  <a:srgbClr val="15172F"/>
                </a:solidFill>
              </a:rPr>
              <a:t>60000×70%=42000（代销收入）</a:t>
            </a:r>
          </a:p>
          <a:p>
            <a:pPr>
              <a:spcBef>
                <a:spcPct val="30000"/>
              </a:spcBef>
            </a:pPr>
            <a:r>
              <a:rPr lang="zh-CN" altLang="en-US">
                <a:solidFill>
                  <a:srgbClr val="15172F"/>
                </a:solidFill>
              </a:rPr>
              <a:t>42000×17%=7140（增值税销项税额）</a:t>
            </a:r>
          </a:p>
        </p:txBody>
      </p:sp>
      <p:sp>
        <p:nvSpPr>
          <p:cNvPr id="3" name="日期占位符 3"/>
          <p:cNvSpPr>
            <a:spLocks noGrp="1"/>
          </p:cNvSpPr>
          <p:nvPr>
            <p:ph type="dt" sz="half" idx="10"/>
          </p:nvPr>
        </p:nvSpPr>
        <p:spPr/>
        <p:txBody>
          <a:bodyPr/>
          <a:lstStyle/>
          <a:p>
            <a:fld id="{65FAC861-031C-492C-9334-066F07DA4C23}"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FCFB77D9-326A-4BE1-A472-B350AFC7624C}" type="slidenum">
              <a:rPr lang="ko-KR" altLang="en-US"/>
              <a:pPr/>
              <a:t>313</a:t>
            </a:fld>
            <a:endParaRPr lang="en-US" altLang="ko-KR"/>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1027"/>
          <p:cNvSpPr>
            <a:spLocks noGrp="1" noChangeArrowheads="1"/>
          </p:cNvSpPr>
          <p:nvPr>
            <p:ph idx="1"/>
          </p:nvPr>
        </p:nvSpPr>
        <p:spPr>
          <a:xfrm>
            <a:off x="755650" y="1052513"/>
            <a:ext cx="7772400" cy="3600450"/>
          </a:xfrm>
        </p:spPr>
        <p:txBody>
          <a:bodyPr>
            <a:normAutofit fontScale="85000" lnSpcReduction="20000"/>
          </a:bodyPr>
          <a:lstStyle/>
          <a:p>
            <a:pPr>
              <a:lnSpc>
                <a:spcPct val="110000"/>
              </a:lnSpc>
              <a:spcBef>
                <a:spcPct val="30000"/>
              </a:spcBef>
            </a:pPr>
            <a:r>
              <a:rPr lang="zh-CN" altLang="en-US">
                <a:solidFill>
                  <a:srgbClr val="402AE0"/>
                </a:solidFill>
              </a:rPr>
              <a:t>（3）结转销售成本</a:t>
            </a:r>
          </a:p>
          <a:p>
            <a:pPr>
              <a:lnSpc>
                <a:spcPct val="110000"/>
              </a:lnSpc>
              <a:spcBef>
                <a:spcPct val="30000"/>
              </a:spcBef>
            </a:pPr>
            <a:r>
              <a:rPr lang="zh-CN" altLang="en-US"/>
              <a:t>（40000</a:t>
            </a:r>
            <a:r>
              <a:rPr lang="zh-CN" altLang="en-US">
                <a:solidFill>
                  <a:srgbClr val="15172F"/>
                </a:solidFill>
              </a:rPr>
              <a:t>×</a:t>
            </a:r>
            <a:r>
              <a:rPr lang="zh-CN" altLang="en-US"/>
              <a:t>70%＝28000）</a:t>
            </a:r>
            <a:endParaRPr lang="zh-CN" altLang="en-US">
              <a:solidFill>
                <a:srgbClr val="15172F"/>
              </a:solidFill>
            </a:endParaRPr>
          </a:p>
          <a:p>
            <a:pPr>
              <a:lnSpc>
                <a:spcPct val="110000"/>
              </a:lnSpc>
              <a:spcBef>
                <a:spcPct val="30000"/>
              </a:spcBef>
            </a:pPr>
            <a:r>
              <a:rPr lang="zh-CN" altLang="en-US">
                <a:solidFill>
                  <a:srgbClr val="15172F"/>
                </a:solidFill>
              </a:rPr>
              <a:t>    借：主营业务成本          28000</a:t>
            </a:r>
          </a:p>
          <a:p>
            <a:pPr>
              <a:lnSpc>
                <a:spcPct val="110000"/>
              </a:lnSpc>
              <a:spcBef>
                <a:spcPct val="30000"/>
              </a:spcBef>
            </a:pPr>
            <a:r>
              <a:rPr lang="zh-CN" altLang="en-US">
                <a:solidFill>
                  <a:srgbClr val="15172F"/>
                </a:solidFill>
              </a:rPr>
              <a:t>        贷：委托代销商品           28000</a:t>
            </a:r>
          </a:p>
          <a:p>
            <a:pPr>
              <a:lnSpc>
                <a:spcPct val="110000"/>
              </a:lnSpc>
              <a:spcBef>
                <a:spcPct val="30000"/>
              </a:spcBef>
            </a:pPr>
            <a:r>
              <a:rPr lang="zh-CN" altLang="en-US">
                <a:solidFill>
                  <a:srgbClr val="402AE0"/>
                </a:solidFill>
              </a:rPr>
              <a:t>（4）收到代销汇来的货款</a:t>
            </a:r>
          </a:p>
          <a:p>
            <a:pPr>
              <a:lnSpc>
                <a:spcPct val="110000"/>
              </a:lnSpc>
              <a:spcBef>
                <a:spcPct val="30000"/>
              </a:spcBef>
            </a:pPr>
            <a:r>
              <a:rPr lang="zh-CN" altLang="en-US">
                <a:solidFill>
                  <a:srgbClr val="15172F"/>
                </a:solidFill>
              </a:rPr>
              <a:t>    借：银行存款              49140</a:t>
            </a:r>
          </a:p>
          <a:p>
            <a:pPr>
              <a:lnSpc>
                <a:spcPct val="110000"/>
              </a:lnSpc>
              <a:spcBef>
                <a:spcPct val="30000"/>
              </a:spcBef>
            </a:pPr>
            <a:r>
              <a:rPr lang="zh-CN" altLang="en-US">
                <a:solidFill>
                  <a:srgbClr val="15172F"/>
                </a:solidFill>
              </a:rPr>
              <a:t>        贷：应收账款</a:t>
            </a:r>
            <a:r>
              <a:rPr lang="zh-CN" altLang="en-US">
                <a:solidFill>
                  <a:srgbClr val="15172F"/>
                </a:solidFill>
                <a:latin typeface="Arial"/>
              </a:rPr>
              <a:t>——</a:t>
            </a:r>
            <a:r>
              <a:rPr lang="zh-CN" altLang="en-US">
                <a:solidFill>
                  <a:srgbClr val="15172F"/>
                </a:solidFill>
              </a:rPr>
              <a:t>某某商场   49140</a:t>
            </a:r>
          </a:p>
        </p:txBody>
      </p:sp>
      <p:sp>
        <p:nvSpPr>
          <p:cNvPr id="4" name="日期占位符 3"/>
          <p:cNvSpPr>
            <a:spLocks noGrp="1"/>
          </p:cNvSpPr>
          <p:nvPr>
            <p:ph type="dt" sz="half" idx="10"/>
          </p:nvPr>
        </p:nvSpPr>
        <p:spPr/>
        <p:txBody>
          <a:bodyPr/>
          <a:lstStyle/>
          <a:p>
            <a:fld id="{44BE67F4-9E5E-4AA0-ACA6-53A1B1348FB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00921EDA-4FD4-48BB-867E-A98E051EEFA4}" type="slidenum">
              <a:rPr lang="ko-KR" altLang="en-US"/>
              <a:pPr/>
              <a:t>314</a:t>
            </a:fld>
            <a:endParaRPr lang="en-US" altLang="ko-KR"/>
          </a:p>
        </p:txBody>
      </p:sp>
      <p:sp>
        <p:nvSpPr>
          <p:cNvPr id="95238" name="Rectangle 1030"/>
          <p:cNvSpPr>
            <a:spLocks noChangeArrowheads="1"/>
          </p:cNvSpPr>
          <p:nvPr/>
        </p:nvSpPr>
        <p:spPr bwMode="auto">
          <a:xfrm>
            <a:off x="755650" y="4941888"/>
            <a:ext cx="7632700" cy="1246187"/>
          </a:xfrm>
          <a:prstGeom prst="rect">
            <a:avLst/>
          </a:prstGeom>
          <a:noFill/>
          <a:ln w="7938">
            <a:noFill/>
            <a:miter lim="800000"/>
            <a:headEnd type="none" w="sm" len="sm"/>
            <a:tailEnd type="none" w="sm" len="sm"/>
          </a:ln>
          <a:effectLst/>
        </p:spPr>
        <p:txBody>
          <a:bodyPr>
            <a:spAutoFit/>
          </a:bodyPr>
          <a:lstStyle/>
          <a:p>
            <a:pPr>
              <a:lnSpc>
                <a:spcPct val="110000"/>
              </a:lnSpc>
              <a:spcBef>
                <a:spcPct val="50000"/>
              </a:spcBef>
            </a:pPr>
            <a:r>
              <a:rPr lang="zh-CN" altLang="en-US" sz="2800" b="1">
                <a:solidFill>
                  <a:schemeClr val="accent2"/>
                </a:solidFill>
                <a:latin typeface="楷体_GB2312" pitchFamily="49" charset="-122"/>
                <a:ea typeface="楷体_GB2312" pitchFamily="49" charset="-122"/>
              </a:rPr>
              <a:t>3.托收承付或委托收款方式</a:t>
            </a:r>
            <a:r>
              <a:rPr lang="zh-CN" altLang="en-US">
                <a:latin typeface="楷体_GB2312" pitchFamily="49" charset="-122"/>
                <a:ea typeface="楷体_GB2312" pitchFamily="49" charset="-122"/>
              </a:rPr>
              <a:t>（核算见教材</a:t>
            </a:r>
            <a:r>
              <a:rPr kumimoji="0" lang="en-US" altLang="zh-CN">
                <a:latin typeface="楷体_GB2312" pitchFamily="49" charset="-122"/>
                <a:ea typeface="楷体_GB2312" pitchFamily="49" charset="-122"/>
              </a:rPr>
              <a:t>p.217</a:t>
            </a:r>
            <a:r>
              <a:rPr kumimoji="0" lang="zh-CN" altLang="en-US">
                <a:latin typeface="楷体_GB2312" pitchFamily="49" charset="-122"/>
                <a:ea typeface="楷体_GB2312" pitchFamily="49" charset="-122"/>
              </a:rPr>
              <a:t>）</a:t>
            </a:r>
          </a:p>
          <a:p>
            <a:pPr>
              <a:lnSpc>
                <a:spcPct val="110000"/>
              </a:lnSpc>
              <a:spcBef>
                <a:spcPct val="50000"/>
              </a:spcBef>
            </a:pPr>
            <a:r>
              <a:rPr kumimoji="0" lang="zh-CN" altLang="en-US" sz="2800" b="1">
                <a:solidFill>
                  <a:schemeClr val="accent2"/>
                </a:solidFill>
                <a:latin typeface="楷体_GB2312" pitchFamily="49" charset="-122"/>
                <a:ea typeface="楷体_GB2312" pitchFamily="49" charset="-122"/>
              </a:rPr>
              <a:t>4.分期</a:t>
            </a:r>
            <a:r>
              <a:rPr lang="zh-CN" altLang="en-US" sz="2800" b="1">
                <a:solidFill>
                  <a:schemeClr val="accent2"/>
                </a:solidFill>
                <a:latin typeface="楷体_GB2312" pitchFamily="49" charset="-122"/>
                <a:ea typeface="楷体_GB2312" pitchFamily="49" charset="-122"/>
              </a:rPr>
              <a:t>收款销售方式</a:t>
            </a:r>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838200" y="1066800"/>
            <a:ext cx="7772400" cy="4953000"/>
          </a:xfrm>
        </p:spPr>
        <p:txBody>
          <a:bodyPr/>
          <a:lstStyle/>
          <a:p>
            <a:pPr>
              <a:lnSpc>
                <a:spcPct val="110000"/>
              </a:lnSpc>
              <a:spcBef>
                <a:spcPct val="30000"/>
              </a:spcBef>
            </a:pPr>
            <a:r>
              <a:rPr lang="zh-CN" altLang="en-US" sz="2800">
                <a:solidFill>
                  <a:srgbClr val="15172F"/>
                </a:solidFill>
              </a:rPr>
              <a:t>    企业在销售业务中，会发生商业折扣、现金折扣、销售折让和销售退回，应该作为销售收入的</a:t>
            </a:r>
            <a:r>
              <a:rPr lang="zh-CN" altLang="en-US" sz="2800">
                <a:solidFill>
                  <a:srgbClr val="2108B4"/>
                </a:solidFill>
              </a:rPr>
              <a:t>抵减项目处理。</a:t>
            </a:r>
          </a:p>
          <a:p>
            <a:pPr>
              <a:lnSpc>
                <a:spcPct val="110000"/>
              </a:lnSpc>
              <a:spcBef>
                <a:spcPct val="30000"/>
              </a:spcBef>
            </a:pPr>
            <a:r>
              <a:rPr lang="zh-CN" altLang="en-US" sz="2800">
                <a:solidFill>
                  <a:srgbClr val="4919B3"/>
                </a:solidFill>
              </a:rPr>
              <a:t>    </a:t>
            </a:r>
            <a:r>
              <a:rPr lang="zh-CN" altLang="en-US" sz="2800" b="1">
                <a:solidFill>
                  <a:schemeClr val="accent2"/>
                </a:solidFill>
              </a:rPr>
              <a:t>1.销售退回</a:t>
            </a:r>
          </a:p>
          <a:p>
            <a:pPr>
              <a:lnSpc>
                <a:spcPct val="110000"/>
              </a:lnSpc>
              <a:spcBef>
                <a:spcPct val="30000"/>
              </a:spcBef>
            </a:pPr>
            <a:r>
              <a:rPr lang="zh-CN" altLang="en-US" sz="2800">
                <a:solidFill>
                  <a:srgbClr val="000000"/>
                </a:solidFill>
              </a:rPr>
              <a:t>    销售退回，是指企业售出的商品由于质量、品种不符合要求等原因而发生的退货。</a:t>
            </a:r>
          </a:p>
        </p:txBody>
      </p:sp>
      <p:sp>
        <p:nvSpPr>
          <p:cNvPr id="4" name="日期占位符 3"/>
          <p:cNvSpPr>
            <a:spLocks noGrp="1"/>
          </p:cNvSpPr>
          <p:nvPr>
            <p:ph type="dt" sz="half" idx="10"/>
          </p:nvPr>
        </p:nvSpPr>
        <p:spPr/>
        <p:txBody>
          <a:bodyPr/>
          <a:lstStyle/>
          <a:p>
            <a:fld id="{FC92BD99-D16C-4DD8-B20C-FA19923A655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E7BD2D91-0523-44BF-B44D-8DDC04DF54AD}" type="slidenum">
              <a:rPr lang="ko-KR" altLang="en-US"/>
              <a:pPr/>
              <a:t>315</a:t>
            </a:fld>
            <a:endParaRPr lang="en-US" altLang="ko-KR"/>
          </a:p>
        </p:txBody>
      </p:sp>
      <p:sp>
        <p:nvSpPr>
          <p:cNvPr id="96262" name="Rectangle 6"/>
          <p:cNvSpPr>
            <a:spLocks noChangeArrowheads="1"/>
          </p:cNvSpPr>
          <p:nvPr/>
        </p:nvSpPr>
        <p:spPr bwMode="auto">
          <a:xfrm>
            <a:off x="827088" y="155575"/>
            <a:ext cx="5895975" cy="579438"/>
          </a:xfrm>
          <a:prstGeom prst="rect">
            <a:avLst/>
          </a:prstGeom>
          <a:noFill/>
          <a:ln w="7938">
            <a:noFill/>
            <a:miter lim="800000"/>
            <a:headEnd type="none" w="sm" len="sm"/>
            <a:tailEnd type="none" w="sm" len="sm"/>
          </a:ln>
          <a:effectLst/>
        </p:spPr>
        <p:txBody>
          <a:bodyPr wrap="none">
            <a:spAutoFit/>
          </a:bodyPr>
          <a:lstStyle/>
          <a:p>
            <a:r>
              <a:rPr lang="zh-CN" altLang="en-US" sz="3200" b="1">
                <a:solidFill>
                  <a:schemeClr val="bg1"/>
                </a:solidFill>
                <a:ea typeface="楷体_GB2312" pitchFamily="49" charset="-122"/>
              </a:rPr>
              <a:t>（二）商品销售收入的抵减项目</a:t>
            </a:r>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827088" y="1052513"/>
            <a:ext cx="7772400" cy="5329237"/>
          </a:xfrm>
        </p:spPr>
        <p:txBody>
          <a:bodyPr>
            <a:normAutofit fontScale="85000" lnSpcReduction="20000"/>
          </a:bodyPr>
          <a:lstStyle/>
          <a:p>
            <a:pPr>
              <a:lnSpc>
                <a:spcPct val="110000"/>
              </a:lnSpc>
            </a:pPr>
            <a:r>
              <a:rPr lang="zh-CN" altLang="en-US">
                <a:solidFill>
                  <a:srgbClr val="2108B4"/>
                </a:solidFill>
              </a:rPr>
              <a:t>    企业已经确认销售商品收入的售出商品</a:t>
            </a:r>
            <a:r>
              <a:rPr lang="zh-CN" altLang="en-US">
                <a:solidFill>
                  <a:srgbClr val="15172F"/>
                </a:solidFill>
              </a:rPr>
              <a:t>发生销售退回的，应当在发生时冲减当期销售商品收入。</a:t>
            </a:r>
          </a:p>
          <a:p>
            <a:pPr>
              <a:lnSpc>
                <a:spcPct val="110000"/>
              </a:lnSpc>
            </a:pPr>
            <a:r>
              <a:rPr lang="zh-CN" altLang="en-US">
                <a:solidFill>
                  <a:srgbClr val="15172F"/>
                </a:solidFill>
              </a:rPr>
              <a:t>    即不论本期还是以前各期销售的商品发生退回，均冲减退回当期的销售商品收入。</a:t>
            </a:r>
          </a:p>
          <a:p>
            <a:pPr>
              <a:lnSpc>
                <a:spcPct val="110000"/>
              </a:lnSpc>
            </a:pPr>
            <a:r>
              <a:rPr lang="zh-CN" altLang="en-US">
                <a:solidFill>
                  <a:srgbClr val="15172F"/>
                </a:solidFill>
              </a:rPr>
              <a:t>    销售退回可能发生在企业确认收入之前，也可能发生在企业确认收入后。</a:t>
            </a:r>
          </a:p>
          <a:p>
            <a:pPr>
              <a:lnSpc>
                <a:spcPct val="110000"/>
              </a:lnSpc>
            </a:pPr>
            <a:r>
              <a:rPr lang="zh-CN" altLang="en-US">
                <a:solidFill>
                  <a:srgbClr val="E70905"/>
                </a:solidFill>
              </a:rPr>
              <a:t>    销售退回如果发生在企业确认收入之前，</a:t>
            </a:r>
            <a:r>
              <a:rPr lang="zh-CN" altLang="en-US">
                <a:solidFill>
                  <a:srgbClr val="15172F"/>
                </a:solidFill>
              </a:rPr>
              <a:t>这时的处理比较简单，只需将</a:t>
            </a:r>
            <a:r>
              <a:rPr lang="zh-CN" altLang="en-US">
                <a:solidFill>
                  <a:srgbClr val="15172F"/>
                </a:solidFill>
                <a:latin typeface="Arial"/>
              </a:rPr>
              <a:t>“</a:t>
            </a:r>
            <a:r>
              <a:rPr lang="zh-CN" altLang="en-US">
                <a:solidFill>
                  <a:srgbClr val="15172F"/>
                </a:solidFill>
              </a:rPr>
              <a:t>发出商品</a:t>
            </a:r>
            <a:r>
              <a:rPr lang="zh-CN" altLang="en-US">
                <a:solidFill>
                  <a:srgbClr val="15172F"/>
                </a:solidFill>
                <a:latin typeface="Arial"/>
              </a:rPr>
              <a:t>”</a:t>
            </a:r>
            <a:r>
              <a:rPr lang="zh-CN" altLang="en-US">
                <a:solidFill>
                  <a:srgbClr val="15172F"/>
                </a:solidFill>
              </a:rPr>
              <a:t> 等科目的商品成本转回</a:t>
            </a:r>
            <a:r>
              <a:rPr lang="zh-CN" altLang="en-US">
                <a:solidFill>
                  <a:srgbClr val="15172F"/>
                </a:solidFill>
                <a:latin typeface="Arial"/>
              </a:rPr>
              <a:t>“</a:t>
            </a:r>
            <a:r>
              <a:rPr lang="zh-CN" altLang="en-US">
                <a:solidFill>
                  <a:srgbClr val="15172F"/>
                </a:solidFill>
              </a:rPr>
              <a:t>库存商品</a:t>
            </a:r>
            <a:r>
              <a:rPr lang="zh-CN" altLang="en-US">
                <a:solidFill>
                  <a:srgbClr val="15172F"/>
                </a:solidFill>
                <a:latin typeface="Arial"/>
              </a:rPr>
              <a:t>”</a:t>
            </a:r>
            <a:r>
              <a:rPr lang="zh-CN" altLang="en-US">
                <a:solidFill>
                  <a:srgbClr val="15172F"/>
                </a:solidFill>
              </a:rPr>
              <a:t>科目。</a:t>
            </a:r>
          </a:p>
          <a:p>
            <a:pPr>
              <a:lnSpc>
                <a:spcPct val="110000"/>
              </a:lnSpc>
            </a:pPr>
            <a:r>
              <a:rPr lang="zh-CN" altLang="en-US">
                <a:solidFill>
                  <a:srgbClr val="E70905"/>
                </a:solidFill>
              </a:rPr>
              <a:t>    如果发生在企业确认收入之后，</a:t>
            </a:r>
            <a:r>
              <a:rPr lang="zh-CN" altLang="en-US">
                <a:solidFill>
                  <a:srgbClr val="15172F"/>
                </a:solidFill>
              </a:rPr>
              <a:t>不论是当年销售的，还是以到年度销售的，除特殊情况外，一般应冲减退回当月的销售收入，同时冲减退回当月的销售成本。</a:t>
            </a:r>
          </a:p>
        </p:txBody>
      </p:sp>
      <p:sp>
        <p:nvSpPr>
          <p:cNvPr id="3" name="日期占位符 3"/>
          <p:cNvSpPr>
            <a:spLocks noGrp="1"/>
          </p:cNvSpPr>
          <p:nvPr>
            <p:ph type="dt" sz="half" idx="10"/>
          </p:nvPr>
        </p:nvSpPr>
        <p:spPr/>
        <p:txBody>
          <a:bodyPr/>
          <a:lstStyle/>
          <a:p>
            <a:fld id="{6891F3D5-C9E2-4CE3-9C24-C437958B66C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999181F6-2E4A-43A7-B308-33EE44CB4482}" type="slidenum">
              <a:rPr lang="ko-KR" altLang="en-US"/>
              <a:pPr/>
              <a:t>316</a:t>
            </a:fld>
            <a:endParaRPr lang="en-US" altLang="ko-K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755650" y="1052513"/>
            <a:ext cx="7772400" cy="5400675"/>
          </a:xfrm>
        </p:spPr>
        <p:txBody>
          <a:bodyPr/>
          <a:lstStyle/>
          <a:p>
            <a:pPr>
              <a:spcBef>
                <a:spcPct val="30000"/>
              </a:spcBef>
            </a:pPr>
            <a:r>
              <a:rPr lang="zh-CN" altLang="en-US" sz="2000" b="1">
                <a:solidFill>
                  <a:srgbClr val="4919B3"/>
                </a:solidFill>
              </a:rPr>
              <a:t>销售退回发生在企业确认收入之前</a:t>
            </a:r>
          </a:p>
          <a:p>
            <a:pPr>
              <a:spcBef>
                <a:spcPct val="30000"/>
              </a:spcBef>
            </a:pPr>
            <a:r>
              <a:rPr lang="zh-CN" altLang="en-US" sz="2000">
                <a:solidFill>
                  <a:srgbClr val="15172F"/>
                </a:solidFill>
              </a:rPr>
              <a:t>借：库存商品   </a:t>
            </a:r>
          </a:p>
          <a:p>
            <a:pPr>
              <a:spcBef>
                <a:spcPct val="30000"/>
              </a:spcBef>
            </a:pPr>
            <a:r>
              <a:rPr lang="zh-CN" altLang="en-US" sz="2000">
                <a:solidFill>
                  <a:srgbClr val="15172F"/>
                </a:solidFill>
              </a:rPr>
              <a:t>    贷：发出商品</a:t>
            </a:r>
          </a:p>
          <a:p>
            <a:pPr>
              <a:spcBef>
                <a:spcPct val="30000"/>
              </a:spcBef>
            </a:pPr>
            <a:r>
              <a:rPr lang="zh-CN" altLang="en-US" sz="2000" b="1">
                <a:solidFill>
                  <a:srgbClr val="4919B3"/>
                </a:solidFill>
              </a:rPr>
              <a:t>销售退回发生在企业确认收入之后</a:t>
            </a:r>
          </a:p>
          <a:p>
            <a:pPr>
              <a:spcBef>
                <a:spcPct val="30000"/>
              </a:spcBef>
            </a:pPr>
            <a:r>
              <a:rPr lang="zh-CN" altLang="en-US" sz="2000">
                <a:solidFill>
                  <a:srgbClr val="07080F"/>
                </a:solidFill>
              </a:rPr>
              <a:t>核算见教材</a:t>
            </a:r>
            <a:r>
              <a:rPr kumimoji="0" lang="en-US" altLang="zh-CN" sz="2000">
                <a:solidFill>
                  <a:srgbClr val="15172F"/>
                </a:solidFill>
              </a:rPr>
              <a:t>p.219</a:t>
            </a:r>
            <a:r>
              <a:rPr kumimoji="0" lang="zh-CN" altLang="en-US" sz="2000">
                <a:solidFill>
                  <a:srgbClr val="15172F"/>
                </a:solidFill>
              </a:rPr>
              <a:t>例8-5</a:t>
            </a:r>
          </a:p>
          <a:p>
            <a:pPr>
              <a:spcBef>
                <a:spcPct val="30000"/>
              </a:spcBef>
            </a:pPr>
            <a:r>
              <a:rPr lang="zh-CN" altLang="en-US" sz="2000">
                <a:solidFill>
                  <a:srgbClr val="15172F"/>
                </a:solidFill>
              </a:rPr>
              <a:t>（1）销售退回时冲销收入</a:t>
            </a:r>
          </a:p>
          <a:p>
            <a:pPr>
              <a:spcBef>
                <a:spcPct val="30000"/>
              </a:spcBef>
            </a:pPr>
            <a:r>
              <a:rPr lang="zh-CN" altLang="en-US" sz="2000">
                <a:solidFill>
                  <a:srgbClr val="15172F"/>
                </a:solidFill>
              </a:rPr>
              <a:t>借：主营业务收入           10000</a:t>
            </a:r>
          </a:p>
          <a:p>
            <a:pPr>
              <a:spcBef>
                <a:spcPct val="30000"/>
              </a:spcBef>
            </a:pPr>
            <a:r>
              <a:rPr lang="zh-CN" altLang="en-US" sz="2000">
                <a:solidFill>
                  <a:srgbClr val="15172F"/>
                </a:solidFill>
              </a:rPr>
              <a:t>    应交税费</a:t>
            </a:r>
            <a:r>
              <a:rPr lang="zh-CN" altLang="en-US" sz="2000">
                <a:solidFill>
                  <a:srgbClr val="15172F"/>
                </a:solidFill>
                <a:latin typeface="Arial"/>
              </a:rPr>
              <a:t>——</a:t>
            </a:r>
            <a:r>
              <a:rPr lang="zh-CN" altLang="en-US" sz="2000">
                <a:solidFill>
                  <a:srgbClr val="15172F"/>
                </a:solidFill>
              </a:rPr>
              <a:t>应交增值税  1700</a:t>
            </a:r>
          </a:p>
          <a:p>
            <a:pPr>
              <a:spcBef>
                <a:spcPct val="30000"/>
              </a:spcBef>
            </a:pPr>
            <a:r>
              <a:rPr lang="zh-CN" altLang="en-US" sz="2000">
                <a:solidFill>
                  <a:srgbClr val="15172F"/>
                </a:solidFill>
              </a:rPr>
              <a:t>                （销项税额）</a:t>
            </a:r>
          </a:p>
          <a:p>
            <a:pPr>
              <a:spcBef>
                <a:spcPct val="30000"/>
              </a:spcBef>
            </a:pPr>
            <a:r>
              <a:rPr lang="zh-CN" altLang="en-US" sz="2000">
                <a:solidFill>
                  <a:srgbClr val="15172F"/>
                </a:solidFill>
              </a:rPr>
              <a:t>       贷：银行存款         11700</a:t>
            </a:r>
          </a:p>
          <a:p>
            <a:pPr>
              <a:spcBef>
                <a:spcPct val="30000"/>
              </a:spcBef>
            </a:pPr>
            <a:r>
              <a:rPr lang="zh-CN" altLang="en-US" sz="2000">
                <a:solidFill>
                  <a:srgbClr val="15172F"/>
                </a:solidFill>
              </a:rPr>
              <a:t>（2）冲销销售成本</a:t>
            </a:r>
          </a:p>
          <a:p>
            <a:pPr>
              <a:spcBef>
                <a:spcPct val="30000"/>
              </a:spcBef>
            </a:pPr>
            <a:r>
              <a:rPr lang="zh-CN" altLang="en-US" sz="2000">
                <a:solidFill>
                  <a:srgbClr val="15172F"/>
                </a:solidFill>
              </a:rPr>
              <a:t>借：库存商品     7000</a:t>
            </a:r>
          </a:p>
          <a:p>
            <a:pPr>
              <a:spcBef>
                <a:spcPct val="30000"/>
              </a:spcBef>
            </a:pPr>
            <a:r>
              <a:rPr lang="zh-CN" altLang="en-US" sz="2000">
                <a:solidFill>
                  <a:srgbClr val="15172F"/>
                </a:solidFill>
              </a:rPr>
              <a:t>    贷：主营业务成本    7000</a:t>
            </a:r>
          </a:p>
        </p:txBody>
      </p:sp>
      <p:sp>
        <p:nvSpPr>
          <p:cNvPr id="3" name="日期占位符 3"/>
          <p:cNvSpPr>
            <a:spLocks noGrp="1"/>
          </p:cNvSpPr>
          <p:nvPr>
            <p:ph type="dt" sz="half" idx="10"/>
          </p:nvPr>
        </p:nvSpPr>
        <p:spPr/>
        <p:txBody>
          <a:bodyPr/>
          <a:lstStyle/>
          <a:p>
            <a:fld id="{CF07F470-4406-4F05-A623-10A2BA41D5E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AFE5539-90C2-4B98-8D88-DA963FCE740C}" type="slidenum">
              <a:rPr lang="ko-KR" altLang="en-US"/>
              <a:pPr/>
              <a:t>317</a:t>
            </a:fld>
            <a:endParaRPr lang="en-US" altLang="ko-KR"/>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075"/>
          <p:cNvSpPr>
            <a:spLocks noGrp="1" noChangeArrowheads="1"/>
          </p:cNvSpPr>
          <p:nvPr>
            <p:ph idx="1"/>
          </p:nvPr>
        </p:nvSpPr>
        <p:spPr>
          <a:xfrm>
            <a:off x="838200" y="1052513"/>
            <a:ext cx="7772400" cy="5400675"/>
          </a:xfrm>
        </p:spPr>
        <p:txBody>
          <a:bodyPr>
            <a:normAutofit fontScale="85000" lnSpcReduction="20000"/>
          </a:bodyPr>
          <a:lstStyle/>
          <a:p>
            <a:pPr>
              <a:lnSpc>
                <a:spcPct val="110000"/>
              </a:lnSpc>
              <a:spcBef>
                <a:spcPct val="30000"/>
              </a:spcBef>
            </a:pPr>
            <a:r>
              <a:rPr lang="en-US" altLang="zh-CN" b="1">
                <a:solidFill>
                  <a:schemeClr val="accent2"/>
                </a:solidFill>
              </a:rPr>
              <a:t>2.</a:t>
            </a:r>
            <a:r>
              <a:rPr lang="zh-CN" altLang="en-US" b="1">
                <a:solidFill>
                  <a:schemeClr val="accent2"/>
                </a:solidFill>
              </a:rPr>
              <a:t>销售折让</a:t>
            </a:r>
          </a:p>
          <a:p>
            <a:pPr>
              <a:lnSpc>
                <a:spcPct val="110000"/>
              </a:lnSpc>
              <a:spcBef>
                <a:spcPct val="30000"/>
              </a:spcBef>
            </a:pPr>
            <a:r>
              <a:rPr lang="zh-CN" altLang="en-US">
                <a:solidFill>
                  <a:srgbClr val="000000"/>
                </a:solidFill>
              </a:rPr>
              <a:t>    销售折让是指企业因售出商品的质量不合格等原因而在价格上给予的减让。</a:t>
            </a:r>
            <a:endParaRPr lang="zh-CN" altLang="en-US"/>
          </a:p>
          <a:p>
            <a:pPr>
              <a:lnSpc>
                <a:spcPct val="110000"/>
              </a:lnSpc>
              <a:spcBef>
                <a:spcPct val="30000"/>
              </a:spcBef>
            </a:pPr>
            <a:r>
              <a:rPr lang="zh-CN" altLang="en-US">
                <a:solidFill>
                  <a:srgbClr val="000000"/>
                </a:solidFill>
              </a:rPr>
              <a:t>    销售折让可能发生在企业确认收入之前，也可能发生在收入确认之后。</a:t>
            </a:r>
          </a:p>
          <a:p>
            <a:pPr>
              <a:lnSpc>
                <a:spcPct val="110000"/>
              </a:lnSpc>
              <a:spcBef>
                <a:spcPct val="30000"/>
              </a:spcBef>
            </a:pPr>
            <a:r>
              <a:rPr lang="zh-CN" altLang="en-US">
                <a:solidFill>
                  <a:srgbClr val="000000"/>
                </a:solidFill>
              </a:rPr>
              <a:t>    销售折让发生在企业确认收入之前的，则应在确认销售收入时直接按扣除销售折让后的金额确认，处理相当于商业折扣；</a:t>
            </a:r>
            <a:endParaRPr lang="zh-CN" altLang="en-US"/>
          </a:p>
          <a:p>
            <a:pPr>
              <a:lnSpc>
                <a:spcPct val="110000"/>
              </a:lnSpc>
              <a:spcBef>
                <a:spcPct val="30000"/>
              </a:spcBef>
            </a:pPr>
            <a:r>
              <a:rPr lang="zh-CN" altLang="en-US">
                <a:solidFill>
                  <a:srgbClr val="000000"/>
                </a:solidFill>
              </a:rPr>
              <a:t>    销售折让发生在企业确认收入之后的，应在发生时冲减当期销售商品收入，如按规定允许扣减当期销项税额的，还应冲减已经确认的应交增值税的销项税额。</a:t>
            </a:r>
            <a:r>
              <a:rPr lang="zh-CN" altLang="en-US"/>
              <a:t> </a:t>
            </a:r>
          </a:p>
        </p:txBody>
      </p:sp>
      <p:sp>
        <p:nvSpPr>
          <p:cNvPr id="3" name="日期占位符 3"/>
          <p:cNvSpPr>
            <a:spLocks noGrp="1"/>
          </p:cNvSpPr>
          <p:nvPr>
            <p:ph type="dt" sz="half" idx="10"/>
          </p:nvPr>
        </p:nvSpPr>
        <p:spPr/>
        <p:txBody>
          <a:bodyPr/>
          <a:lstStyle/>
          <a:p>
            <a:fld id="{A6CF2447-AE5F-4146-8B30-19A542D5225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ED1AB3AD-CB6F-4245-B777-03DFB3E9A6AB}" type="slidenum">
              <a:rPr lang="ko-KR" altLang="en-US"/>
              <a:pPr/>
              <a:t>318</a:t>
            </a:fld>
            <a:endParaRPr lang="en-US" altLang="ko-KR"/>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051"/>
          <p:cNvSpPr>
            <a:spLocks noGrp="1" noChangeArrowheads="1"/>
          </p:cNvSpPr>
          <p:nvPr>
            <p:ph idx="1"/>
          </p:nvPr>
        </p:nvSpPr>
        <p:spPr>
          <a:xfrm>
            <a:off x="755650" y="1052513"/>
            <a:ext cx="7772400" cy="5329237"/>
          </a:xfrm>
        </p:spPr>
        <p:txBody>
          <a:bodyPr/>
          <a:lstStyle/>
          <a:p>
            <a:pPr>
              <a:lnSpc>
                <a:spcPct val="120000"/>
              </a:lnSpc>
              <a:spcBef>
                <a:spcPct val="40000"/>
              </a:spcBef>
            </a:pPr>
            <a:r>
              <a:rPr lang="en-US" altLang="zh-CN" sz="2800" b="1">
                <a:solidFill>
                  <a:schemeClr val="accent2"/>
                </a:solidFill>
              </a:rPr>
              <a:t>3.</a:t>
            </a:r>
            <a:r>
              <a:rPr lang="zh-CN" altLang="en-US" sz="2800" b="1">
                <a:solidFill>
                  <a:schemeClr val="accent2"/>
                </a:solidFill>
              </a:rPr>
              <a:t>商业折扣、现金折扣</a:t>
            </a:r>
          </a:p>
          <a:p>
            <a:pPr>
              <a:lnSpc>
                <a:spcPct val="120000"/>
              </a:lnSpc>
              <a:spcBef>
                <a:spcPct val="40000"/>
              </a:spcBef>
            </a:pPr>
            <a:r>
              <a:rPr lang="zh-CN" altLang="en-US" sz="2800">
                <a:solidFill>
                  <a:srgbClr val="000000"/>
                </a:solidFill>
              </a:rPr>
              <a:t>    商业折扣是指企业为促进商品销售而在商品标价上给予的价格扣除。</a:t>
            </a:r>
          </a:p>
          <a:p>
            <a:pPr>
              <a:lnSpc>
                <a:spcPct val="120000"/>
              </a:lnSpc>
              <a:spcBef>
                <a:spcPct val="40000"/>
              </a:spcBef>
            </a:pPr>
            <a:r>
              <a:rPr lang="zh-CN" altLang="en-US" sz="2800">
                <a:solidFill>
                  <a:srgbClr val="000000"/>
                </a:solidFill>
              </a:rPr>
              <a:t>    现金折扣是指债权人为鼓励债务人在规定的期限内付款而向债务人提供的债务扣除。</a:t>
            </a:r>
          </a:p>
        </p:txBody>
      </p:sp>
      <p:sp>
        <p:nvSpPr>
          <p:cNvPr id="3" name="日期占位符 3"/>
          <p:cNvSpPr>
            <a:spLocks noGrp="1"/>
          </p:cNvSpPr>
          <p:nvPr>
            <p:ph type="dt" sz="half" idx="10"/>
          </p:nvPr>
        </p:nvSpPr>
        <p:spPr/>
        <p:txBody>
          <a:bodyPr/>
          <a:lstStyle/>
          <a:p>
            <a:fld id="{5C71726E-7511-4B9B-BBF9-55C4C2B94EB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BCBD4C1E-0CE4-4F9E-BA0C-931121C69D43}" type="slidenum">
              <a:rPr lang="ko-KR" altLang="en-US"/>
              <a:pPr/>
              <a:t>319</a:t>
            </a:fld>
            <a:endParaRPr lang="en-US" altLang="ko-K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57200" y="1066800"/>
            <a:ext cx="8153400" cy="5029200"/>
          </a:xfrm>
        </p:spPr>
        <p:txBody>
          <a:bodyPr/>
          <a:lstStyle/>
          <a:p>
            <a:pPr>
              <a:lnSpc>
                <a:spcPct val="120000"/>
              </a:lnSpc>
              <a:spcBef>
                <a:spcPct val="40000"/>
              </a:spcBef>
            </a:pPr>
            <a:r>
              <a:rPr lang="zh-CN" altLang="en-US" sz="2800">
                <a:solidFill>
                  <a:srgbClr val="CC0000"/>
                </a:solidFill>
                <a:latin typeface="Times New Roman" pitchFamily="18" charset="0"/>
              </a:rPr>
              <a:t>（二）会计要素的计量属性</a:t>
            </a:r>
          </a:p>
          <a:p>
            <a:pPr>
              <a:lnSpc>
                <a:spcPct val="120000"/>
              </a:lnSpc>
              <a:spcBef>
                <a:spcPct val="40000"/>
              </a:spcBef>
            </a:pPr>
            <a:r>
              <a:rPr lang="zh-CN" altLang="en-US" sz="2000" b="0">
                <a:latin typeface="楷体_GB2312" pitchFamily="49" charset="-122"/>
              </a:rPr>
              <a:t>    会计计量是指根据一定的计量标准和计量方法，记录并在会计主体的资产负债表和利润表中确认和列示会计要素而确定其金额的过程。</a:t>
            </a:r>
          </a:p>
          <a:p>
            <a:pPr>
              <a:lnSpc>
                <a:spcPct val="120000"/>
              </a:lnSpc>
              <a:spcBef>
                <a:spcPct val="40000"/>
              </a:spcBef>
            </a:pPr>
            <a:r>
              <a:rPr lang="zh-CN" altLang="en-US" sz="2000" b="0">
                <a:latin typeface="楷体_GB2312" pitchFamily="49" charset="-122"/>
              </a:rPr>
              <a:t>    会计计量属性是指用货币对会计要素进行计量时采用的标准。我国《企业会计准则</a:t>
            </a:r>
            <a:r>
              <a:rPr lang="zh-CN" altLang="en-US" sz="2000" b="0">
                <a:latin typeface="Times New Roman"/>
              </a:rPr>
              <a:t>——</a:t>
            </a:r>
            <a:r>
              <a:rPr lang="zh-CN" altLang="en-US" sz="2000" b="0">
                <a:latin typeface="楷体_GB2312" pitchFamily="49" charset="-122"/>
              </a:rPr>
              <a:t>基本准则》规定的计量属性包括：</a:t>
            </a:r>
          </a:p>
          <a:p>
            <a:pPr>
              <a:lnSpc>
                <a:spcPct val="120000"/>
              </a:lnSpc>
              <a:spcBef>
                <a:spcPct val="40000"/>
              </a:spcBef>
            </a:pPr>
            <a:r>
              <a:rPr lang="zh-CN" altLang="en-US" sz="2000">
                <a:solidFill>
                  <a:srgbClr val="0000CC"/>
                </a:solidFill>
              </a:rPr>
              <a:t>       </a:t>
            </a:r>
            <a:r>
              <a:rPr lang="en-US" altLang="zh-CN" sz="2000">
                <a:solidFill>
                  <a:srgbClr val="0000CC"/>
                </a:solidFill>
              </a:rPr>
              <a:t>1.</a:t>
            </a:r>
            <a:r>
              <a:rPr lang="zh-CN" altLang="en-US" sz="2000">
                <a:solidFill>
                  <a:srgbClr val="0000CC"/>
                </a:solidFill>
              </a:rPr>
              <a:t>历史成本</a:t>
            </a:r>
          </a:p>
          <a:p>
            <a:pPr>
              <a:lnSpc>
                <a:spcPct val="120000"/>
              </a:lnSpc>
              <a:spcBef>
                <a:spcPct val="40000"/>
              </a:spcBef>
            </a:pPr>
            <a:r>
              <a:rPr lang="zh-CN" altLang="en-US" sz="2000">
                <a:solidFill>
                  <a:srgbClr val="0000CC"/>
                </a:solidFill>
              </a:rPr>
              <a:t>       </a:t>
            </a:r>
            <a:r>
              <a:rPr lang="en-US" altLang="zh-CN" sz="2000">
                <a:solidFill>
                  <a:srgbClr val="0000CC"/>
                </a:solidFill>
              </a:rPr>
              <a:t>2.</a:t>
            </a:r>
            <a:r>
              <a:rPr lang="zh-CN" altLang="en-US" sz="2000">
                <a:solidFill>
                  <a:srgbClr val="0000CC"/>
                </a:solidFill>
              </a:rPr>
              <a:t>重置成本</a:t>
            </a:r>
          </a:p>
          <a:p>
            <a:pPr>
              <a:lnSpc>
                <a:spcPct val="120000"/>
              </a:lnSpc>
              <a:spcBef>
                <a:spcPct val="40000"/>
              </a:spcBef>
            </a:pPr>
            <a:r>
              <a:rPr lang="zh-CN" altLang="en-US" sz="2000">
                <a:solidFill>
                  <a:srgbClr val="0000CC"/>
                </a:solidFill>
              </a:rPr>
              <a:t>       </a:t>
            </a:r>
            <a:r>
              <a:rPr lang="en-US" altLang="zh-CN" sz="2000">
                <a:solidFill>
                  <a:srgbClr val="0000CC"/>
                </a:solidFill>
              </a:rPr>
              <a:t>3.</a:t>
            </a:r>
            <a:r>
              <a:rPr lang="zh-CN" altLang="en-US" sz="2000">
                <a:solidFill>
                  <a:srgbClr val="0000CC"/>
                </a:solidFill>
              </a:rPr>
              <a:t>可变现净值</a:t>
            </a:r>
          </a:p>
          <a:p>
            <a:pPr>
              <a:lnSpc>
                <a:spcPct val="120000"/>
              </a:lnSpc>
              <a:spcBef>
                <a:spcPct val="40000"/>
              </a:spcBef>
            </a:pPr>
            <a:r>
              <a:rPr lang="zh-CN" altLang="en-US" sz="2000">
                <a:solidFill>
                  <a:srgbClr val="0000CC"/>
                </a:solidFill>
              </a:rPr>
              <a:t>       </a:t>
            </a:r>
            <a:r>
              <a:rPr lang="en-US" altLang="zh-CN" sz="2000">
                <a:solidFill>
                  <a:srgbClr val="0000CC"/>
                </a:solidFill>
              </a:rPr>
              <a:t>4.</a:t>
            </a:r>
            <a:r>
              <a:rPr lang="zh-CN" altLang="en-US" sz="2000">
                <a:solidFill>
                  <a:srgbClr val="0000CC"/>
                </a:solidFill>
              </a:rPr>
              <a:t>现值</a:t>
            </a:r>
          </a:p>
          <a:p>
            <a:pPr>
              <a:lnSpc>
                <a:spcPct val="120000"/>
              </a:lnSpc>
              <a:spcBef>
                <a:spcPct val="40000"/>
              </a:spcBef>
            </a:pPr>
            <a:r>
              <a:rPr lang="zh-CN" altLang="en-US" sz="2000">
                <a:solidFill>
                  <a:srgbClr val="0000CC"/>
                </a:solidFill>
              </a:rPr>
              <a:t>       </a:t>
            </a:r>
            <a:r>
              <a:rPr lang="en-US" altLang="zh-CN" sz="2000">
                <a:solidFill>
                  <a:srgbClr val="0000CC"/>
                </a:solidFill>
              </a:rPr>
              <a:t>5.</a:t>
            </a:r>
            <a:r>
              <a:rPr lang="zh-CN" altLang="en-US" sz="2000">
                <a:solidFill>
                  <a:srgbClr val="0000CC"/>
                </a:solidFill>
              </a:rPr>
              <a:t>公允价值</a:t>
            </a:r>
            <a:endParaRPr lang="zh-CN" altLang="en-US" sz="2000"/>
          </a:p>
        </p:txBody>
      </p:sp>
      <p:sp>
        <p:nvSpPr>
          <p:cNvPr id="3" name="日期占位符 3"/>
          <p:cNvSpPr>
            <a:spLocks noGrp="1"/>
          </p:cNvSpPr>
          <p:nvPr>
            <p:ph type="dt" sz="half" idx="10"/>
          </p:nvPr>
        </p:nvSpPr>
        <p:spPr/>
        <p:txBody>
          <a:bodyPr/>
          <a:lstStyle/>
          <a:p>
            <a:fld id="{54086423-B970-4673-BD23-12EEBF5E08E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B2E640A8-7913-46BA-A593-4C88835EE500}" type="slidenum">
              <a:rPr lang="en-US" altLang="ko-KR"/>
              <a:pPr/>
              <a:t>32</a:t>
            </a:fld>
            <a:endParaRPr lang="en-US" altLang="ko-KR"/>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074"/>
          <p:cNvSpPr>
            <a:spLocks noGrp="1" noChangeArrowheads="1"/>
          </p:cNvSpPr>
          <p:nvPr>
            <p:ph type="title"/>
          </p:nvPr>
        </p:nvSpPr>
        <p:spPr>
          <a:xfrm>
            <a:off x="755650" y="188913"/>
            <a:ext cx="7920038" cy="552450"/>
          </a:xfrm>
        </p:spPr>
        <p:txBody>
          <a:bodyPr>
            <a:normAutofit fontScale="90000"/>
          </a:bodyPr>
          <a:lstStyle/>
          <a:p>
            <a:r>
              <a:rPr lang="zh-CN" altLang="en-US" sz="3200">
                <a:solidFill>
                  <a:schemeClr val="bg1"/>
                </a:solidFill>
                <a:ea typeface="楷体_GB2312" pitchFamily="49" charset="-122"/>
              </a:rPr>
              <a:t>（三）其他业务收支的会计处理</a:t>
            </a:r>
          </a:p>
        </p:txBody>
      </p:sp>
      <p:sp>
        <p:nvSpPr>
          <p:cNvPr id="101379" name="Rectangle 3075"/>
          <p:cNvSpPr>
            <a:spLocks noGrp="1" noChangeArrowheads="1"/>
          </p:cNvSpPr>
          <p:nvPr>
            <p:ph idx="1"/>
          </p:nvPr>
        </p:nvSpPr>
        <p:spPr>
          <a:xfrm>
            <a:off x="827088" y="1125538"/>
            <a:ext cx="7772400" cy="5256212"/>
          </a:xfrm>
        </p:spPr>
        <p:txBody>
          <a:bodyPr>
            <a:normAutofit fontScale="85000" lnSpcReduction="20000"/>
          </a:bodyPr>
          <a:lstStyle/>
          <a:p>
            <a:pPr>
              <a:lnSpc>
                <a:spcPct val="120000"/>
              </a:lnSpc>
              <a:spcBef>
                <a:spcPct val="30000"/>
              </a:spcBef>
            </a:pPr>
            <a:r>
              <a:rPr lang="zh-CN" altLang="en-US">
                <a:solidFill>
                  <a:srgbClr val="2108B4"/>
                </a:solidFill>
              </a:rPr>
              <a:t>发生收入的时候：</a:t>
            </a:r>
          </a:p>
          <a:p>
            <a:pPr>
              <a:lnSpc>
                <a:spcPct val="120000"/>
              </a:lnSpc>
              <a:spcBef>
                <a:spcPct val="30000"/>
              </a:spcBef>
            </a:pPr>
            <a:r>
              <a:rPr lang="zh-CN" altLang="en-US">
                <a:solidFill>
                  <a:srgbClr val="15172F"/>
                </a:solidFill>
              </a:rPr>
              <a:t>借：银行存款（现金、应收账款等账户）</a:t>
            </a:r>
          </a:p>
          <a:p>
            <a:pPr>
              <a:lnSpc>
                <a:spcPct val="120000"/>
              </a:lnSpc>
              <a:spcBef>
                <a:spcPct val="30000"/>
              </a:spcBef>
            </a:pPr>
            <a:r>
              <a:rPr lang="zh-CN" altLang="en-US">
                <a:solidFill>
                  <a:srgbClr val="15172F"/>
                </a:solidFill>
              </a:rPr>
              <a:t>    贷：其他业务收入</a:t>
            </a:r>
          </a:p>
          <a:p>
            <a:pPr>
              <a:lnSpc>
                <a:spcPct val="120000"/>
              </a:lnSpc>
              <a:spcBef>
                <a:spcPct val="30000"/>
              </a:spcBef>
            </a:pPr>
            <a:r>
              <a:rPr lang="zh-CN" altLang="en-US">
                <a:solidFill>
                  <a:srgbClr val="2108B4"/>
                </a:solidFill>
              </a:rPr>
              <a:t>结转成本时：</a:t>
            </a:r>
          </a:p>
          <a:p>
            <a:pPr>
              <a:lnSpc>
                <a:spcPct val="120000"/>
              </a:lnSpc>
              <a:spcBef>
                <a:spcPct val="30000"/>
              </a:spcBef>
            </a:pPr>
            <a:r>
              <a:rPr lang="zh-CN" altLang="en-US">
                <a:solidFill>
                  <a:srgbClr val="15172F"/>
                </a:solidFill>
              </a:rPr>
              <a:t>借：其他业务成本</a:t>
            </a:r>
          </a:p>
          <a:p>
            <a:pPr>
              <a:lnSpc>
                <a:spcPct val="120000"/>
              </a:lnSpc>
              <a:spcBef>
                <a:spcPct val="30000"/>
              </a:spcBef>
            </a:pPr>
            <a:r>
              <a:rPr lang="zh-CN" altLang="en-US">
                <a:solidFill>
                  <a:srgbClr val="15172F"/>
                </a:solidFill>
              </a:rPr>
              <a:t>    贷：原材料（无形资产、包装物、累计折旧等账户）</a:t>
            </a:r>
          </a:p>
          <a:p>
            <a:pPr>
              <a:lnSpc>
                <a:spcPct val="120000"/>
              </a:lnSpc>
              <a:spcBef>
                <a:spcPct val="30000"/>
              </a:spcBef>
            </a:pPr>
            <a:r>
              <a:rPr lang="zh-CN" altLang="en-US" b="1">
                <a:solidFill>
                  <a:srgbClr val="FF0066"/>
                </a:solidFill>
              </a:rPr>
              <a:t>计算应交税金及附加时：</a:t>
            </a:r>
          </a:p>
          <a:p>
            <a:pPr>
              <a:lnSpc>
                <a:spcPct val="120000"/>
              </a:lnSpc>
              <a:spcBef>
                <a:spcPct val="30000"/>
              </a:spcBef>
            </a:pPr>
            <a:r>
              <a:rPr lang="zh-CN" altLang="en-US">
                <a:solidFill>
                  <a:srgbClr val="15172F"/>
                </a:solidFill>
              </a:rPr>
              <a:t>借：其他业务成本</a:t>
            </a:r>
          </a:p>
          <a:p>
            <a:pPr>
              <a:lnSpc>
                <a:spcPct val="120000"/>
              </a:lnSpc>
              <a:spcBef>
                <a:spcPct val="30000"/>
              </a:spcBef>
            </a:pPr>
            <a:r>
              <a:rPr lang="zh-CN" altLang="en-US">
                <a:solidFill>
                  <a:srgbClr val="15172F"/>
                </a:solidFill>
              </a:rPr>
              <a:t>    贷：应交税费</a:t>
            </a:r>
          </a:p>
        </p:txBody>
      </p:sp>
      <p:sp>
        <p:nvSpPr>
          <p:cNvPr id="4" name="日期占位符 3"/>
          <p:cNvSpPr>
            <a:spLocks noGrp="1"/>
          </p:cNvSpPr>
          <p:nvPr>
            <p:ph type="dt" sz="half" idx="10"/>
          </p:nvPr>
        </p:nvSpPr>
        <p:spPr/>
        <p:txBody>
          <a:bodyPr/>
          <a:lstStyle/>
          <a:p>
            <a:fld id="{D16E8693-23CF-409E-A71E-DC66CDB1EC04}"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FBBEC4E-30BC-41AD-9F9B-95EF7E4CD9A7}" type="slidenum">
              <a:rPr lang="ko-KR" altLang="en-US"/>
              <a:pPr/>
              <a:t>320</a:t>
            </a:fld>
            <a:endParaRPr lang="en-US" altLang="ko-KR"/>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115888"/>
            <a:ext cx="8135938" cy="673100"/>
          </a:xfrm>
        </p:spPr>
        <p:txBody>
          <a:bodyPr>
            <a:normAutofit fontScale="90000"/>
          </a:bodyPr>
          <a:lstStyle/>
          <a:p>
            <a:pPr algn="ctr"/>
            <a:r>
              <a:rPr lang="zh-CN" altLang="en-US" sz="4400" b="0">
                <a:solidFill>
                  <a:schemeClr val="bg1"/>
                </a:solidFill>
                <a:latin typeface="华文新魏" pitchFamily="2" charset="-122"/>
                <a:ea typeface="华文新魏" pitchFamily="2" charset="-122"/>
              </a:rPr>
              <a:t>第二节   利  润</a:t>
            </a:r>
          </a:p>
        </p:txBody>
      </p:sp>
      <p:sp>
        <p:nvSpPr>
          <p:cNvPr id="27651" name="Rectangle 3"/>
          <p:cNvSpPr>
            <a:spLocks noGrp="1" noChangeArrowheads="1"/>
          </p:cNvSpPr>
          <p:nvPr>
            <p:ph idx="1"/>
          </p:nvPr>
        </p:nvSpPr>
        <p:spPr>
          <a:xfrm>
            <a:off x="684213" y="981075"/>
            <a:ext cx="8064500" cy="5543550"/>
          </a:xfrm>
        </p:spPr>
        <p:txBody>
          <a:bodyPr/>
          <a:lstStyle/>
          <a:p>
            <a:pPr>
              <a:lnSpc>
                <a:spcPct val="110000"/>
              </a:lnSpc>
            </a:pPr>
            <a:r>
              <a:rPr lang="zh-CN" altLang="en-US" sz="2800">
                <a:solidFill>
                  <a:srgbClr val="000066"/>
                </a:solidFill>
                <a:latin typeface="黑体" pitchFamily="2" charset="-122"/>
                <a:ea typeface="黑体" pitchFamily="2" charset="-122"/>
              </a:rPr>
              <a:t>一、利润的概念和构成</a:t>
            </a:r>
          </a:p>
          <a:p>
            <a:pPr>
              <a:lnSpc>
                <a:spcPct val="110000"/>
              </a:lnSpc>
            </a:pPr>
            <a:r>
              <a:rPr lang="zh-CN" altLang="en-US" sz="1800" b="1">
                <a:solidFill>
                  <a:schemeClr val="accent2"/>
                </a:solidFill>
              </a:rPr>
              <a:t>（一）利润的概念</a:t>
            </a:r>
            <a:r>
              <a:rPr kumimoji="0" lang="en-US" altLang="zh-CN" sz="1800" b="1">
                <a:solidFill>
                  <a:schemeClr val="accent2"/>
                </a:solidFill>
              </a:rPr>
              <a:t>p.220</a:t>
            </a:r>
            <a:endParaRPr lang="zh-CN" altLang="en-US" sz="1800" b="1">
              <a:solidFill>
                <a:schemeClr val="accent2"/>
              </a:solidFill>
            </a:endParaRPr>
          </a:p>
          <a:p>
            <a:pPr>
              <a:lnSpc>
                <a:spcPct val="110000"/>
              </a:lnSpc>
            </a:pPr>
            <a:r>
              <a:rPr lang="zh-CN" altLang="en-US" sz="1800">
                <a:solidFill>
                  <a:srgbClr val="15172F"/>
                </a:solidFill>
              </a:rPr>
              <a:t>    利润是指企业在一定期间的经营成果。根据我国企业会计准则的规定，利润金额取决于收入和费用、直接计入当期利润的利得和损失金额的计算。</a:t>
            </a:r>
          </a:p>
          <a:p>
            <a:pPr>
              <a:lnSpc>
                <a:spcPct val="110000"/>
              </a:lnSpc>
            </a:pPr>
            <a:r>
              <a:rPr lang="zh-CN" altLang="en-US" sz="1800" b="1">
                <a:solidFill>
                  <a:schemeClr val="accent2"/>
                </a:solidFill>
              </a:rPr>
              <a:t>（二）营业利润</a:t>
            </a:r>
          </a:p>
          <a:p>
            <a:pPr>
              <a:lnSpc>
                <a:spcPct val="110000"/>
              </a:lnSpc>
            </a:pPr>
            <a:r>
              <a:rPr lang="zh-CN" altLang="en-US" sz="1800">
                <a:solidFill>
                  <a:srgbClr val="15172F"/>
                </a:solidFill>
              </a:rPr>
              <a:t>    营业利润是企业利润的主要来源，营业利润主要由主营业务利润和其他业务利润构成。</a:t>
            </a:r>
          </a:p>
          <a:p>
            <a:pPr>
              <a:lnSpc>
                <a:spcPct val="110000"/>
              </a:lnSpc>
            </a:pPr>
            <a:r>
              <a:rPr lang="zh-CN" altLang="en-US" sz="1800" b="1"/>
              <a:t>营业利润</a:t>
            </a:r>
            <a:r>
              <a:rPr lang="zh-CN" altLang="en-US" sz="1800">
                <a:solidFill>
                  <a:srgbClr val="15172F"/>
                </a:solidFill>
              </a:rPr>
              <a:t>＝营业收入-营业成本-营业税费－销售费用－管理费用－财务费用-资产减值损失</a:t>
            </a:r>
            <a:r>
              <a:rPr lang="zh-CN" altLang="en-US" sz="1800" b="1">
                <a:solidFill>
                  <a:srgbClr val="15172F"/>
                </a:solidFill>
              </a:rPr>
              <a:t>±</a:t>
            </a:r>
            <a:r>
              <a:rPr lang="zh-CN" altLang="en-US" sz="1800">
                <a:solidFill>
                  <a:srgbClr val="15172F"/>
                </a:solidFill>
              </a:rPr>
              <a:t>公允价值变动净损益</a:t>
            </a:r>
            <a:r>
              <a:rPr lang="zh-CN" altLang="en-US" sz="1800" b="1">
                <a:solidFill>
                  <a:srgbClr val="15172F"/>
                </a:solidFill>
              </a:rPr>
              <a:t>±</a:t>
            </a:r>
            <a:r>
              <a:rPr lang="zh-CN" altLang="en-US" sz="1800">
                <a:solidFill>
                  <a:srgbClr val="15172F"/>
                </a:solidFill>
              </a:rPr>
              <a:t>投资净收益</a:t>
            </a:r>
          </a:p>
          <a:p>
            <a:pPr>
              <a:lnSpc>
                <a:spcPct val="110000"/>
              </a:lnSpc>
            </a:pPr>
            <a:r>
              <a:rPr lang="zh-CN" altLang="en-US" sz="1800">
                <a:solidFill>
                  <a:srgbClr val="15172F"/>
                </a:solidFill>
              </a:rPr>
              <a:t>    其中：营业收入包括主营业务收入和其他业务收入；营业成本包括主营业务成本和其它业务成本。</a:t>
            </a:r>
          </a:p>
          <a:p>
            <a:pPr>
              <a:lnSpc>
                <a:spcPct val="110000"/>
              </a:lnSpc>
            </a:pPr>
            <a:r>
              <a:rPr lang="zh-CN" altLang="en-US" sz="1800" b="1">
                <a:solidFill>
                  <a:schemeClr val="accent2"/>
                </a:solidFill>
              </a:rPr>
              <a:t>（三）利润总额</a:t>
            </a:r>
          </a:p>
          <a:p>
            <a:pPr>
              <a:lnSpc>
                <a:spcPct val="110000"/>
              </a:lnSpc>
            </a:pPr>
            <a:r>
              <a:rPr lang="zh-CN" altLang="en-US" sz="1800">
                <a:solidFill>
                  <a:srgbClr val="15172F"/>
                </a:solidFill>
              </a:rPr>
              <a:t>利润总额=营业利润+营业外收入-营业外支出</a:t>
            </a:r>
          </a:p>
          <a:p>
            <a:pPr>
              <a:lnSpc>
                <a:spcPct val="110000"/>
              </a:lnSpc>
            </a:pPr>
            <a:r>
              <a:rPr lang="zh-CN" altLang="en-US" sz="1800" b="1">
                <a:solidFill>
                  <a:schemeClr val="accent2"/>
                </a:solidFill>
              </a:rPr>
              <a:t>（四）净利润</a:t>
            </a:r>
          </a:p>
          <a:p>
            <a:pPr>
              <a:lnSpc>
                <a:spcPct val="110000"/>
              </a:lnSpc>
            </a:pPr>
            <a:r>
              <a:rPr lang="zh-CN" altLang="en-US" sz="1800">
                <a:solidFill>
                  <a:srgbClr val="15172F"/>
                </a:solidFill>
              </a:rPr>
              <a:t>净利润=利润总额-所得税</a:t>
            </a:r>
          </a:p>
        </p:txBody>
      </p:sp>
      <p:sp>
        <p:nvSpPr>
          <p:cNvPr id="4" name="日期占位符 3"/>
          <p:cNvSpPr>
            <a:spLocks noGrp="1"/>
          </p:cNvSpPr>
          <p:nvPr>
            <p:ph type="dt" sz="half" idx="10"/>
          </p:nvPr>
        </p:nvSpPr>
        <p:spPr/>
        <p:txBody>
          <a:bodyPr/>
          <a:lstStyle/>
          <a:p>
            <a:fld id="{2AF261C8-575E-4099-9857-2B93BE60700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15976C22-B5BE-4A82-84A7-79241D471FB0}" type="slidenum">
              <a:rPr lang="ko-KR" altLang="en-US"/>
              <a:pPr/>
              <a:t>321</a:t>
            </a:fld>
            <a:endParaRPr lang="en-US" altLang="ko-KR"/>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7088" y="115888"/>
            <a:ext cx="7848600" cy="720725"/>
          </a:xfrm>
        </p:spPr>
        <p:txBody>
          <a:bodyPr/>
          <a:lstStyle/>
          <a:p>
            <a:r>
              <a:rPr lang="zh-CN" altLang="en-US" sz="3600">
                <a:solidFill>
                  <a:schemeClr val="bg1"/>
                </a:solidFill>
                <a:latin typeface="宋体" charset="-122"/>
              </a:rPr>
              <a:t>二、营业外收入和营业外支出</a:t>
            </a:r>
            <a:endParaRPr lang="zh-CN" altLang="en-US" sz="3600">
              <a:solidFill>
                <a:schemeClr val="bg1"/>
              </a:solidFill>
            </a:endParaRPr>
          </a:p>
        </p:txBody>
      </p:sp>
      <p:sp>
        <p:nvSpPr>
          <p:cNvPr id="28675" name="Rectangle 3"/>
          <p:cNvSpPr>
            <a:spLocks noGrp="1" noChangeArrowheads="1"/>
          </p:cNvSpPr>
          <p:nvPr>
            <p:ph idx="1"/>
          </p:nvPr>
        </p:nvSpPr>
        <p:spPr>
          <a:xfrm>
            <a:off x="827088" y="981075"/>
            <a:ext cx="7696200" cy="5257800"/>
          </a:xfrm>
        </p:spPr>
        <p:txBody>
          <a:bodyPr>
            <a:normAutofit fontScale="77500" lnSpcReduction="20000"/>
          </a:bodyPr>
          <a:lstStyle/>
          <a:p>
            <a:pPr>
              <a:lnSpc>
                <a:spcPct val="120000"/>
              </a:lnSpc>
              <a:spcBef>
                <a:spcPct val="30000"/>
              </a:spcBef>
            </a:pPr>
            <a:r>
              <a:rPr lang="zh-CN" altLang="en-US">
                <a:solidFill>
                  <a:srgbClr val="15172F"/>
                </a:solidFill>
                <a:latin typeface="宋体" charset="-122"/>
              </a:rPr>
              <a:t>    营业外收支是指与企业的生产经营活动无直接关系的各项收支。包括营业外收入和营业外支出。</a:t>
            </a:r>
            <a:endParaRPr lang="zh-CN" altLang="en-US">
              <a:solidFill>
                <a:srgbClr val="15172F"/>
              </a:solidFill>
            </a:endParaRPr>
          </a:p>
          <a:p>
            <a:pPr>
              <a:lnSpc>
                <a:spcPct val="120000"/>
              </a:lnSpc>
              <a:spcBef>
                <a:spcPct val="30000"/>
              </a:spcBef>
            </a:pPr>
            <a:r>
              <a:rPr lang="zh-CN" altLang="en-US">
                <a:solidFill>
                  <a:srgbClr val="15172F"/>
                </a:solidFill>
                <a:latin typeface="宋体" charset="-122"/>
              </a:rPr>
              <a:t>    企业的收入包含：主营业务收入、其他业务收入、营业外收入，它们所包含的内容的不同。</a:t>
            </a:r>
            <a:endParaRPr lang="zh-CN" altLang="en-US">
              <a:solidFill>
                <a:srgbClr val="15172F"/>
              </a:solidFill>
            </a:endParaRPr>
          </a:p>
          <a:p>
            <a:pPr>
              <a:lnSpc>
                <a:spcPct val="120000"/>
              </a:lnSpc>
              <a:spcBef>
                <a:spcPct val="30000"/>
              </a:spcBef>
            </a:pPr>
            <a:r>
              <a:rPr lang="zh-CN" altLang="en-US">
                <a:solidFill>
                  <a:srgbClr val="402AE0"/>
                </a:solidFill>
                <a:latin typeface="宋体" charset="-122"/>
              </a:rPr>
              <a:t>    主营业务收入：</a:t>
            </a:r>
          </a:p>
          <a:p>
            <a:pPr>
              <a:lnSpc>
                <a:spcPct val="120000"/>
              </a:lnSpc>
              <a:spcBef>
                <a:spcPct val="30000"/>
              </a:spcBef>
            </a:pPr>
            <a:r>
              <a:rPr lang="zh-CN" altLang="en-US">
                <a:solidFill>
                  <a:srgbClr val="15172F"/>
                </a:solidFill>
                <a:latin typeface="宋体" charset="-122"/>
              </a:rPr>
              <a:t>    企业主要经营的收入：制造企业为产品销售收入；商品流通企业为商品销售收入。</a:t>
            </a:r>
            <a:endParaRPr lang="zh-CN" altLang="en-US">
              <a:solidFill>
                <a:srgbClr val="15172F"/>
              </a:solidFill>
            </a:endParaRPr>
          </a:p>
          <a:p>
            <a:pPr>
              <a:lnSpc>
                <a:spcPct val="120000"/>
              </a:lnSpc>
              <a:spcBef>
                <a:spcPct val="30000"/>
              </a:spcBef>
            </a:pPr>
            <a:r>
              <a:rPr lang="zh-CN" altLang="en-US">
                <a:solidFill>
                  <a:srgbClr val="402AE0"/>
                </a:solidFill>
                <a:latin typeface="宋体" charset="-122"/>
              </a:rPr>
              <a:t>    其他业务收入：</a:t>
            </a:r>
            <a:r>
              <a:rPr lang="zh-CN" altLang="en-US">
                <a:solidFill>
                  <a:srgbClr val="15172F"/>
                </a:solidFill>
                <a:latin typeface="宋体" charset="-122"/>
              </a:rPr>
              <a:t>包装物出租收入、固定资产出租收入、运输劳务收入、多余原材料出售收入、无形资产使用权转让收入等。</a:t>
            </a:r>
            <a:endParaRPr lang="zh-CN" altLang="en-US">
              <a:solidFill>
                <a:srgbClr val="15172F"/>
              </a:solidFill>
            </a:endParaRPr>
          </a:p>
        </p:txBody>
      </p:sp>
      <p:sp>
        <p:nvSpPr>
          <p:cNvPr id="4" name="日期占位符 3"/>
          <p:cNvSpPr>
            <a:spLocks noGrp="1"/>
          </p:cNvSpPr>
          <p:nvPr>
            <p:ph type="dt" sz="half" idx="10"/>
          </p:nvPr>
        </p:nvSpPr>
        <p:spPr/>
        <p:txBody>
          <a:bodyPr/>
          <a:lstStyle/>
          <a:p>
            <a:fld id="{66D529FF-BC26-42F7-B0B3-60C03E45AFB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C7C2B214-889E-46CD-A9CD-5E3F1D5B0599}" type="slidenum">
              <a:rPr lang="ko-KR" altLang="en-US"/>
              <a:pPr/>
              <a:t>322</a:t>
            </a:fld>
            <a:endParaRPr lang="en-US" altLang="ko-KR"/>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539750" y="1052513"/>
            <a:ext cx="8208963" cy="5472112"/>
          </a:xfrm>
        </p:spPr>
        <p:txBody>
          <a:bodyPr>
            <a:normAutofit lnSpcReduction="10000"/>
          </a:bodyPr>
          <a:lstStyle/>
          <a:p>
            <a:pPr>
              <a:lnSpc>
                <a:spcPct val="110000"/>
              </a:lnSpc>
              <a:spcBef>
                <a:spcPct val="30000"/>
              </a:spcBef>
            </a:pPr>
            <a:r>
              <a:rPr lang="zh-CN" altLang="en-US" sz="2000" b="1">
                <a:solidFill>
                  <a:srgbClr val="4919B3"/>
                </a:solidFill>
                <a:latin typeface="宋体" charset="-122"/>
              </a:rPr>
              <a:t>（一）营业外收入</a:t>
            </a:r>
            <a:endParaRPr lang="zh-CN" altLang="en-US" sz="2000" b="1">
              <a:solidFill>
                <a:srgbClr val="4919B3"/>
              </a:solidFill>
            </a:endParaRPr>
          </a:p>
          <a:p>
            <a:pPr>
              <a:lnSpc>
                <a:spcPct val="110000"/>
              </a:lnSpc>
              <a:spcBef>
                <a:spcPct val="30000"/>
              </a:spcBef>
            </a:pPr>
            <a:r>
              <a:rPr lang="zh-CN" altLang="en-US" sz="2000">
                <a:solidFill>
                  <a:srgbClr val="15172F"/>
                </a:solidFill>
              </a:rPr>
              <a:t>    营业外收入主要包括：处置固定资产净收益、非货币性交易收益、罚款净收入、捐赠收入、教育费附加返还款、出售无形资产净收益等。</a:t>
            </a:r>
          </a:p>
          <a:p>
            <a:pPr>
              <a:lnSpc>
                <a:spcPct val="110000"/>
              </a:lnSpc>
              <a:spcBef>
                <a:spcPct val="30000"/>
              </a:spcBef>
            </a:pPr>
            <a:r>
              <a:rPr lang="zh-CN" altLang="en-US" sz="2000">
                <a:solidFill>
                  <a:srgbClr val="15172F"/>
                </a:solidFill>
              </a:rPr>
              <a:t>    企业发生营业外收入，计入</a:t>
            </a:r>
            <a:r>
              <a:rPr lang="zh-CN" altLang="en-US" sz="2000">
                <a:solidFill>
                  <a:srgbClr val="15172F"/>
                </a:solidFill>
                <a:latin typeface="Arial"/>
              </a:rPr>
              <a:t>“</a:t>
            </a:r>
            <a:r>
              <a:rPr lang="zh-CN" altLang="en-US" sz="2000">
                <a:solidFill>
                  <a:srgbClr val="15172F"/>
                </a:solidFill>
              </a:rPr>
              <a:t>营业外收入</a:t>
            </a:r>
            <a:r>
              <a:rPr lang="zh-CN" altLang="en-US" sz="2000">
                <a:solidFill>
                  <a:srgbClr val="15172F"/>
                </a:solidFill>
                <a:latin typeface="Arial"/>
              </a:rPr>
              <a:t>”</a:t>
            </a:r>
            <a:r>
              <a:rPr lang="zh-CN" altLang="en-US" sz="2000">
                <a:solidFill>
                  <a:srgbClr val="15172F"/>
                </a:solidFill>
              </a:rPr>
              <a:t>账户的贷方，期未将</a:t>
            </a:r>
            <a:r>
              <a:rPr lang="zh-CN" altLang="en-US" sz="2000">
                <a:solidFill>
                  <a:srgbClr val="15172F"/>
                </a:solidFill>
                <a:latin typeface="Arial"/>
              </a:rPr>
              <a:t>“</a:t>
            </a:r>
            <a:r>
              <a:rPr lang="zh-CN" altLang="en-US" sz="2000">
                <a:solidFill>
                  <a:srgbClr val="15172F"/>
                </a:solidFill>
              </a:rPr>
              <a:t>营业外收入</a:t>
            </a:r>
            <a:r>
              <a:rPr lang="zh-CN" altLang="en-US" sz="2000">
                <a:solidFill>
                  <a:srgbClr val="15172F"/>
                </a:solidFill>
                <a:latin typeface="Arial"/>
              </a:rPr>
              <a:t>”</a:t>
            </a:r>
            <a:r>
              <a:rPr lang="zh-CN" altLang="en-US" sz="2000">
                <a:solidFill>
                  <a:srgbClr val="15172F"/>
                </a:solidFill>
              </a:rPr>
              <a:t>账户的贷方余额转入</a:t>
            </a:r>
            <a:r>
              <a:rPr lang="zh-CN" altLang="en-US" sz="2000">
                <a:solidFill>
                  <a:srgbClr val="15172F"/>
                </a:solidFill>
                <a:latin typeface="Arial"/>
              </a:rPr>
              <a:t>“</a:t>
            </a:r>
            <a:r>
              <a:rPr lang="zh-CN" altLang="en-US" sz="2000">
                <a:solidFill>
                  <a:srgbClr val="15172F"/>
                </a:solidFill>
              </a:rPr>
              <a:t>本年利润</a:t>
            </a:r>
            <a:r>
              <a:rPr lang="zh-CN" altLang="en-US" sz="2000">
                <a:solidFill>
                  <a:srgbClr val="15172F"/>
                </a:solidFill>
                <a:latin typeface="Arial"/>
              </a:rPr>
              <a:t>”</a:t>
            </a:r>
            <a:r>
              <a:rPr lang="zh-CN" altLang="en-US" sz="2000">
                <a:solidFill>
                  <a:srgbClr val="15172F"/>
                </a:solidFill>
              </a:rPr>
              <a:t>账户，结转后应无余额。</a:t>
            </a:r>
          </a:p>
          <a:p>
            <a:pPr>
              <a:lnSpc>
                <a:spcPct val="110000"/>
              </a:lnSpc>
              <a:spcBef>
                <a:spcPct val="30000"/>
              </a:spcBef>
            </a:pPr>
            <a:r>
              <a:rPr lang="zh-CN" altLang="en-US" sz="2000" b="1">
                <a:solidFill>
                  <a:srgbClr val="4919B3"/>
                </a:solidFill>
              </a:rPr>
              <a:t>（二）营业外支出</a:t>
            </a:r>
          </a:p>
          <a:p>
            <a:pPr>
              <a:lnSpc>
                <a:spcPct val="110000"/>
              </a:lnSpc>
              <a:spcBef>
                <a:spcPct val="30000"/>
              </a:spcBef>
            </a:pPr>
            <a:r>
              <a:rPr lang="zh-CN" altLang="en-US" sz="2000">
                <a:solidFill>
                  <a:srgbClr val="15172F"/>
                </a:solidFill>
              </a:rPr>
              <a:t>    营业外支出主要包括：固定资产盘亏（财产清查中发现短缺）、处置固定资产净损失、</a:t>
            </a:r>
            <a:r>
              <a:rPr lang="zh-CN" altLang="en-US" sz="2000">
                <a:latin typeface="华文新魏" pitchFamily="2" charset="-122"/>
              </a:rPr>
              <a:t>非常损失</a:t>
            </a:r>
            <a:r>
              <a:rPr lang="zh-CN" altLang="en-US" sz="2000"/>
              <a:t>（人不可抗力造成的损失）、</a:t>
            </a:r>
            <a:r>
              <a:rPr lang="zh-CN" altLang="en-US" sz="2000">
                <a:solidFill>
                  <a:srgbClr val="15172F"/>
                </a:solidFill>
                <a:latin typeface="宋体" charset="-122"/>
              </a:rPr>
              <a:t>罚款支出（违反税法、合同等的支出）、捐赠支出、出售无形资产所有权的损失、提取固定资产的减值准备等。</a:t>
            </a:r>
            <a:endParaRPr lang="zh-CN" altLang="en-US" sz="2000">
              <a:solidFill>
                <a:srgbClr val="15172F"/>
              </a:solidFill>
            </a:endParaRPr>
          </a:p>
          <a:p>
            <a:pPr>
              <a:lnSpc>
                <a:spcPct val="110000"/>
              </a:lnSpc>
              <a:spcBef>
                <a:spcPct val="30000"/>
              </a:spcBef>
            </a:pPr>
            <a:r>
              <a:rPr lang="zh-CN" altLang="en-US" sz="2000">
                <a:solidFill>
                  <a:srgbClr val="15172F"/>
                </a:solidFill>
                <a:latin typeface="宋体" charset="-122"/>
              </a:rPr>
              <a:t>    企业</a:t>
            </a:r>
            <a:r>
              <a:rPr lang="zh-CN" altLang="en-US" sz="2000" b="1">
                <a:solidFill>
                  <a:srgbClr val="E70905"/>
                </a:solidFill>
                <a:latin typeface="宋体" charset="-122"/>
              </a:rPr>
              <a:t>发生</a:t>
            </a:r>
            <a:r>
              <a:rPr lang="zh-CN" altLang="en-US" sz="2000">
                <a:solidFill>
                  <a:srgbClr val="15172F"/>
                </a:solidFill>
                <a:latin typeface="宋体" charset="-122"/>
              </a:rPr>
              <a:t>营业外支出时，应计入</a:t>
            </a:r>
            <a:r>
              <a:rPr lang="zh-CN" altLang="en-US" sz="2000">
                <a:solidFill>
                  <a:srgbClr val="15172F"/>
                </a:solidFill>
                <a:latin typeface="Arial"/>
              </a:rPr>
              <a:t>“</a:t>
            </a:r>
            <a:r>
              <a:rPr lang="zh-CN" altLang="en-US" sz="2000">
                <a:solidFill>
                  <a:srgbClr val="15172F"/>
                </a:solidFill>
                <a:latin typeface="宋体" charset="-122"/>
              </a:rPr>
              <a:t>营业外支出</a:t>
            </a:r>
            <a:r>
              <a:rPr lang="zh-CN" altLang="en-US" sz="2000">
                <a:solidFill>
                  <a:srgbClr val="15172F"/>
                </a:solidFill>
                <a:latin typeface="Arial"/>
              </a:rPr>
              <a:t>”</a:t>
            </a:r>
            <a:r>
              <a:rPr lang="zh-CN" altLang="en-US" sz="2000">
                <a:solidFill>
                  <a:srgbClr val="15172F"/>
                </a:solidFill>
                <a:latin typeface="宋体" charset="-122"/>
              </a:rPr>
              <a:t>账户的借方，</a:t>
            </a:r>
            <a:r>
              <a:rPr lang="zh-CN" altLang="en-US" sz="2000" b="1">
                <a:solidFill>
                  <a:srgbClr val="E70905"/>
                </a:solidFill>
                <a:latin typeface="宋体" charset="-122"/>
              </a:rPr>
              <a:t>期未</a:t>
            </a:r>
            <a:r>
              <a:rPr lang="zh-CN" altLang="en-US" sz="2000">
                <a:solidFill>
                  <a:srgbClr val="15172F"/>
                </a:solidFill>
                <a:latin typeface="宋体" charset="-122"/>
              </a:rPr>
              <a:t>应将</a:t>
            </a:r>
            <a:r>
              <a:rPr lang="zh-CN" altLang="en-US" sz="2000">
                <a:solidFill>
                  <a:srgbClr val="15172F"/>
                </a:solidFill>
                <a:latin typeface="Arial"/>
              </a:rPr>
              <a:t>“</a:t>
            </a:r>
            <a:r>
              <a:rPr lang="zh-CN" altLang="en-US" sz="2000">
                <a:solidFill>
                  <a:srgbClr val="15172F"/>
                </a:solidFill>
                <a:latin typeface="宋体" charset="-122"/>
              </a:rPr>
              <a:t>营业外支出</a:t>
            </a:r>
            <a:r>
              <a:rPr lang="zh-CN" altLang="en-US" sz="2000">
                <a:solidFill>
                  <a:srgbClr val="15172F"/>
                </a:solidFill>
                <a:latin typeface="Arial"/>
              </a:rPr>
              <a:t>”</a:t>
            </a:r>
            <a:r>
              <a:rPr lang="zh-CN" altLang="en-US" sz="2000">
                <a:solidFill>
                  <a:srgbClr val="15172F"/>
                </a:solidFill>
                <a:latin typeface="宋体" charset="-122"/>
              </a:rPr>
              <a:t>账户的借方余额转入</a:t>
            </a:r>
            <a:r>
              <a:rPr lang="zh-CN" altLang="en-US" sz="2000">
                <a:solidFill>
                  <a:srgbClr val="15172F"/>
                </a:solidFill>
                <a:latin typeface="Arial"/>
              </a:rPr>
              <a:t>“</a:t>
            </a:r>
            <a:r>
              <a:rPr lang="zh-CN" altLang="en-US" sz="2000">
                <a:solidFill>
                  <a:srgbClr val="15172F"/>
                </a:solidFill>
                <a:latin typeface="宋体" charset="-122"/>
              </a:rPr>
              <a:t>本年利润</a:t>
            </a:r>
            <a:r>
              <a:rPr lang="zh-CN" altLang="en-US" sz="2000">
                <a:solidFill>
                  <a:srgbClr val="15172F"/>
                </a:solidFill>
                <a:latin typeface="Arial"/>
              </a:rPr>
              <a:t>”</a:t>
            </a:r>
            <a:r>
              <a:rPr lang="zh-CN" altLang="en-US" sz="2000">
                <a:solidFill>
                  <a:srgbClr val="15172F"/>
                </a:solidFill>
                <a:latin typeface="宋体" charset="-122"/>
              </a:rPr>
              <a:t>账户，结转后应无余额，</a:t>
            </a:r>
            <a:r>
              <a:rPr lang="zh-CN" altLang="en-US" sz="2000" b="1">
                <a:solidFill>
                  <a:srgbClr val="E70905"/>
                </a:solidFill>
                <a:latin typeface="宋体" charset="-122"/>
              </a:rPr>
              <a:t>营业外收入与营业外支出应当分别核算。</a:t>
            </a:r>
            <a:r>
              <a:rPr lang="zh-CN" altLang="en-US" sz="2000">
                <a:solidFill>
                  <a:srgbClr val="15172F"/>
                </a:solidFill>
                <a:latin typeface="宋体" charset="-122"/>
              </a:rPr>
              <a:t>在具体核算时，一般不得以营业外支出直接冲减营业外收入，也不得以营业外收入冲减营业外支出。</a:t>
            </a:r>
          </a:p>
        </p:txBody>
      </p:sp>
      <p:sp>
        <p:nvSpPr>
          <p:cNvPr id="3" name="日期占位符 3"/>
          <p:cNvSpPr>
            <a:spLocks noGrp="1"/>
          </p:cNvSpPr>
          <p:nvPr>
            <p:ph type="dt" sz="half" idx="10"/>
          </p:nvPr>
        </p:nvSpPr>
        <p:spPr/>
        <p:txBody>
          <a:bodyPr/>
          <a:lstStyle/>
          <a:p>
            <a:fld id="{F421559D-59B0-4626-9318-8F43E0CA6DF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142EEC8B-4398-4554-93ED-91DFA7130E30}" type="slidenum">
              <a:rPr lang="ko-KR" altLang="en-US"/>
              <a:pPr/>
              <a:t>323</a:t>
            </a:fld>
            <a:endParaRPr lang="en-US" altLang="ko-KR"/>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27088" y="188913"/>
            <a:ext cx="7416800" cy="528637"/>
          </a:xfrm>
        </p:spPr>
        <p:txBody>
          <a:bodyPr>
            <a:normAutofit fontScale="90000"/>
          </a:bodyPr>
          <a:lstStyle/>
          <a:p>
            <a:r>
              <a:rPr lang="zh-CN" altLang="en-US" sz="3600">
                <a:solidFill>
                  <a:schemeClr val="bg1"/>
                </a:solidFill>
                <a:latin typeface="黑体" pitchFamily="2" charset="-122"/>
              </a:rPr>
              <a:t>三、所得税费用的核算</a:t>
            </a:r>
          </a:p>
        </p:txBody>
      </p:sp>
      <p:sp>
        <p:nvSpPr>
          <p:cNvPr id="78851" name="Rectangle 3"/>
          <p:cNvSpPr>
            <a:spLocks noGrp="1" noChangeArrowheads="1"/>
          </p:cNvSpPr>
          <p:nvPr>
            <p:ph idx="1"/>
          </p:nvPr>
        </p:nvSpPr>
        <p:spPr>
          <a:xfrm>
            <a:off x="684213" y="1052513"/>
            <a:ext cx="7772400" cy="5029200"/>
          </a:xfrm>
        </p:spPr>
        <p:txBody>
          <a:bodyPr>
            <a:normAutofit fontScale="85000" lnSpcReduction="10000"/>
          </a:bodyPr>
          <a:lstStyle/>
          <a:p>
            <a:pPr>
              <a:lnSpc>
                <a:spcPct val="120000"/>
              </a:lnSpc>
              <a:spcBef>
                <a:spcPct val="30000"/>
              </a:spcBef>
            </a:pPr>
            <a:r>
              <a:rPr lang="zh-CN" altLang="en-US" sz="2800" b="1">
                <a:solidFill>
                  <a:srgbClr val="402AE0"/>
                </a:solidFill>
              </a:rPr>
              <a:t>（一）当期所得税的计算</a:t>
            </a:r>
            <a:r>
              <a:rPr lang="zh-CN" altLang="en-US" b="1"/>
              <a:t>（</a:t>
            </a:r>
            <a:r>
              <a:rPr kumimoji="0" lang="en-US" altLang="zh-CN" b="1"/>
              <a:t>P.223</a:t>
            </a:r>
            <a:r>
              <a:rPr kumimoji="0" lang="zh-CN" altLang="en-US" b="1"/>
              <a:t>）</a:t>
            </a:r>
            <a:endParaRPr lang="zh-CN" altLang="en-US" b="1"/>
          </a:p>
          <a:p>
            <a:pPr>
              <a:lnSpc>
                <a:spcPct val="120000"/>
              </a:lnSpc>
              <a:spcBef>
                <a:spcPct val="30000"/>
              </a:spcBef>
            </a:pPr>
            <a:r>
              <a:rPr lang="zh-CN" altLang="en-US">
                <a:solidFill>
                  <a:srgbClr val="B511BD"/>
                </a:solidFill>
              </a:rPr>
              <a:t>    </a:t>
            </a:r>
            <a:r>
              <a:rPr lang="zh-CN" altLang="en-US" b="1">
                <a:solidFill>
                  <a:srgbClr val="B511BD"/>
                </a:solidFill>
              </a:rPr>
              <a:t>会计利润、应纳税所得额</a:t>
            </a:r>
            <a:r>
              <a:rPr lang="zh-CN" altLang="en-US">
                <a:solidFill>
                  <a:srgbClr val="15172F"/>
                </a:solidFill>
              </a:rPr>
              <a:t>的含义、区别。</a:t>
            </a:r>
          </a:p>
          <a:p>
            <a:pPr>
              <a:lnSpc>
                <a:spcPct val="120000"/>
              </a:lnSpc>
              <a:spcBef>
                <a:spcPct val="30000"/>
              </a:spcBef>
            </a:pPr>
            <a:r>
              <a:rPr lang="zh-CN" altLang="en-US">
                <a:solidFill>
                  <a:srgbClr val="15172F"/>
                </a:solidFill>
              </a:rPr>
              <a:t>    纳税所得额=税前会计利润+纳税调整增加额-纳税调整减少额</a:t>
            </a:r>
          </a:p>
          <a:p>
            <a:pPr>
              <a:lnSpc>
                <a:spcPct val="120000"/>
              </a:lnSpc>
              <a:spcBef>
                <a:spcPct val="30000"/>
              </a:spcBef>
            </a:pPr>
            <a:r>
              <a:rPr lang="zh-CN" altLang="en-US">
                <a:solidFill>
                  <a:srgbClr val="15172F"/>
                </a:solidFill>
              </a:rPr>
              <a:t>    应交所得税=纳税所得额×适用的所得税率</a:t>
            </a:r>
          </a:p>
          <a:p>
            <a:pPr>
              <a:lnSpc>
                <a:spcPct val="120000"/>
              </a:lnSpc>
              <a:spcBef>
                <a:spcPct val="30000"/>
              </a:spcBef>
            </a:pPr>
            <a:r>
              <a:rPr lang="zh-CN" altLang="en-US">
                <a:solidFill>
                  <a:srgbClr val="402AE0"/>
                </a:solidFill>
              </a:rPr>
              <a:t>    </a:t>
            </a:r>
            <a:r>
              <a:rPr lang="zh-CN" altLang="en-US" b="1">
                <a:solidFill>
                  <a:srgbClr val="402AE0"/>
                </a:solidFill>
              </a:rPr>
              <a:t>纳税调整的项目</a:t>
            </a:r>
            <a:r>
              <a:rPr lang="zh-CN" altLang="en-US">
                <a:solidFill>
                  <a:srgbClr val="15172F"/>
                </a:solidFill>
              </a:rPr>
              <a:t>包括：</a:t>
            </a:r>
          </a:p>
          <a:p>
            <a:pPr>
              <a:lnSpc>
                <a:spcPct val="120000"/>
              </a:lnSpc>
              <a:spcBef>
                <a:spcPct val="30000"/>
              </a:spcBef>
            </a:pPr>
            <a:r>
              <a:rPr lang="zh-CN" altLang="en-US">
                <a:solidFill>
                  <a:srgbClr val="15172F"/>
                </a:solidFill>
              </a:rPr>
              <a:t>    企业的捐赠支出、罚款支出、超过规定开支的业务招待费；国库券的利息收入免税。</a:t>
            </a:r>
          </a:p>
          <a:p>
            <a:pPr>
              <a:lnSpc>
                <a:spcPct val="120000"/>
              </a:lnSpc>
              <a:spcBef>
                <a:spcPct val="30000"/>
              </a:spcBef>
            </a:pPr>
            <a:r>
              <a:rPr lang="zh-CN" altLang="en-US">
                <a:solidFill>
                  <a:srgbClr val="15172F"/>
                </a:solidFill>
              </a:rPr>
              <a:t>    核算见教材。</a:t>
            </a:r>
          </a:p>
        </p:txBody>
      </p:sp>
      <p:sp>
        <p:nvSpPr>
          <p:cNvPr id="4" name="日期占位符 3"/>
          <p:cNvSpPr>
            <a:spLocks noGrp="1"/>
          </p:cNvSpPr>
          <p:nvPr>
            <p:ph type="dt" sz="half" idx="10"/>
          </p:nvPr>
        </p:nvSpPr>
        <p:spPr/>
        <p:txBody>
          <a:bodyPr/>
          <a:lstStyle/>
          <a:p>
            <a:fld id="{A786241A-E5AE-40C0-933B-424037F22B84}"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7D4236AE-96D8-43B6-ABDC-541CD2EC3CE7}" type="slidenum">
              <a:rPr lang="ko-KR" altLang="en-US"/>
              <a:pPr/>
              <a:t>324</a:t>
            </a:fld>
            <a:endParaRPr lang="en-US" altLang="ko-KR"/>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755650" y="981075"/>
            <a:ext cx="7620000" cy="5472113"/>
          </a:xfrm>
        </p:spPr>
        <p:txBody>
          <a:bodyPr>
            <a:normAutofit lnSpcReduction="10000"/>
          </a:bodyPr>
          <a:lstStyle/>
          <a:p>
            <a:pPr>
              <a:lnSpc>
                <a:spcPct val="90000"/>
              </a:lnSpc>
            </a:pPr>
            <a:r>
              <a:rPr lang="zh-CN" altLang="en-US" b="1">
                <a:solidFill>
                  <a:schemeClr val="accent2"/>
                </a:solidFill>
              </a:rPr>
              <a:t>（二）所得税费用的会计处理</a:t>
            </a:r>
            <a:r>
              <a:rPr lang="zh-CN" altLang="en-US" sz="2000" b="1"/>
              <a:t>（</a:t>
            </a:r>
            <a:r>
              <a:rPr kumimoji="0" lang="en-US" altLang="zh-CN" sz="2000" b="1"/>
              <a:t>P.227</a:t>
            </a:r>
            <a:r>
              <a:rPr kumimoji="0" lang="zh-CN" altLang="en-US" sz="2000" b="1"/>
              <a:t>）</a:t>
            </a:r>
            <a:endParaRPr lang="zh-CN" altLang="en-US" sz="2000" b="1"/>
          </a:p>
          <a:p>
            <a:pPr>
              <a:lnSpc>
                <a:spcPct val="90000"/>
              </a:lnSpc>
            </a:pPr>
            <a:r>
              <a:rPr lang="zh-CN" altLang="en-US" sz="2000" b="1">
                <a:solidFill>
                  <a:srgbClr val="FF0066"/>
                </a:solidFill>
              </a:rPr>
              <a:t>见教材例11题</a:t>
            </a:r>
          </a:p>
          <a:p>
            <a:pPr>
              <a:lnSpc>
                <a:spcPct val="90000"/>
              </a:lnSpc>
            </a:pPr>
            <a:r>
              <a:rPr lang="zh-CN" altLang="en-US" sz="2000">
                <a:solidFill>
                  <a:srgbClr val="15172F"/>
                </a:solidFill>
              </a:rPr>
              <a:t>递延所得税资产、递延所得税负债的含义</a:t>
            </a:r>
          </a:p>
          <a:p>
            <a:pPr>
              <a:lnSpc>
                <a:spcPct val="90000"/>
              </a:lnSpc>
            </a:pPr>
            <a:r>
              <a:rPr lang="zh-CN" altLang="en-US" sz="2000">
                <a:solidFill>
                  <a:srgbClr val="15172F"/>
                </a:solidFill>
              </a:rPr>
              <a:t>借：所得税费用        2845000</a:t>
            </a:r>
          </a:p>
          <a:p>
            <a:pPr>
              <a:lnSpc>
                <a:spcPct val="90000"/>
              </a:lnSpc>
            </a:pPr>
            <a:r>
              <a:rPr lang="zh-CN" altLang="en-US" sz="2000">
                <a:solidFill>
                  <a:srgbClr val="15172F"/>
                </a:solidFill>
              </a:rPr>
              <a:t>    递延所得税资产  270000</a:t>
            </a:r>
          </a:p>
          <a:p>
            <a:pPr>
              <a:lnSpc>
                <a:spcPct val="90000"/>
              </a:lnSpc>
            </a:pPr>
            <a:r>
              <a:rPr lang="zh-CN" altLang="en-US" sz="2000">
                <a:solidFill>
                  <a:srgbClr val="15172F"/>
                </a:solidFill>
              </a:rPr>
              <a:t>   贷：应交税费</a:t>
            </a:r>
            <a:r>
              <a:rPr lang="zh-CN" altLang="en-US" sz="2000">
                <a:solidFill>
                  <a:srgbClr val="15172F"/>
                </a:solidFill>
                <a:latin typeface="Arial"/>
              </a:rPr>
              <a:t>——</a:t>
            </a:r>
            <a:r>
              <a:rPr lang="zh-CN" altLang="en-US" sz="2000">
                <a:solidFill>
                  <a:srgbClr val="15172F"/>
                </a:solidFill>
              </a:rPr>
              <a:t>应交所得税 2415000</a:t>
            </a:r>
          </a:p>
          <a:p>
            <a:pPr>
              <a:lnSpc>
                <a:spcPct val="90000"/>
              </a:lnSpc>
            </a:pPr>
            <a:r>
              <a:rPr lang="zh-CN" altLang="en-US" sz="2000">
                <a:solidFill>
                  <a:srgbClr val="15172F"/>
                </a:solidFill>
              </a:rPr>
              <a:t>        递延所得税负债        700000</a:t>
            </a:r>
          </a:p>
          <a:p>
            <a:pPr>
              <a:lnSpc>
                <a:spcPct val="90000"/>
              </a:lnSpc>
            </a:pPr>
            <a:r>
              <a:rPr lang="zh-CN" altLang="en-US" sz="2000">
                <a:solidFill>
                  <a:srgbClr val="402AE0"/>
                </a:solidFill>
              </a:rPr>
              <a:t>计算应交所得税时：</a:t>
            </a:r>
            <a:endParaRPr lang="zh-CN" altLang="en-US" sz="2000">
              <a:solidFill>
                <a:srgbClr val="15172F"/>
              </a:solidFill>
            </a:endParaRPr>
          </a:p>
          <a:p>
            <a:pPr>
              <a:lnSpc>
                <a:spcPct val="90000"/>
              </a:lnSpc>
            </a:pPr>
            <a:r>
              <a:rPr lang="zh-CN" altLang="en-US" sz="2000">
                <a:solidFill>
                  <a:srgbClr val="15172F"/>
                </a:solidFill>
              </a:rPr>
              <a:t>借：所得税费用</a:t>
            </a:r>
          </a:p>
          <a:p>
            <a:pPr>
              <a:lnSpc>
                <a:spcPct val="90000"/>
              </a:lnSpc>
            </a:pPr>
            <a:r>
              <a:rPr lang="zh-CN" altLang="en-US" sz="2000">
                <a:solidFill>
                  <a:srgbClr val="15172F"/>
                </a:solidFill>
              </a:rPr>
              <a:t>    贷：应交税费</a:t>
            </a:r>
            <a:r>
              <a:rPr lang="zh-CN" altLang="en-US" sz="2000">
                <a:solidFill>
                  <a:srgbClr val="15172F"/>
                </a:solidFill>
                <a:latin typeface="Arial"/>
              </a:rPr>
              <a:t>——</a:t>
            </a:r>
            <a:r>
              <a:rPr lang="zh-CN" altLang="en-US" sz="2000">
                <a:solidFill>
                  <a:srgbClr val="15172F"/>
                </a:solidFill>
              </a:rPr>
              <a:t>应交所得税</a:t>
            </a:r>
          </a:p>
          <a:p>
            <a:pPr>
              <a:lnSpc>
                <a:spcPct val="90000"/>
              </a:lnSpc>
            </a:pPr>
            <a:r>
              <a:rPr lang="zh-CN" altLang="en-US" sz="2000">
                <a:solidFill>
                  <a:srgbClr val="E70905"/>
                </a:solidFill>
              </a:rPr>
              <a:t>期末转入</a:t>
            </a:r>
            <a:r>
              <a:rPr lang="zh-CN" altLang="en-US" sz="2000">
                <a:solidFill>
                  <a:srgbClr val="E70905"/>
                </a:solidFill>
                <a:latin typeface="Arial"/>
              </a:rPr>
              <a:t>“</a:t>
            </a:r>
            <a:r>
              <a:rPr lang="zh-CN" altLang="en-US" sz="2000">
                <a:solidFill>
                  <a:srgbClr val="E70905"/>
                </a:solidFill>
              </a:rPr>
              <a:t>本年利润</a:t>
            </a:r>
            <a:r>
              <a:rPr lang="zh-CN" altLang="en-US" sz="2000">
                <a:solidFill>
                  <a:srgbClr val="E70905"/>
                </a:solidFill>
                <a:latin typeface="Arial"/>
              </a:rPr>
              <a:t>”</a:t>
            </a:r>
            <a:r>
              <a:rPr lang="zh-CN" altLang="en-US" sz="2000">
                <a:solidFill>
                  <a:srgbClr val="E70905"/>
                </a:solidFill>
              </a:rPr>
              <a:t>账户：</a:t>
            </a:r>
          </a:p>
          <a:p>
            <a:pPr>
              <a:lnSpc>
                <a:spcPct val="90000"/>
              </a:lnSpc>
            </a:pPr>
            <a:r>
              <a:rPr lang="zh-CN" altLang="en-US" sz="2000">
                <a:solidFill>
                  <a:srgbClr val="15172F"/>
                </a:solidFill>
              </a:rPr>
              <a:t>借：本年利润</a:t>
            </a:r>
          </a:p>
          <a:p>
            <a:pPr>
              <a:lnSpc>
                <a:spcPct val="90000"/>
              </a:lnSpc>
            </a:pPr>
            <a:r>
              <a:rPr lang="zh-CN" altLang="en-US" sz="2000">
                <a:solidFill>
                  <a:srgbClr val="15172F"/>
                </a:solidFill>
              </a:rPr>
              <a:t>    贷：所得税费用</a:t>
            </a:r>
          </a:p>
          <a:p>
            <a:pPr>
              <a:lnSpc>
                <a:spcPct val="90000"/>
              </a:lnSpc>
            </a:pPr>
            <a:r>
              <a:rPr lang="zh-CN" altLang="en-US" sz="2000">
                <a:solidFill>
                  <a:srgbClr val="402AE0"/>
                </a:solidFill>
              </a:rPr>
              <a:t>实际交纳所得税时：</a:t>
            </a:r>
          </a:p>
          <a:p>
            <a:pPr>
              <a:lnSpc>
                <a:spcPct val="90000"/>
              </a:lnSpc>
            </a:pPr>
            <a:r>
              <a:rPr lang="zh-CN" altLang="en-US" sz="2000">
                <a:solidFill>
                  <a:srgbClr val="15172F"/>
                </a:solidFill>
              </a:rPr>
              <a:t>借：应交税费</a:t>
            </a:r>
            <a:r>
              <a:rPr lang="zh-CN" altLang="en-US" sz="2000">
                <a:solidFill>
                  <a:srgbClr val="15172F"/>
                </a:solidFill>
                <a:latin typeface="Arial"/>
              </a:rPr>
              <a:t>——</a:t>
            </a:r>
            <a:r>
              <a:rPr lang="zh-CN" altLang="en-US" sz="2000">
                <a:solidFill>
                  <a:srgbClr val="15172F"/>
                </a:solidFill>
              </a:rPr>
              <a:t>应交所得税</a:t>
            </a:r>
          </a:p>
          <a:p>
            <a:pPr>
              <a:lnSpc>
                <a:spcPct val="90000"/>
              </a:lnSpc>
            </a:pPr>
            <a:r>
              <a:rPr lang="zh-CN" altLang="en-US" sz="2000">
                <a:solidFill>
                  <a:srgbClr val="15172F"/>
                </a:solidFill>
              </a:rPr>
              <a:t>    贷：银行存款</a:t>
            </a:r>
          </a:p>
        </p:txBody>
      </p:sp>
      <p:sp>
        <p:nvSpPr>
          <p:cNvPr id="3" name="日期占位符 3"/>
          <p:cNvSpPr>
            <a:spLocks noGrp="1"/>
          </p:cNvSpPr>
          <p:nvPr>
            <p:ph type="dt" sz="half" idx="10"/>
          </p:nvPr>
        </p:nvSpPr>
        <p:spPr/>
        <p:txBody>
          <a:bodyPr/>
          <a:lstStyle/>
          <a:p>
            <a:fld id="{56F0C683-E2A7-4EA3-AD78-55798650122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0BA25FB7-DA0F-4050-8BF0-974BEA88B15E}" type="slidenum">
              <a:rPr lang="ko-KR" altLang="en-US"/>
              <a:pPr/>
              <a:t>325</a:t>
            </a:fld>
            <a:endParaRPr lang="en-US" altLang="ko-KR"/>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088" y="188913"/>
            <a:ext cx="7775575" cy="663575"/>
          </a:xfrm>
        </p:spPr>
        <p:txBody>
          <a:bodyPr/>
          <a:lstStyle/>
          <a:p>
            <a:r>
              <a:rPr lang="zh-CN" altLang="en-US" sz="3600">
                <a:solidFill>
                  <a:schemeClr val="bg1"/>
                </a:solidFill>
                <a:latin typeface="宋体" charset="-122"/>
              </a:rPr>
              <a:t>四、本年利润结算的会计处理</a:t>
            </a:r>
            <a:endParaRPr lang="zh-CN" altLang="en-US" sz="3600">
              <a:solidFill>
                <a:schemeClr val="bg1"/>
              </a:solidFill>
            </a:endParaRPr>
          </a:p>
        </p:txBody>
      </p:sp>
      <p:sp>
        <p:nvSpPr>
          <p:cNvPr id="35843" name="Rectangle 3"/>
          <p:cNvSpPr>
            <a:spLocks noGrp="1" noChangeArrowheads="1"/>
          </p:cNvSpPr>
          <p:nvPr>
            <p:ph idx="1"/>
          </p:nvPr>
        </p:nvSpPr>
        <p:spPr>
          <a:xfrm>
            <a:off x="755650" y="1052513"/>
            <a:ext cx="7848600" cy="5181600"/>
          </a:xfrm>
        </p:spPr>
        <p:txBody>
          <a:bodyPr>
            <a:normAutofit fontScale="77500" lnSpcReduction="20000"/>
          </a:bodyPr>
          <a:lstStyle/>
          <a:p>
            <a:pPr>
              <a:lnSpc>
                <a:spcPct val="110000"/>
              </a:lnSpc>
              <a:spcBef>
                <a:spcPct val="35000"/>
              </a:spcBef>
            </a:pPr>
            <a:r>
              <a:rPr lang="zh-CN" altLang="en-US" b="1">
                <a:solidFill>
                  <a:srgbClr val="B511BD"/>
                </a:solidFill>
                <a:latin typeface="宋体" charset="-122"/>
              </a:rPr>
              <a:t>利润的核算包括：</a:t>
            </a:r>
          </a:p>
          <a:p>
            <a:pPr>
              <a:lnSpc>
                <a:spcPct val="110000"/>
              </a:lnSpc>
              <a:spcBef>
                <a:spcPct val="35000"/>
              </a:spcBef>
            </a:pPr>
            <a:r>
              <a:rPr lang="zh-CN" altLang="en-US">
                <a:solidFill>
                  <a:srgbClr val="15172F"/>
                </a:solidFill>
                <a:latin typeface="宋体" charset="-122"/>
              </a:rPr>
              <a:t>    ①利润</a:t>
            </a:r>
            <a:r>
              <a:rPr lang="zh-CN" altLang="en-US">
                <a:solidFill>
                  <a:srgbClr val="E70905"/>
                </a:solidFill>
                <a:latin typeface="宋体" charset="-122"/>
              </a:rPr>
              <a:t>形成</a:t>
            </a:r>
            <a:r>
              <a:rPr lang="zh-CN" altLang="en-US">
                <a:solidFill>
                  <a:srgbClr val="15172F"/>
                </a:solidFill>
                <a:latin typeface="宋体" charset="-122"/>
              </a:rPr>
              <a:t>的核算；②年末</a:t>
            </a:r>
            <a:r>
              <a:rPr lang="zh-CN" altLang="en-US">
                <a:solidFill>
                  <a:srgbClr val="E70905"/>
                </a:solidFill>
                <a:latin typeface="宋体" charset="-122"/>
              </a:rPr>
              <a:t>结转</a:t>
            </a:r>
            <a:r>
              <a:rPr lang="zh-CN" altLang="en-US">
                <a:solidFill>
                  <a:srgbClr val="15172F"/>
                </a:solidFill>
                <a:latin typeface="宋体" charset="-122"/>
              </a:rPr>
              <a:t>实现利润的核算；③利润分配的核算；④年末利润分配明细账的</a:t>
            </a:r>
            <a:r>
              <a:rPr lang="zh-CN" altLang="en-US">
                <a:solidFill>
                  <a:srgbClr val="E70905"/>
                </a:solidFill>
                <a:latin typeface="宋体" charset="-122"/>
              </a:rPr>
              <a:t>内部结转</a:t>
            </a:r>
            <a:r>
              <a:rPr lang="zh-CN" altLang="en-US">
                <a:solidFill>
                  <a:srgbClr val="15172F"/>
                </a:solidFill>
                <a:latin typeface="宋体" charset="-122"/>
              </a:rPr>
              <a:t>。</a:t>
            </a:r>
            <a:endParaRPr lang="zh-CN" altLang="en-US">
              <a:solidFill>
                <a:srgbClr val="15172F"/>
              </a:solidFill>
            </a:endParaRPr>
          </a:p>
          <a:p>
            <a:pPr>
              <a:lnSpc>
                <a:spcPct val="110000"/>
              </a:lnSpc>
              <a:spcBef>
                <a:spcPct val="35000"/>
              </a:spcBef>
            </a:pPr>
            <a:r>
              <a:rPr lang="zh-CN" altLang="en-US">
                <a:solidFill>
                  <a:srgbClr val="15172F"/>
                </a:solidFill>
                <a:latin typeface="宋体" charset="-122"/>
              </a:rPr>
              <a:t>    期末企业应将各损益类账户的余额转入</a:t>
            </a:r>
            <a:r>
              <a:rPr lang="zh-CN" altLang="en-US">
                <a:solidFill>
                  <a:srgbClr val="15172F"/>
                </a:solidFill>
                <a:latin typeface="Arial"/>
              </a:rPr>
              <a:t>“</a:t>
            </a:r>
            <a:r>
              <a:rPr lang="zh-CN" altLang="en-US">
                <a:solidFill>
                  <a:srgbClr val="15172F"/>
                </a:solidFill>
                <a:latin typeface="宋体" charset="-122"/>
              </a:rPr>
              <a:t>本年利润</a:t>
            </a:r>
            <a:r>
              <a:rPr lang="zh-CN" altLang="en-US">
                <a:solidFill>
                  <a:srgbClr val="15172F"/>
                </a:solidFill>
                <a:latin typeface="Arial"/>
              </a:rPr>
              <a:t>”</a:t>
            </a:r>
            <a:r>
              <a:rPr lang="zh-CN" altLang="en-US">
                <a:solidFill>
                  <a:srgbClr val="15172F"/>
                </a:solidFill>
                <a:latin typeface="宋体" charset="-122"/>
              </a:rPr>
              <a:t>账户，在该账户中计算企业实现的利润或发生的亏损。包括利润形成的核算和年未净利润结转的核算。</a:t>
            </a:r>
            <a:endParaRPr lang="zh-CN" altLang="en-US">
              <a:solidFill>
                <a:srgbClr val="15172F"/>
              </a:solidFill>
            </a:endParaRPr>
          </a:p>
          <a:p>
            <a:pPr>
              <a:lnSpc>
                <a:spcPct val="110000"/>
              </a:lnSpc>
              <a:spcBef>
                <a:spcPct val="35000"/>
              </a:spcBef>
            </a:pPr>
            <a:r>
              <a:rPr lang="zh-CN" altLang="en-US">
                <a:solidFill>
                  <a:srgbClr val="15172F"/>
                </a:solidFill>
                <a:latin typeface="宋体" charset="-122"/>
              </a:rPr>
              <a:t>    对于本月利润总额和本年累计利润可以采用</a:t>
            </a:r>
            <a:r>
              <a:rPr lang="zh-CN" altLang="en-US">
                <a:solidFill>
                  <a:srgbClr val="15172F"/>
                </a:solidFill>
                <a:latin typeface="Arial"/>
              </a:rPr>
              <a:t>“</a:t>
            </a:r>
            <a:r>
              <a:rPr lang="zh-CN" altLang="en-US">
                <a:solidFill>
                  <a:srgbClr val="15172F"/>
                </a:solidFill>
                <a:latin typeface="宋体" charset="-122"/>
              </a:rPr>
              <a:t>账结法</a:t>
            </a:r>
            <a:r>
              <a:rPr lang="zh-CN" altLang="en-US">
                <a:solidFill>
                  <a:srgbClr val="15172F"/>
                </a:solidFill>
                <a:latin typeface="Arial"/>
              </a:rPr>
              <a:t>”</a:t>
            </a:r>
            <a:r>
              <a:rPr lang="zh-CN" altLang="en-US">
                <a:solidFill>
                  <a:srgbClr val="15172F"/>
                </a:solidFill>
                <a:latin typeface="宋体" charset="-122"/>
              </a:rPr>
              <a:t>，也可以采用</a:t>
            </a:r>
            <a:r>
              <a:rPr lang="zh-CN" altLang="en-US">
                <a:solidFill>
                  <a:srgbClr val="15172F"/>
                </a:solidFill>
                <a:latin typeface="Arial"/>
              </a:rPr>
              <a:t>“</a:t>
            </a:r>
            <a:r>
              <a:rPr lang="zh-CN" altLang="en-US">
                <a:solidFill>
                  <a:srgbClr val="15172F"/>
                </a:solidFill>
                <a:latin typeface="宋体" charset="-122"/>
              </a:rPr>
              <a:t>表结法</a:t>
            </a:r>
            <a:r>
              <a:rPr lang="zh-CN" altLang="en-US">
                <a:solidFill>
                  <a:srgbClr val="15172F"/>
                </a:solidFill>
                <a:latin typeface="Arial"/>
              </a:rPr>
              <a:t>”</a:t>
            </a:r>
            <a:r>
              <a:rPr lang="zh-CN" altLang="en-US">
                <a:solidFill>
                  <a:srgbClr val="15172F"/>
                </a:solidFill>
                <a:latin typeface="宋体" charset="-122"/>
              </a:rPr>
              <a:t>。</a:t>
            </a:r>
            <a:endParaRPr lang="zh-CN" altLang="en-US">
              <a:solidFill>
                <a:srgbClr val="15172F"/>
              </a:solidFill>
            </a:endParaRPr>
          </a:p>
          <a:p>
            <a:pPr>
              <a:lnSpc>
                <a:spcPct val="110000"/>
              </a:lnSpc>
              <a:spcBef>
                <a:spcPct val="35000"/>
              </a:spcBef>
            </a:pPr>
            <a:r>
              <a:rPr lang="zh-CN" altLang="en-US">
                <a:solidFill>
                  <a:srgbClr val="15172F"/>
                </a:solidFill>
                <a:latin typeface="宋体" charset="-122"/>
              </a:rPr>
              <a:t>    核算内容包括：</a:t>
            </a:r>
          </a:p>
          <a:p>
            <a:pPr>
              <a:lnSpc>
                <a:spcPct val="110000"/>
              </a:lnSpc>
              <a:spcBef>
                <a:spcPct val="35000"/>
              </a:spcBef>
            </a:pPr>
            <a:r>
              <a:rPr lang="zh-CN" altLang="en-US">
                <a:solidFill>
                  <a:srgbClr val="15172F"/>
                </a:solidFill>
                <a:latin typeface="宋体" charset="-122"/>
              </a:rPr>
              <a:t>    结转收入类账户；结转成本、费用、支出类账户。</a:t>
            </a:r>
            <a:endParaRPr lang="zh-CN" altLang="en-US">
              <a:solidFill>
                <a:srgbClr val="15172F"/>
              </a:solidFill>
            </a:endParaRPr>
          </a:p>
          <a:p>
            <a:pPr>
              <a:lnSpc>
                <a:spcPct val="110000"/>
              </a:lnSpc>
              <a:spcBef>
                <a:spcPct val="35000"/>
              </a:spcBef>
            </a:pPr>
            <a:endParaRPr lang="zh-CN" altLang="en-US">
              <a:solidFill>
                <a:srgbClr val="15172F"/>
              </a:solidFill>
            </a:endParaRPr>
          </a:p>
        </p:txBody>
      </p:sp>
      <p:sp>
        <p:nvSpPr>
          <p:cNvPr id="4" name="日期占位符 3"/>
          <p:cNvSpPr>
            <a:spLocks noGrp="1"/>
          </p:cNvSpPr>
          <p:nvPr>
            <p:ph type="dt" sz="half" idx="10"/>
          </p:nvPr>
        </p:nvSpPr>
        <p:spPr/>
        <p:txBody>
          <a:bodyPr/>
          <a:lstStyle/>
          <a:p>
            <a:fld id="{BC19B689-79F2-48B4-8642-B602A990DCF7}"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22420C2E-C925-4E3C-8BEB-27A418B994F9}" type="slidenum">
              <a:rPr lang="ko-KR" altLang="en-US"/>
              <a:pPr/>
              <a:t>326</a:t>
            </a:fld>
            <a:endParaRPr lang="en-US" altLang="ko-KR"/>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sz="half" idx="1"/>
          </p:nvPr>
        </p:nvSpPr>
        <p:spPr>
          <a:xfrm>
            <a:off x="684213" y="2205038"/>
            <a:ext cx="3962400" cy="3244850"/>
          </a:xfrm>
        </p:spPr>
        <p:txBody>
          <a:bodyPr/>
          <a:lstStyle/>
          <a:p>
            <a:r>
              <a:rPr lang="zh-CN" altLang="en-US" sz="2400">
                <a:solidFill>
                  <a:srgbClr val="E70905"/>
                </a:solidFill>
              </a:rPr>
              <a:t>收入类科目  （贷方余额）</a:t>
            </a:r>
          </a:p>
          <a:p>
            <a:r>
              <a:rPr lang="zh-CN" altLang="en-US" sz="2400">
                <a:solidFill>
                  <a:srgbClr val="15172F"/>
                </a:solidFill>
              </a:rPr>
              <a:t>主营业务收入    3000000</a:t>
            </a:r>
          </a:p>
          <a:p>
            <a:r>
              <a:rPr lang="zh-CN" altLang="en-US" sz="2400">
                <a:solidFill>
                  <a:srgbClr val="15172F"/>
                </a:solidFill>
              </a:rPr>
              <a:t>其他业务收入     400000</a:t>
            </a:r>
          </a:p>
          <a:p>
            <a:r>
              <a:rPr lang="zh-CN" altLang="en-US" sz="2400">
                <a:solidFill>
                  <a:srgbClr val="15172F"/>
                </a:solidFill>
              </a:rPr>
              <a:t>公允价值变动损益 100000</a:t>
            </a:r>
          </a:p>
          <a:p>
            <a:r>
              <a:rPr lang="zh-CN" altLang="en-US" sz="2400">
                <a:solidFill>
                  <a:srgbClr val="15172F"/>
                </a:solidFill>
              </a:rPr>
              <a:t>投资收益          50000</a:t>
            </a:r>
          </a:p>
          <a:p>
            <a:r>
              <a:rPr lang="zh-CN" altLang="en-US" sz="2400">
                <a:solidFill>
                  <a:srgbClr val="15172F"/>
                </a:solidFill>
              </a:rPr>
              <a:t>营业外收入        20000</a:t>
            </a:r>
          </a:p>
          <a:p>
            <a:endParaRPr lang="zh-CN" altLang="en-US" sz="2400"/>
          </a:p>
        </p:txBody>
      </p:sp>
      <p:sp>
        <p:nvSpPr>
          <p:cNvPr id="81924" name="Rectangle 4"/>
          <p:cNvSpPr>
            <a:spLocks noGrp="1" noChangeArrowheads="1"/>
          </p:cNvSpPr>
          <p:nvPr>
            <p:ph sz="half" idx="2"/>
          </p:nvPr>
        </p:nvSpPr>
        <p:spPr>
          <a:xfrm>
            <a:off x="4932363" y="2205038"/>
            <a:ext cx="3810000" cy="3673475"/>
          </a:xfrm>
        </p:spPr>
        <p:txBody>
          <a:bodyPr/>
          <a:lstStyle/>
          <a:p>
            <a:r>
              <a:rPr lang="zh-CN" altLang="en-US" sz="2400">
                <a:solidFill>
                  <a:srgbClr val="E70905"/>
                </a:solidFill>
              </a:rPr>
              <a:t>支出类科目 （借方余额）</a:t>
            </a:r>
          </a:p>
          <a:p>
            <a:r>
              <a:rPr lang="zh-CN" altLang="en-US" sz="2400">
                <a:solidFill>
                  <a:srgbClr val="15172F"/>
                </a:solidFill>
              </a:rPr>
              <a:t>主营业务成本   2400000</a:t>
            </a:r>
          </a:p>
          <a:p>
            <a:r>
              <a:rPr lang="zh-CN" altLang="en-US" sz="2400">
                <a:solidFill>
                  <a:srgbClr val="15172F"/>
                </a:solidFill>
              </a:rPr>
              <a:t>营业税金及附加  300000</a:t>
            </a:r>
          </a:p>
          <a:p>
            <a:r>
              <a:rPr lang="zh-CN" altLang="en-US" sz="2400">
                <a:solidFill>
                  <a:srgbClr val="15172F"/>
                </a:solidFill>
              </a:rPr>
              <a:t>其他业务成本     10000</a:t>
            </a:r>
          </a:p>
          <a:p>
            <a:r>
              <a:rPr lang="zh-CN" altLang="en-US" sz="2400">
                <a:solidFill>
                  <a:srgbClr val="15172F"/>
                </a:solidFill>
              </a:rPr>
              <a:t>销售费用        200000</a:t>
            </a:r>
          </a:p>
          <a:p>
            <a:r>
              <a:rPr lang="zh-CN" altLang="en-US" sz="2400">
                <a:solidFill>
                  <a:srgbClr val="15172F"/>
                </a:solidFill>
              </a:rPr>
              <a:t>管理费用        180000</a:t>
            </a:r>
          </a:p>
          <a:p>
            <a:r>
              <a:rPr lang="zh-CN" altLang="en-US" sz="2400">
                <a:solidFill>
                  <a:srgbClr val="15172F"/>
                </a:solidFill>
              </a:rPr>
              <a:t>财务费用         20000</a:t>
            </a:r>
          </a:p>
          <a:p>
            <a:r>
              <a:rPr lang="zh-CN" altLang="en-US" sz="2400">
                <a:solidFill>
                  <a:srgbClr val="15172F"/>
                </a:solidFill>
              </a:rPr>
              <a:t>营业外支出        8000</a:t>
            </a:r>
          </a:p>
        </p:txBody>
      </p:sp>
      <p:sp>
        <p:nvSpPr>
          <p:cNvPr id="5" name="日期占位符 4"/>
          <p:cNvSpPr>
            <a:spLocks noGrp="1"/>
          </p:cNvSpPr>
          <p:nvPr>
            <p:ph type="dt" sz="half" idx="10"/>
          </p:nvPr>
        </p:nvSpPr>
        <p:spPr/>
        <p:txBody>
          <a:bodyPr/>
          <a:lstStyle/>
          <a:p>
            <a:fld id="{A06AEB36-DA8B-468B-8C8C-3785AFDA7E68}" type="datetime1">
              <a:rPr lang="zh-CN" altLang="en-US"/>
              <a:pPr/>
              <a:t>2012-07-13</a:t>
            </a:fld>
            <a:endParaRPr lang="en-US" altLang="ko-KR"/>
          </a:p>
        </p:txBody>
      </p:sp>
      <p:sp>
        <p:nvSpPr>
          <p:cNvPr id="6" name="页脚占位符 5"/>
          <p:cNvSpPr>
            <a:spLocks noGrp="1"/>
          </p:cNvSpPr>
          <p:nvPr>
            <p:ph type="ftr" sz="quarter" idx="11"/>
          </p:nvPr>
        </p:nvSpPr>
        <p:spPr/>
        <p:txBody>
          <a:bodyPr/>
          <a:lstStyle/>
          <a:p>
            <a:r>
              <a:rPr lang="ko-KR" altLang="en-US"/>
              <a:t>《会计学》</a:t>
            </a:r>
            <a:endParaRPr lang="en-US" altLang="ko-KR"/>
          </a:p>
        </p:txBody>
      </p:sp>
      <p:sp>
        <p:nvSpPr>
          <p:cNvPr id="7" name="灯片编号占位符 6"/>
          <p:cNvSpPr>
            <a:spLocks noGrp="1"/>
          </p:cNvSpPr>
          <p:nvPr>
            <p:ph type="sldNum" sz="quarter" idx="12"/>
          </p:nvPr>
        </p:nvSpPr>
        <p:spPr/>
        <p:txBody>
          <a:bodyPr/>
          <a:lstStyle/>
          <a:p>
            <a:fld id="{CEE0A457-EA83-4EF4-A302-23B34BE20060}" type="slidenum">
              <a:rPr lang="ko-KR" altLang="en-US"/>
              <a:pPr/>
              <a:t>327</a:t>
            </a:fld>
            <a:endParaRPr lang="en-US" altLang="ko-KR"/>
          </a:p>
        </p:txBody>
      </p:sp>
      <p:sp>
        <p:nvSpPr>
          <p:cNvPr id="81927" name="Rectangle 7"/>
          <p:cNvSpPr>
            <a:spLocks noChangeArrowheads="1"/>
          </p:cNvSpPr>
          <p:nvPr/>
        </p:nvSpPr>
        <p:spPr bwMode="auto">
          <a:xfrm>
            <a:off x="611188" y="1052513"/>
            <a:ext cx="8064500" cy="822325"/>
          </a:xfrm>
          <a:prstGeom prst="rect">
            <a:avLst/>
          </a:prstGeom>
          <a:noFill/>
          <a:ln w="7938">
            <a:noFill/>
            <a:miter lim="800000"/>
            <a:headEnd type="none" w="sm" len="sm"/>
            <a:tailEnd type="none" w="sm" len="sm"/>
          </a:ln>
          <a:effectLst/>
        </p:spPr>
        <p:txBody>
          <a:bodyPr>
            <a:spAutoFit/>
          </a:bodyPr>
          <a:lstStyle/>
          <a:p>
            <a:pPr algn="just"/>
            <a:r>
              <a:rPr lang="zh-CN" altLang="en-US" b="1">
                <a:solidFill>
                  <a:srgbClr val="402AE0"/>
                </a:solidFill>
                <a:latin typeface="楷体_GB2312" pitchFamily="49" charset="-122"/>
                <a:ea typeface="楷体_GB2312" pitchFamily="49" charset="-122"/>
              </a:rPr>
              <a:t>（利润形成的核算）</a:t>
            </a:r>
          </a:p>
          <a:p>
            <a:pPr algn="just"/>
            <a:r>
              <a:rPr lang="zh-CN" altLang="en-US" b="1">
                <a:solidFill>
                  <a:srgbClr val="402AE0"/>
                </a:solidFill>
                <a:latin typeface="楷体_GB2312" pitchFamily="49" charset="-122"/>
                <a:ea typeface="楷体_GB2312" pitchFamily="49" charset="-122"/>
              </a:rPr>
              <a:t>［例］假设</a:t>
            </a:r>
            <a:r>
              <a:rPr lang="en-US" altLang="zh-CN" b="1">
                <a:solidFill>
                  <a:srgbClr val="402AE0"/>
                </a:solidFill>
                <a:latin typeface="楷体_GB2312" pitchFamily="49" charset="-122"/>
                <a:ea typeface="楷体_GB2312" pitchFamily="49" charset="-122"/>
              </a:rPr>
              <a:t>A </a:t>
            </a:r>
            <a:r>
              <a:rPr lang="zh-CN" altLang="en-US" b="1">
                <a:solidFill>
                  <a:srgbClr val="402AE0"/>
                </a:solidFill>
                <a:latin typeface="楷体_GB2312" pitchFamily="49" charset="-122"/>
                <a:ea typeface="楷体_GB2312" pitchFamily="49" charset="-122"/>
              </a:rPr>
              <a:t>企业11月末未转账前损益类账户的余额如下：</a:t>
            </a: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755650" y="260350"/>
            <a:ext cx="7620000" cy="504825"/>
          </a:xfrm>
        </p:spPr>
        <p:txBody>
          <a:bodyPr>
            <a:normAutofit fontScale="85000" lnSpcReduction="10000"/>
          </a:bodyPr>
          <a:lstStyle/>
          <a:p>
            <a:r>
              <a:rPr lang="zh-CN" altLang="en-US" b="1">
                <a:solidFill>
                  <a:schemeClr val="bg1"/>
                </a:solidFill>
              </a:rPr>
              <a:t>根据上述资料，企业月终应作如下会计分录：</a:t>
            </a:r>
          </a:p>
        </p:txBody>
      </p:sp>
      <p:sp>
        <p:nvSpPr>
          <p:cNvPr id="6" name="日期占位符 3"/>
          <p:cNvSpPr>
            <a:spLocks noGrp="1"/>
          </p:cNvSpPr>
          <p:nvPr>
            <p:ph type="dt" sz="half" idx="10"/>
          </p:nvPr>
        </p:nvSpPr>
        <p:spPr/>
        <p:txBody>
          <a:bodyPr/>
          <a:lstStyle/>
          <a:p>
            <a:fld id="{401A402E-E6BC-470A-84A6-63D5004B087B}"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ko-KR" altLang="en-US"/>
              <a:t>《会计学》</a:t>
            </a:r>
            <a:endParaRPr lang="en-US" altLang="ko-KR"/>
          </a:p>
        </p:txBody>
      </p:sp>
      <p:sp>
        <p:nvSpPr>
          <p:cNvPr id="8" name="灯片编号占位符 5"/>
          <p:cNvSpPr>
            <a:spLocks noGrp="1"/>
          </p:cNvSpPr>
          <p:nvPr>
            <p:ph type="sldNum" sz="quarter" idx="12"/>
          </p:nvPr>
        </p:nvSpPr>
        <p:spPr/>
        <p:txBody>
          <a:bodyPr/>
          <a:lstStyle/>
          <a:p>
            <a:fld id="{0CD7F2A5-558F-467F-B952-AFA9C8117C47}" type="slidenum">
              <a:rPr lang="ko-KR" altLang="en-US"/>
              <a:pPr/>
              <a:t>328</a:t>
            </a:fld>
            <a:endParaRPr lang="en-US" altLang="ko-KR"/>
          </a:p>
        </p:txBody>
      </p:sp>
      <p:sp>
        <p:nvSpPr>
          <p:cNvPr id="82950" name="Rectangle 6"/>
          <p:cNvSpPr>
            <a:spLocks noChangeArrowheads="1"/>
          </p:cNvSpPr>
          <p:nvPr/>
        </p:nvSpPr>
        <p:spPr bwMode="auto">
          <a:xfrm>
            <a:off x="827088" y="1052513"/>
            <a:ext cx="4572000" cy="2225675"/>
          </a:xfrm>
          <a:prstGeom prst="rect">
            <a:avLst/>
          </a:prstGeom>
          <a:noFill/>
          <a:ln w="7938">
            <a:noFill/>
            <a:miter lim="800000"/>
            <a:headEnd type="none" w="sm" len="sm"/>
            <a:tailEnd type="none" w="sm" len="sm"/>
          </a:ln>
          <a:effectLst/>
        </p:spPr>
        <p:txBody>
          <a:bodyPr>
            <a:spAutoFit/>
          </a:bodyPr>
          <a:lstStyle/>
          <a:p>
            <a:r>
              <a:rPr lang="zh-CN" altLang="en-US" sz="2000">
                <a:solidFill>
                  <a:srgbClr val="E70905"/>
                </a:solidFill>
                <a:latin typeface="楷体_GB2312" pitchFamily="49" charset="-122"/>
                <a:ea typeface="楷体_GB2312" pitchFamily="49" charset="-122"/>
              </a:rPr>
              <a:t>结转收入：</a:t>
            </a:r>
          </a:p>
          <a:p>
            <a:r>
              <a:rPr lang="zh-CN" altLang="en-US" sz="2000">
                <a:solidFill>
                  <a:srgbClr val="15172F"/>
                </a:solidFill>
                <a:latin typeface="楷体_GB2312" pitchFamily="49" charset="-122"/>
                <a:ea typeface="楷体_GB2312" pitchFamily="49" charset="-122"/>
              </a:rPr>
              <a:t>借：主营业务收入     3000000</a:t>
            </a:r>
          </a:p>
          <a:p>
            <a:r>
              <a:rPr lang="zh-CN" altLang="en-US" sz="2000">
                <a:solidFill>
                  <a:srgbClr val="15172F"/>
                </a:solidFill>
                <a:latin typeface="楷体_GB2312" pitchFamily="49" charset="-122"/>
                <a:ea typeface="楷体_GB2312" pitchFamily="49" charset="-122"/>
              </a:rPr>
              <a:t>    其他业务收入      400000</a:t>
            </a:r>
          </a:p>
          <a:p>
            <a:r>
              <a:rPr lang="zh-CN" altLang="en-US" sz="2000">
                <a:solidFill>
                  <a:srgbClr val="15172F"/>
                </a:solidFill>
                <a:latin typeface="楷体_GB2312" pitchFamily="49" charset="-122"/>
                <a:ea typeface="楷体_GB2312" pitchFamily="49" charset="-122"/>
              </a:rPr>
              <a:t>    投资收益           50000</a:t>
            </a:r>
          </a:p>
          <a:p>
            <a:r>
              <a:rPr lang="zh-CN" altLang="en-US" sz="2000">
                <a:solidFill>
                  <a:srgbClr val="15172F"/>
                </a:solidFill>
                <a:latin typeface="楷体_GB2312" pitchFamily="49" charset="-122"/>
                <a:ea typeface="楷体_GB2312" pitchFamily="49" charset="-122"/>
              </a:rPr>
              <a:t>    公允价值变动损益  100000</a:t>
            </a:r>
          </a:p>
          <a:p>
            <a:r>
              <a:rPr lang="zh-CN" altLang="en-US" sz="2000">
                <a:solidFill>
                  <a:srgbClr val="15172F"/>
                </a:solidFill>
                <a:latin typeface="楷体_GB2312" pitchFamily="49" charset="-122"/>
                <a:ea typeface="楷体_GB2312" pitchFamily="49" charset="-122"/>
              </a:rPr>
              <a:t>    营业外收入         20000</a:t>
            </a:r>
          </a:p>
          <a:p>
            <a:r>
              <a:rPr lang="zh-CN" altLang="en-US" sz="2000">
                <a:solidFill>
                  <a:srgbClr val="15172F"/>
                </a:solidFill>
                <a:latin typeface="楷体_GB2312" pitchFamily="49" charset="-122"/>
                <a:ea typeface="楷体_GB2312" pitchFamily="49" charset="-122"/>
              </a:rPr>
              <a:t>    贷：本年利润          3570000</a:t>
            </a:r>
          </a:p>
        </p:txBody>
      </p:sp>
      <p:sp>
        <p:nvSpPr>
          <p:cNvPr id="82951" name="Rectangle 7"/>
          <p:cNvSpPr>
            <a:spLocks noChangeArrowheads="1"/>
          </p:cNvSpPr>
          <p:nvPr/>
        </p:nvSpPr>
        <p:spPr bwMode="auto">
          <a:xfrm>
            <a:off x="827088" y="3429000"/>
            <a:ext cx="4392612" cy="2835275"/>
          </a:xfrm>
          <a:prstGeom prst="rect">
            <a:avLst/>
          </a:prstGeom>
          <a:noFill/>
          <a:ln w="7938">
            <a:noFill/>
            <a:miter lim="800000"/>
            <a:headEnd type="none" w="sm" len="sm"/>
            <a:tailEnd type="none" w="sm" len="sm"/>
          </a:ln>
          <a:effectLst/>
        </p:spPr>
        <p:txBody>
          <a:bodyPr>
            <a:spAutoFit/>
          </a:bodyPr>
          <a:lstStyle/>
          <a:p>
            <a:r>
              <a:rPr lang="zh-CN" altLang="en-US" sz="2000">
                <a:solidFill>
                  <a:srgbClr val="E70905"/>
                </a:solidFill>
                <a:latin typeface="楷体_GB2312" pitchFamily="49" charset="-122"/>
                <a:ea typeface="楷体_GB2312" pitchFamily="49" charset="-122"/>
              </a:rPr>
              <a:t>结转费用、成本等：</a:t>
            </a:r>
            <a:endParaRPr lang="zh-CN" altLang="en-US" sz="2000">
              <a:solidFill>
                <a:srgbClr val="15172F"/>
              </a:solidFill>
              <a:latin typeface="楷体_GB2312" pitchFamily="49" charset="-122"/>
              <a:ea typeface="楷体_GB2312" pitchFamily="49" charset="-122"/>
            </a:endParaRPr>
          </a:p>
          <a:p>
            <a:r>
              <a:rPr lang="zh-CN" altLang="en-US" sz="2000">
                <a:solidFill>
                  <a:srgbClr val="15172F"/>
                </a:solidFill>
                <a:latin typeface="楷体_GB2312" pitchFamily="49" charset="-122"/>
                <a:ea typeface="楷体_GB2312" pitchFamily="49" charset="-122"/>
              </a:rPr>
              <a:t>借：本年利润        3118000</a:t>
            </a:r>
          </a:p>
          <a:p>
            <a:r>
              <a:rPr lang="zh-CN" altLang="en-US" sz="2000">
                <a:solidFill>
                  <a:srgbClr val="15172F"/>
                </a:solidFill>
                <a:latin typeface="楷体_GB2312" pitchFamily="49" charset="-122"/>
                <a:ea typeface="楷体_GB2312" pitchFamily="49" charset="-122"/>
              </a:rPr>
              <a:t>    贷：主营业务成本      2400000</a:t>
            </a:r>
          </a:p>
          <a:p>
            <a:r>
              <a:rPr lang="zh-CN" altLang="en-US" sz="2000">
                <a:solidFill>
                  <a:srgbClr val="15172F"/>
                </a:solidFill>
                <a:latin typeface="楷体_GB2312" pitchFamily="49" charset="-122"/>
                <a:ea typeface="楷体_GB2312" pitchFamily="49" charset="-122"/>
              </a:rPr>
              <a:t>        营业税金及附加     300000</a:t>
            </a:r>
          </a:p>
          <a:p>
            <a:r>
              <a:rPr lang="zh-CN" altLang="en-US" sz="2000">
                <a:solidFill>
                  <a:srgbClr val="15172F"/>
                </a:solidFill>
                <a:latin typeface="楷体_GB2312" pitchFamily="49" charset="-122"/>
                <a:ea typeface="楷体_GB2312" pitchFamily="49" charset="-122"/>
              </a:rPr>
              <a:t>        其他业务成本        10000</a:t>
            </a:r>
          </a:p>
          <a:p>
            <a:r>
              <a:rPr lang="zh-CN" altLang="en-US" sz="2000">
                <a:solidFill>
                  <a:srgbClr val="15172F"/>
                </a:solidFill>
                <a:latin typeface="楷体_GB2312" pitchFamily="49" charset="-122"/>
                <a:ea typeface="楷体_GB2312" pitchFamily="49" charset="-122"/>
              </a:rPr>
              <a:t>        销售费用           200000</a:t>
            </a:r>
          </a:p>
          <a:p>
            <a:r>
              <a:rPr lang="zh-CN" altLang="en-US" sz="2000">
                <a:solidFill>
                  <a:srgbClr val="15172F"/>
                </a:solidFill>
                <a:latin typeface="楷体_GB2312" pitchFamily="49" charset="-122"/>
                <a:ea typeface="楷体_GB2312" pitchFamily="49" charset="-122"/>
              </a:rPr>
              <a:t>        管理费用           180000</a:t>
            </a:r>
          </a:p>
          <a:p>
            <a:r>
              <a:rPr lang="zh-CN" altLang="en-US" sz="2000">
                <a:solidFill>
                  <a:srgbClr val="15172F"/>
                </a:solidFill>
                <a:latin typeface="楷体_GB2312" pitchFamily="49" charset="-122"/>
                <a:ea typeface="楷体_GB2312" pitchFamily="49" charset="-122"/>
              </a:rPr>
              <a:t>        财务费用            20000</a:t>
            </a:r>
          </a:p>
          <a:p>
            <a:r>
              <a:rPr lang="zh-CN" altLang="en-US" sz="2000">
                <a:solidFill>
                  <a:srgbClr val="15172F"/>
                </a:solidFill>
                <a:latin typeface="楷体_GB2312" pitchFamily="49" charset="-122"/>
                <a:ea typeface="楷体_GB2312" pitchFamily="49" charset="-122"/>
              </a:rPr>
              <a:t>        营业外支出           8000</a:t>
            </a:r>
          </a:p>
        </p:txBody>
      </p:sp>
      <p:sp>
        <p:nvSpPr>
          <p:cNvPr id="82952" name="Rectangle 8"/>
          <p:cNvSpPr>
            <a:spLocks noChangeArrowheads="1"/>
          </p:cNvSpPr>
          <p:nvPr/>
        </p:nvSpPr>
        <p:spPr bwMode="auto">
          <a:xfrm>
            <a:off x="5403850" y="5445125"/>
            <a:ext cx="3740150" cy="762000"/>
          </a:xfrm>
          <a:prstGeom prst="rect">
            <a:avLst/>
          </a:prstGeom>
          <a:noFill/>
          <a:ln w="7938">
            <a:noFill/>
            <a:miter lim="800000"/>
            <a:headEnd type="none" w="sm" len="sm"/>
            <a:tailEnd type="none" w="sm" len="sm"/>
          </a:ln>
          <a:effectLst/>
        </p:spPr>
        <p:txBody>
          <a:bodyPr wrap="none">
            <a:spAutoFit/>
          </a:bodyPr>
          <a:lstStyle/>
          <a:p>
            <a:pPr>
              <a:spcBef>
                <a:spcPct val="20000"/>
              </a:spcBef>
            </a:pPr>
            <a:r>
              <a:rPr lang="zh-CN" altLang="en-US" sz="2000">
                <a:solidFill>
                  <a:srgbClr val="15172F"/>
                </a:solidFill>
                <a:latin typeface="楷体_GB2312" pitchFamily="49" charset="-122"/>
                <a:ea typeface="楷体_GB2312" pitchFamily="49" charset="-122"/>
              </a:rPr>
              <a:t>企业11月份的利润=</a:t>
            </a:r>
          </a:p>
          <a:p>
            <a:pPr>
              <a:spcBef>
                <a:spcPct val="20000"/>
              </a:spcBef>
            </a:pPr>
            <a:r>
              <a:rPr lang="zh-CN" altLang="en-US" sz="2000">
                <a:solidFill>
                  <a:srgbClr val="15172F"/>
                </a:solidFill>
                <a:latin typeface="楷体_GB2312" pitchFamily="49" charset="-122"/>
                <a:ea typeface="楷体_GB2312" pitchFamily="49" charset="-122"/>
              </a:rPr>
              <a:t>3570000-3118000=452000（元）</a:t>
            </a: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750" y="115888"/>
            <a:ext cx="8135938" cy="649287"/>
          </a:xfrm>
        </p:spPr>
        <p:txBody>
          <a:bodyPr>
            <a:normAutofit fontScale="90000"/>
          </a:bodyPr>
          <a:lstStyle/>
          <a:p>
            <a:pPr algn="ctr"/>
            <a:r>
              <a:rPr lang="zh-CN" altLang="en-US" sz="4400" b="0">
                <a:solidFill>
                  <a:schemeClr val="bg1"/>
                </a:solidFill>
                <a:latin typeface="华文新魏" pitchFamily="2" charset="-122"/>
                <a:ea typeface="华文新魏" pitchFamily="2" charset="-122"/>
              </a:rPr>
              <a:t>第三节   利润分配</a:t>
            </a:r>
          </a:p>
        </p:txBody>
      </p:sp>
      <p:sp>
        <p:nvSpPr>
          <p:cNvPr id="36867" name="Rectangle 3"/>
          <p:cNvSpPr>
            <a:spLocks noGrp="1" noChangeArrowheads="1"/>
          </p:cNvSpPr>
          <p:nvPr>
            <p:ph idx="1"/>
          </p:nvPr>
        </p:nvSpPr>
        <p:spPr>
          <a:xfrm>
            <a:off x="684213" y="1052513"/>
            <a:ext cx="7991475" cy="5181600"/>
          </a:xfrm>
        </p:spPr>
        <p:txBody>
          <a:bodyPr/>
          <a:lstStyle/>
          <a:p>
            <a:pPr>
              <a:lnSpc>
                <a:spcPct val="110000"/>
              </a:lnSpc>
              <a:spcBef>
                <a:spcPct val="30000"/>
              </a:spcBef>
            </a:pPr>
            <a:r>
              <a:rPr lang="zh-CN" altLang="en-US" sz="3200" b="1">
                <a:solidFill>
                  <a:srgbClr val="000066"/>
                </a:solidFill>
                <a:latin typeface="黑体" pitchFamily="2" charset="-122"/>
                <a:ea typeface="黑体" pitchFamily="2" charset="-122"/>
              </a:rPr>
              <a:t>一、利润分配的内容</a:t>
            </a:r>
            <a:r>
              <a:rPr lang="en-US" altLang="zh-CN" sz="3200" b="1">
                <a:solidFill>
                  <a:srgbClr val="000066"/>
                </a:solidFill>
                <a:latin typeface="黑体" pitchFamily="2" charset="-122"/>
                <a:ea typeface="黑体" pitchFamily="2" charset="-122"/>
              </a:rPr>
              <a:t>p.229</a:t>
            </a:r>
          </a:p>
          <a:p>
            <a:pPr>
              <a:lnSpc>
                <a:spcPct val="110000"/>
              </a:lnSpc>
              <a:spcBef>
                <a:spcPct val="30000"/>
              </a:spcBef>
            </a:pPr>
            <a:r>
              <a:rPr lang="zh-CN" altLang="en-US" sz="2800">
                <a:solidFill>
                  <a:srgbClr val="15172F"/>
                </a:solidFill>
              </a:rPr>
              <a:t>    根据有关法规的规定，企业当年实现的净利润，一般应当按照如下顺序进行分配。</a:t>
            </a:r>
          </a:p>
          <a:p>
            <a:pPr>
              <a:lnSpc>
                <a:spcPct val="110000"/>
              </a:lnSpc>
              <a:spcBef>
                <a:spcPct val="30000"/>
              </a:spcBef>
            </a:pPr>
            <a:r>
              <a:rPr lang="zh-CN" altLang="en-US" sz="2800">
                <a:solidFill>
                  <a:srgbClr val="15172F"/>
                </a:solidFill>
              </a:rPr>
              <a:t>    （一）提取法定盈余公积</a:t>
            </a:r>
          </a:p>
          <a:p>
            <a:pPr>
              <a:lnSpc>
                <a:spcPct val="110000"/>
              </a:lnSpc>
              <a:spcBef>
                <a:spcPct val="30000"/>
              </a:spcBef>
            </a:pPr>
            <a:r>
              <a:rPr lang="zh-CN" altLang="en-US" sz="2800">
                <a:solidFill>
                  <a:srgbClr val="15172F"/>
                </a:solidFill>
              </a:rPr>
              <a:t>    （二）提取任意盈余公积</a:t>
            </a:r>
          </a:p>
          <a:p>
            <a:pPr>
              <a:lnSpc>
                <a:spcPct val="110000"/>
              </a:lnSpc>
              <a:spcBef>
                <a:spcPct val="30000"/>
              </a:spcBef>
            </a:pPr>
            <a:r>
              <a:rPr lang="zh-CN" altLang="en-US" sz="2800">
                <a:solidFill>
                  <a:srgbClr val="15172F"/>
                </a:solidFill>
              </a:rPr>
              <a:t>    （三）向投资者分配利润或股利</a:t>
            </a:r>
          </a:p>
        </p:txBody>
      </p:sp>
      <p:sp>
        <p:nvSpPr>
          <p:cNvPr id="4" name="日期占位符 3"/>
          <p:cNvSpPr>
            <a:spLocks noGrp="1"/>
          </p:cNvSpPr>
          <p:nvPr>
            <p:ph type="dt" sz="half" idx="10"/>
          </p:nvPr>
        </p:nvSpPr>
        <p:spPr/>
        <p:txBody>
          <a:bodyPr/>
          <a:lstStyle/>
          <a:p>
            <a:fld id="{79102C68-017C-4639-92DD-67F7FB4C576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D716E2E7-FE44-4EF8-8986-52434F703302}" type="slidenum">
              <a:rPr lang="ko-KR" altLang="en-US"/>
              <a:pPr/>
              <a:t>329</a:t>
            </a:fld>
            <a:endParaRPr lang="en-US" altLang="ko-K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（一）历史成本</a:t>
            </a:r>
          </a:p>
        </p:txBody>
      </p:sp>
      <p:sp>
        <p:nvSpPr>
          <p:cNvPr id="87043" name="Rectangle 3"/>
          <p:cNvSpPr>
            <a:spLocks noGrp="1" noChangeArrowheads="1"/>
          </p:cNvSpPr>
          <p:nvPr>
            <p:ph idx="1"/>
          </p:nvPr>
        </p:nvSpPr>
        <p:spPr>
          <a:xfrm>
            <a:off x="323850" y="1052513"/>
            <a:ext cx="8569325" cy="5400675"/>
          </a:xfrm>
        </p:spPr>
        <p:txBody>
          <a:bodyPr>
            <a:normAutofit lnSpcReduction="10000"/>
          </a:bodyPr>
          <a:lstStyle/>
          <a:p>
            <a:pPr>
              <a:spcBef>
                <a:spcPct val="30000"/>
              </a:spcBef>
            </a:pPr>
            <a:r>
              <a:rPr lang="zh-CN" altLang="en-US" sz="2000" b="0">
                <a:latin typeface="楷体_GB2312" pitchFamily="49" charset="-122"/>
              </a:rPr>
              <a:t>    历史成本是指企业取得或建造某项资产时所实际支付的现金及现金等价物。</a:t>
            </a:r>
          </a:p>
          <a:p>
            <a:pPr>
              <a:spcBef>
                <a:spcPct val="30000"/>
              </a:spcBef>
            </a:pPr>
            <a:r>
              <a:rPr lang="zh-CN" altLang="en-US" sz="2000" b="0">
                <a:latin typeface="楷体_GB2312" pitchFamily="49" charset="-122"/>
              </a:rPr>
              <a:t>    在历史成本计量下，</a:t>
            </a:r>
            <a:r>
              <a:rPr lang="zh-CN" altLang="en-US" sz="2000" b="0">
                <a:solidFill>
                  <a:schemeClr val="accent2"/>
                </a:solidFill>
                <a:latin typeface="楷体_GB2312" pitchFamily="49" charset="-122"/>
              </a:rPr>
              <a:t>资产</a:t>
            </a:r>
            <a:r>
              <a:rPr lang="zh-CN" altLang="en-US" sz="2000" b="0">
                <a:latin typeface="楷体_GB2312" pitchFamily="49" charset="-122"/>
              </a:rPr>
              <a:t>按照购置时支付的现金或者现金等价物的金额，或者按照购置资产时所付出的对价的公允价值计量。</a:t>
            </a:r>
          </a:p>
          <a:p>
            <a:pPr>
              <a:spcBef>
                <a:spcPct val="30000"/>
              </a:spcBef>
            </a:pPr>
            <a:r>
              <a:rPr lang="zh-CN" altLang="en-US" sz="2000" b="0">
                <a:solidFill>
                  <a:schemeClr val="accent2"/>
                </a:solidFill>
                <a:latin typeface="楷体_GB2312" pitchFamily="49" charset="-122"/>
              </a:rPr>
              <a:t>    负债</a:t>
            </a:r>
            <a:r>
              <a:rPr lang="zh-CN" altLang="en-US" sz="2000" b="0">
                <a:latin typeface="楷体_GB2312" pitchFamily="49" charset="-122"/>
              </a:rPr>
              <a:t>按照因承担现时义务而实际收到的款项或者资产的金额，或者承担现时义务的合同金额，或者按照日常活动中为偿还负债预期需要支付的现金或者现金等价物的金额计量。</a:t>
            </a:r>
          </a:p>
          <a:p>
            <a:pPr>
              <a:spcBef>
                <a:spcPct val="30000"/>
              </a:spcBef>
            </a:pPr>
            <a:r>
              <a:rPr lang="zh-CN" altLang="en-US" sz="2000" b="0">
                <a:latin typeface="楷体_GB2312" pitchFamily="49" charset="-122"/>
              </a:rPr>
              <a:t>    由于历史成本是在交易发生时按客观经济事实所确定的，因此使会计计量具有</a:t>
            </a:r>
            <a:r>
              <a:rPr lang="zh-CN" altLang="en-US" sz="2000" b="0">
                <a:solidFill>
                  <a:schemeClr val="accent2"/>
                </a:solidFill>
                <a:latin typeface="楷体_GB2312" pitchFamily="49" charset="-122"/>
              </a:rPr>
              <a:t>客观性</a:t>
            </a:r>
            <a:r>
              <a:rPr lang="zh-CN" altLang="en-US" sz="2000" b="0">
                <a:latin typeface="楷体_GB2312" pitchFamily="49" charset="-122"/>
              </a:rPr>
              <a:t>；</a:t>
            </a:r>
          </a:p>
          <a:p>
            <a:pPr>
              <a:spcBef>
                <a:spcPct val="30000"/>
              </a:spcBef>
            </a:pPr>
            <a:r>
              <a:rPr lang="zh-CN" altLang="en-US" sz="2000" b="0">
                <a:latin typeface="楷体_GB2312" pitchFamily="49" charset="-122"/>
              </a:rPr>
              <a:t>    由于历史成本是以会计凭证为依据确定的，便于事后查核和验证，因此使会计计量具有</a:t>
            </a:r>
            <a:r>
              <a:rPr lang="zh-CN" altLang="en-US" sz="2000" b="0">
                <a:solidFill>
                  <a:schemeClr val="accent2"/>
                </a:solidFill>
                <a:latin typeface="楷体_GB2312" pitchFamily="49" charset="-122"/>
              </a:rPr>
              <a:t>可验性</a:t>
            </a:r>
            <a:r>
              <a:rPr lang="zh-CN" altLang="en-US" sz="2000" b="0">
                <a:latin typeface="楷体_GB2312" pitchFamily="49" charset="-122"/>
              </a:rPr>
              <a:t>；</a:t>
            </a:r>
          </a:p>
          <a:p>
            <a:pPr>
              <a:spcBef>
                <a:spcPct val="30000"/>
              </a:spcBef>
            </a:pPr>
            <a:r>
              <a:rPr lang="zh-CN" altLang="en-US" sz="2000" b="0">
                <a:latin typeface="楷体_GB2312" pitchFamily="49" charset="-122"/>
              </a:rPr>
              <a:t>    由于历史成本的数据比较容易取得，因此使会计计量具有</a:t>
            </a:r>
            <a:r>
              <a:rPr lang="zh-CN" altLang="en-US" sz="2000" b="0">
                <a:solidFill>
                  <a:schemeClr val="accent2"/>
                </a:solidFill>
                <a:latin typeface="楷体_GB2312" pitchFamily="49" charset="-122"/>
              </a:rPr>
              <a:t>可行性</a:t>
            </a:r>
            <a:r>
              <a:rPr lang="zh-CN" altLang="en-US" sz="2000" b="0">
                <a:latin typeface="楷体_GB2312" pitchFamily="49" charset="-122"/>
              </a:rPr>
              <a:t>。</a:t>
            </a:r>
          </a:p>
          <a:p>
            <a:pPr>
              <a:spcBef>
                <a:spcPct val="30000"/>
              </a:spcBef>
            </a:pPr>
            <a:r>
              <a:rPr lang="zh-CN" altLang="en-US" sz="2000" b="0">
                <a:latin typeface="楷体_GB2312" pitchFamily="49" charset="-122"/>
              </a:rPr>
              <a:t>    历史成本计量是持续经营假设、币值不变假设和可比性原则的共同要求。</a:t>
            </a:r>
          </a:p>
          <a:p>
            <a:pPr>
              <a:spcBef>
                <a:spcPct val="30000"/>
              </a:spcBef>
            </a:pPr>
            <a:r>
              <a:rPr lang="zh-CN" altLang="en-US" sz="2000" b="0">
                <a:latin typeface="楷体_GB2312" pitchFamily="49" charset="-122"/>
              </a:rPr>
              <a:t>    它一方面有助于对各项资产计量结果的检验与控制，另一方面使收入与费用的配比建立在实际交易的基础上，有助于保证会计信息的</a:t>
            </a:r>
            <a:r>
              <a:rPr lang="zh-CN" altLang="en-US" sz="2000" b="0">
                <a:solidFill>
                  <a:schemeClr val="accent2"/>
                </a:solidFill>
                <a:latin typeface="楷体_GB2312" pitchFamily="49" charset="-122"/>
              </a:rPr>
              <a:t>真实可靠</a:t>
            </a:r>
            <a:r>
              <a:rPr lang="zh-CN" altLang="en-US" sz="2000" b="0">
                <a:latin typeface="楷体_GB2312" pitchFamily="49" charset="-122"/>
              </a:rPr>
              <a:t>。</a:t>
            </a:r>
          </a:p>
        </p:txBody>
      </p:sp>
      <p:sp>
        <p:nvSpPr>
          <p:cNvPr id="4" name="日期占位符 3"/>
          <p:cNvSpPr>
            <a:spLocks noGrp="1"/>
          </p:cNvSpPr>
          <p:nvPr>
            <p:ph type="dt" sz="half" idx="10"/>
          </p:nvPr>
        </p:nvSpPr>
        <p:spPr/>
        <p:txBody>
          <a:bodyPr/>
          <a:lstStyle/>
          <a:p>
            <a:fld id="{9229C7CF-D206-4E62-93A1-C88A8EAA81B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6EB4143-FFFF-4FFC-8F45-B51E2BDCA191}" type="slidenum">
              <a:rPr lang="en-US" altLang="ko-KR"/>
              <a:pPr/>
              <a:t>33</a:t>
            </a:fld>
            <a:endParaRPr lang="en-US" altLang="ko-KR"/>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115888"/>
            <a:ext cx="8135938" cy="592137"/>
          </a:xfrm>
        </p:spPr>
        <p:txBody>
          <a:bodyPr/>
          <a:lstStyle/>
          <a:p>
            <a:r>
              <a:rPr lang="zh-CN" altLang="en-US" sz="2100" b="0">
                <a:latin typeface="宋体" charset="-122"/>
              </a:rPr>
              <a:t>     </a:t>
            </a:r>
            <a:endParaRPr lang="zh-CN" altLang="en-US" sz="2100">
              <a:ea typeface="楷体_GB2312" pitchFamily="49" charset="-122"/>
            </a:endParaRPr>
          </a:p>
        </p:txBody>
      </p:sp>
      <p:sp>
        <p:nvSpPr>
          <p:cNvPr id="37891" name="Rectangle 3"/>
          <p:cNvSpPr>
            <a:spLocks noGrp="1" noChangeArrowheads="1"/>
          </p:cNvSpPr>
          <p:nvPr>
            <p:ph idx="1"/>
          </p:nvPr>
        </p:nvSpPr>
        <p:spPr>
          <a:xfrm>
            <a:off x="684213" y="1052513"/>
            <a:ext cx="7848600" cy="5400675"/>
          </a:xfrm>
        </p:spPr>
        <p:txBody>
          <a:bodyPr>
            <a:normAutofit fontScale="77500" lnSpcReduction="20000"/>
          </a:bodyPr>
          <a:lstStyle/>
          <a:p>
            <a:pPr>
              <a:lnSpc>
                <a:spcPct val="110000"/>
              </a:lnSpc>
            </a:pPr>
            <a:r>
              <a:rPr lang="zh-CN" altLang="en-US">
                <a:solidFill>
                  <a:srgbClr val="15172F"/>
                </a:solidFill>
              </a:rPr>
              <a:t>核算所用账户：</a:t>
            </a:r>
          </a:p>
          <a:p>
            <a:pPr>
              <a:lnSpc>
                <a:spcPct val="110000"/>
              </a:lnSpc>
            </a:pPr>
            <a:r>
              <a:rPr lang="zh-CN" altLang="en-US">
                <a:solidFill>
                  <a:srgbClr val="15172F"/>
                </a:solidFill>
              </a:rPr>
              <a:t>    </a:t>
            </a:r>
            <a:r>
              <a:rPr lang="zh-CN" altLang="en-US" b="1">
                <a:solidFill>
                  <a:srgbClr val="E70905"/>
                </a:solidFill>
              </a:rPr>
              <a:t>盈余公积账户</a:t>
            </a:r>
            <a:r>
              <a:rPr lang="zh-CN" altLang="en-US">
                <a:solidFill>
                  <a:srgbClr val="FF0066"/>
                </a:solidFill>
              </a:rPr>
              <a:t>，</a:t>
            </a:r>
            <a:r>
              <a:rPr lang="zh-CN" altLang="en-US">
                <a:solidFill>
                  <a:srgbClr val="15172F"/>
                </a:solidFill>
              </a:rPr>
              <a:t>所有者权益性质。</a:t>
            </a:r>
          </a:p>
          <a:p>
            <a:pPr>
              <a:lnSpc>
                <a:spcPct val="110000"/>
              </a:lnSpc>
            </a:pPr>
            <a:r>
              <a:rPr lang="zh-CN" altLang="en-US">
                <a:solidFill>
                  <a:srgbClr val="15172F"/>
                </a:solidFill>
              </a:rPr>
              <a:t>    </a:t>
            </a:r>
            <a:r>
              <a:rPr lang="zh-CN" altLang="en-US">
                <a:solidFill>
                  <a:srgbClr val="4919B3"/>
                </a:solidFill>
              </a:rPr>
              <a:t>明细科目包括</a:t>
            </a:r>
            <a:r>
              <a:rPr lang="zh-CN" altLang="en-US">
                <a:solidFill>
                  <a:srgbClr val="15172F"/>
                </a:solidFill>
              </a:rPr>
              <a:t>：法定盈余公积、任意盈余公积等</a:t>
            </a:r>
          </a:p>
          <a:p>
            <a:pPr>
              <a:lnSpc>
                <a:spcPct val="110000"/>
              </a:lnSpc>
            </a:pPr>
            <a:r>
              <a:rPr lang="zh-CN" altLang="en-US">
                <a:solidFill>
                  <a:srgbClr val="E70905"/>
                </a:solidFill>
                <a:latin typeface="宋体" charset="-122"/>
              </a:rPr>
              <a:t>    </a:t>
            </a:r>
            <a:r>
              <a:rPr lang="zh-CN" altLang="en-US" b="1">
                <a:solidFill>
                  <a:srgbClr val="E70905"/>
                </a:solidFill>
                <a:latin typeface="宋体" charset="-122"/>
              </a:rPr>
              <a:t>利润分配账户</a:t>
            </a:r>
            <a:r>
              <a:rPr lang="zh-CN" altLang="en-US">
                <a:solidFill>
                  <a:srgbClr val="E70905"/>
                </a:solidFill>
                <a:latin typeface="宋体" charset="-122"/>
              </a:rPr>
              <a:t>：</a:t>
            </a:r>
            <a:r>
              <a:rPr lang="zh-CN" altLang="en-US">
                <a:latin typeface="宋体" charset="-122"/>
              </a:rPr>
              <a:t>所有者权益性质。</a:t>
            </a:r>
          </a:p>
          <a:p>
            <a:pPr>
              <a:lnSpc>
                <a:spcPct val="110000"/>
              </a:lnSpc>
            </a:pPr>
            <a:r>
              <a:rPr lang="zh-CN" altLang="en-US">
                <a:solidFill>
                  <a:srgbClr val="402AE0"/>
                </a:solidFill>
                <a:latin typeface="宋体" charset="-122"/>
              </a:rPr>
              <a:t>    </a:t>
            </a:r>
            <a:r>
              <a:rPr lang="zh-CN" altLang="en-US">
                <a:solidFill>
                  <a:srgbClr val="4919B3"/>
                </a:solidFill>
                <a:latin typeface="宋体" charset="-122"/>
              </a:rPr>
              <a:t>明细科目包括</a:t>
            </a:r>
            <a:r>
              <a:rPr lang="zh-CN" altLang="en-US">
                <a:solidFill>
                  <a:srgbClr val="402AE0"/>
                </a:solidFill>
                <a:latin typeface="宋体" charset="-122"/>
              </a:rPr>
              <a:t>：</a:t>
            </a:r>
            <a:r>
              <a:rPr lang="zh-CN" altLang="en-US">
                <a:solidFill>
                  <a:srgbClr val="15172F"/>
                </a:solidFill>
                <a:latin typeface="宋体" charset="-122"/>
              </a:rPr>
              <a:t>提取法定盈余公积、提取任意盈余公积、应付股利、未分配利润等。</a:t>
            </a:r>
            <a:endParaRPr lang="zh-CN" altLang="en-US">
              <a:solidFill>
                <a:srgbClr val="15172F"/>
              </a:solidFill>
            </a:endParaRPr>
          </a:p>
          <a:p>
            <a:pPr>
              <a:lnSpc>
                <a:spcPct val="110000"/>
              </a:lnSpc>
            </a:pPr>
            <a:r>
              <a:rPr lang="zh-CN" altLang="en-US">
                <a:solidFill>
                  <a:srgbClr val="15172F"/>
                </a:solidFill>
                <a:latin typeface="宋体" charset="-122"/>
              </a:rPr>
              <a:t>    利润分配账户中</a:t>
            </a:r>
            <a:r>
              <a:rPr lang="zh-CN" altLang="en-US" b="1">
                <a:solidFill>
                  <a:srgbClr val="E70905"/>
                </a:solidFill>
                <a:latin typeface="宋体" charset="-122"/>
              </a:rPr>
              <a:t>特别重要</a:t>
            </a:r>
            <a:r>
              <a:rPr lang="zh-CN" altLang="en-US">
                <a:solidFill>
                  <a:srgbClr val="15172F"/>
                </a:solidFill>
                <a:latin typeface="宋体" charset="-122"/>
              </a:rPr>
              <a:t>的账户是：未分配利润明细账，该账户是利润分配账户的</a:t>
            </a:r>
            <a:r>
              <a:rPr lang="zh-CN" altLang="en-US">
                <a:solidFill>
                  <a:srgbClr val="402AE0"/>
                </a:solidFill>
                <a:latin typeface="宋体" charset="-122"/>
              </a:rPr>
              <a:t>中心账户</a:t>
            </a:r>
            <a:r>
              <a:rPr lang="zh-CN" altLang="en-US">
                <a:solidFill>
                  <a:srgbClr val="15172F"/>
                </a:solidFill>
                <a:latin typeface="宋体" charset="-122"/>
              </a:rPr>
              <a:t>。在盈利的情况下，账户的贷方登记可供分配的利润，借方登记利润分配的去向，贷方余额表示未分配的利润。</a:t>
            </a:r>
            <a:endParaRPr lang="zh-CN" altLang="en-US">
              <a:solidFill>
                <a:srgbClr val="15172F"/>
              </a:solidFill>
            </a:endParaRPr>
          </a:p>
          <a:p>
            <a:pPr>
              <a:lnSpc>
                <a:spcPct val="110000"/>
              </a:lnSpc>
            </a:pPr>
            <a:r>
              <a:rPr lang="zh-CN" altLang="en-US">
                <a:solidFill>
                  <a:srgbClr val="15172F"/>
                </a:solidFill>
                <a:latin typeface="宋体" charset="-122"/>
              </a:rPr>
              <a:t>    其余的明细账则仅仅表示利润分配的去向和年终将分配的利润转入利润分配账户。</a:t>
            </a:r>
            <a:endParaRPr lang="zh-CN" altLang="en-US">
              <a:solidFill>
                <a:srgbClr val="15172F"/>
              </a:solidFill>
            </a:endParaRPr>
          </a:p>
        </p:txBody>
      </p:sp>
      <p:sp>
        <p:nvSpPr>
          <p:cNvPr id="5" name="日期占位符 3"/>
          <p:cNvSpPr>
            <a:spLocks noGrp="1"/>
          </p:cNvSpPr>
          <p:nvPr>
            <p:ph type="dt" sz="half" idx="10"/>
          </p:nvPr>
        </p:nvSpPr>
        <p:spPr/>
        <p:txBody>
          <a:bodyPr/>
          <a:lstStyle/>
          <a:p>
            <a:fld id="{9EB37F6F-2412-476F-8DAF-B31A3B5E844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940D6219-E78C-4A02-BF1C-99AB772D6D3D}" type="slidenum">
              <a:rPr lang="ko-KR" altLang="en-US"/>
              <a:pPr/>
              <a:t>330</a:t>
            </a:fld>
            <a:endParaRPr lang="en-US" altLang="ko-KR"/>
          </a:p>
        </p:txBody>
      </p:sp>
      <p:sp>
        <p:nvSpPr>
          <p:cNvPr id="37895" name="Rectangle 7"/>
          <p:cNvSpPr>
            <a:spLocks noChangeArrowheads="1"/>
          </p:cNvSpPr>
          <p:nvPr/>
        </p:nvSpPr>
        <p:spPr bwMode="auto">
          <a:xfrm>
            <a:off x="827088" y="176213"/>
            <a:ext cx="5230812" cy="641350"/>
          </a:xfrm>
          <a:prstGeom prst="rect">
            <a:avLst/>
          </a:prstGeom>
          <a:noFill/>
          <a:ln w="7938">
            <a:noFill/>
            <a:miter lim="800000"/>
            <a:headEnd type="none" w="sm" len="sm"/>
            <a:tailEnd type="none" w="sm" len="sm"/>
          </a:ln>
          <a:effectLst/>
        </p:spPr>
        <p:txBody>
          <a:bodyPr wrap="none">
            <a:spAutoFit/>
          </a:bodyPr>
          <a:lstStyle/>
          <a:p>
            <a:r>
              <a:rPr lang="zh-CN" altLang="en-US" sz="3600" b="1">
                <a:solidFill>
                  <a:schemeClr val="bg1"/>
                </a:solidFill>
                <a:ea typeface="黑体" pitchFamily="2" charset="-122"/>
              </a:rPr>
              <a:t>二、利润分配的会计处理</a:t>
            </a:r>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43213" y="1052513"/>
            <a:ext cx="3671887" cy="433387"/>
          </a:xfrm>
        </p:spPr>
        <p:txBody>
          <a:bodyPr>
            <a:normAutofit fontScale="90000"/>
          </a:bodyPr>
          <a:lstStyle/>
          <a:p>
            <a:r>
              <a:rPr lang="zh-CN" altLang="en-US" sz="2400">
                <a:solidFill>
                  <a:srgbClr val="E90F39"/>
                </a:solidFill>
                <a:latin typeface="楷体_GB2312" pitchFamily="49" charset="-122"/>
                <a:ea typeface="楷体_GB2312" pitchFamily="49" charset="-122"/>
              </a:rPr>
              <a:t>利润分配</a:t>
            </a:r>
            <a:r>
              <a:rPr lang="zh-CN" altLang="en-US" sz="2400">
                <a:solidFill>
                  <a:srgbClr val="E90F39"/>
                </a:solidFill>
                <a:latin typeface="Arial"/>
                <a:ea typeface="楷体_GB2312" pitchFamily="49" charset="-122"/>
              </a:rPr>
              <a:t>——</a:t>
            </a:r>
            <a:r>
              <a:rPr lang="zh-CN" altLang="en-US" sz="2400">
                <a:solidFill>
                  <a:srgbClr val="E90F39"/>
                </a:solidFill>
                <a:ea typeface="楷体_GB2312" pitchFamily="49" charset="-122"/>
              </a:rPr>
              <a:t>未分配利润</a:t>
            </a:r>
          </a:p>
        </p:txBody>
      </p:sp>
      <p:sp>
        <p:nvSpPr>
          <p:cNvPr id="28" name="日期占位符 3"/>
          <p:cNvSpPr>
            <a:spLocks noGrp="1"/>
          </p:cNvSpPr>
          <p:nvPr>
            <p:ph type="dt" sz="half" idx="10"/>
          </p:nvPr>
        </p:nvSpPr>
        <p:spPr/>
        <p:txBody>
          <a:bodyPr/>
          <a:lstStyle/>
          <a:p>
            <a:fld id="{532A5EEE-8484-4CD8-AE78-F41E11108333}" type="datetime1">
              <a:rPr lang="zh-CN" altLang="en-US"/>
              <a:pPr/>
              <a:t>2012-07-13</a:t>
            </a:fld>
            <a:endParaRPr lang="en-US" altLang="ko-KR"/>
          </a:p>
        </p:txBody>
      </p:sp>
      <p:sp>
        <p:nvSpPr>
          <p:cNvPr id="29" name="页脚占位符 4"/>
          <p:cNvSpPr>
            <a:spLocks noGrp="1"/>
          </p:cNvSpPr>
          <p:nvPr>
            <p:ph type="ftr" sz="quarter" idx="11"/>
          </p:nvPr>
        </p:nvSpPr>
        <p:spPr/>
        <p:txBody>
          <a:bodyPr/>
          <a:lstStyle/>
          <a:p>
            <a:r>
              <a:rPr lang="ko-KR" altLang="en-US"/>
              <a:t>《会计学》</a:t>
            </a:r>
            <a:endParaRPr lang="en-US" altLang="ko-KR"/>
          </a:p>
        </p:txBody>
      </p:sp>
      <p:sp>
        <p:nvSpPr>
          <p:cNvPr id="30" name="灯片编号占位符 5"/>
          <p:cNvSpPr>
            <a:spLocks noGrp="1"/>
          </p:cNvSpPr>
          <p:nvPr>
            <p:ph type="sldNum" sz="quarter" idx="12"/>
          </p:nvPr>
        </p:nvSpPr>
        <p:spPr/>
        <p:txBody>
          <a:bodyPr/>
          <a:lstStyle/>
          <a:p>
            <a:fld id="{0B2491A9-C48A-4FB1-9932-E33AF2DF6171}" type="slidenum">
              <a:rPr lang="ko-KR" altLang="en-US"/>
              <a:pPr/>
              <a:t>331</a:t>
            </a:fld>
            <a:endParaRPr lang="en-US" altLang="ko-KR"/>
          </a:p>
        </p:txBody>
      </p:sp>
      <p:sp>
        <p:nvSpPr>
          <p:cNvPr id="38916" name="Line 4"/>
          <p:cNvSpPr>
            <a:spLocks noChangeShapeType="1"/>
          </p:cNvSpPr>
          <p:nvPr/>
        </p:nvSpPr>
        <p:spPr bwMode="auto">
          <a:xfrm flipV="1">
            <a:off x="2771775" y="1484313"/>
            <a:ext cx="37338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17" name="Line 5"/>
          <p:cNvSpPr>
            <a:spLocks noChangeShapeType="1"/>
          </p:cNvSpPr>
          <p:nvPr/>
        </p:nvSpPr>
        <p:spPr bwMode="auto">
          <a:xfrm>
            <a:off x="4643438" y="1484313"/>
            <a:ext cx="0" cy="51054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18" name="Line 6"/>
          <p:cNvSpPr>
            <a:spLocks noChangeShapeType="1"/>
          </p:cNvSpPr>
          <p:nvPr/>
        </p:nvSpPr>
        <p:spPr bwMode="auto">
          <a:xfrm>
            <a:off x="827088" y="1916113"/>
            <a:ext cx="25908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19" name="Line 7"/>
          <p:cNvSpPr>
            <a:spLocks noChangeShapeType="1"/>
          </p:cNvSpPr>
          <p:nvPr/>
        </p:nvSpPr>
        <p:spPr bwMode="auto">
          <a:xfrm>
            <a:off x="827088" y="3141663"/>
            <a:ext cx="26670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1" name="Line 9"/>
          <p:cNvSpPr>
            <a:spLocks noChangeShapeType="1"/>
          </p:cNvSpPr>
          <p:nvPr/>
        </p:nvSpPr>
        <p:spPr bwMode="auto">
          <a:xfrm>
            <a:off x="827088" y="4437063"/>
            <a:ext cx="27432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2" name="Line 10"/>
          <p:cNvSpPr>
            <a:spLocks noChangeShapeType="1"/>
          </p:cNvSpPr>
          <p:nvPr/>
        </p:nvSpPr>
        <p:spPr bwMode="auto">
          <a:xfrm>
            <a:off x="827088" y="5516563"/>
            <a:ext cx="2701925"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3" name="Line 11"/>
          <p:cNvSpPr>
            <a:spLocks noChangeShapeType="1"/>
          </p:cNvSpPr>
          <p:nvPr/>
        </p:nvSpPr>
        <p:spPr bwMode="auto">
          <a:xfrm>
            <a:off x="2046288" y="1916113"/>
            <a:ext cx="0" cy="3810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4" name="Line 12"/>
          <p:cNvSpPr>
            <a:spLocks noChangeShapeType="1"/>
          </p:cNvSpPr>
          <p:nvPr/>
        </p:nvSpPr>
        <p:spPr bwMode="auto">
          <a:xfrm>
            <a:off x="2051050" y="3141663"/>
            <a:ext cx="0" cy="5334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5" name="Line 13"/>
          <p:cNvSpPr>
            <a:spLocks noChangeShapeType="1"/>
          </p:cNvSpPr>
          <p:nvPr/>
        </p:nvSpPr>
        <p:spPr bwMode="auto">
          <a:xfrm>
            <a:off x="2051050" y="4437063"/>
            <a:ext cx="0" cy="5334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26" name="Line 14"/>
          <p:cNvSpPr>
            <a:spLocks noChangeShapeType="1"/>
          </p:cNvSpPr>
          <p:nvPr/>
        </p:nvSpPr>
        <p:spPr bwMode="auto">
          <a:xfrm>
            <a:off x="2046288" y="5516563"/>
            <a:ext cx="0" cy="4572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34" name="Line 22"/>
          <p:cNvSpPr>
            <a:spLocks noChangeShapeType="1"/>
          </p:cNvSpPr>
          <p:nvPr/>
        </p:nvSpPr>
        <p:spPr bwMode="auto">
          <a:xfrm>
            <a:off x="5472113" y="1885950"/>
            <a:ext cx="17526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35" name="Line 23"/>
          <p:cNvSpPr>
            <a:spLocks noChangeShapeType="1"/>
          </p:cNvSpPr>
          <p:nvPr/>
        </p:nvSpPr>
        <p:spPr bwMode="auto">
          <a:xfrm>
            <a:off x="6386513" y="1885950"/>
            <a:ext cx="0" cy="21336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36" name="Line 24"/>
          <p:cNvSpPr>
            <a:spLocks noChangeShapeType="1"/>
          </p:cNvSpPr>
          <p:nvPr/>
        </p:nvSpPr>
        <p:spPr bwMode="auto">
          <a:xfrm>
            <a:off x="2627313" y="6237288"/>
            <a:ext cx="41148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8937" name="AutoShape 25"/>
          <p:cNvSpPr>
            <a:spLocks noChangeArrowheads="1"/>
          </p:cNvSpPr>
          <p:nvPr/>
        </p:nvSpPr>
        <p:spPr bwMode="auto">
          <a:xfrm>
            <a:off x="4787900" y="2205038"/>
            <a:ext cx="976313" cy="228600"/>
          </a:xfrm>
          <a:prstGeom prst="leftArrow">
            <a:avLst>
              <a:gd name="adj1" fmla="val 50000"/>
              <a:gd name="adj2" fmla="val 106771"/>
            </a:avLst>
          </a:prstGeom>
          <a:solidFill>
            <a:srgbClr val="E70905"/>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8938" name="AutoShape 26"/>
          <p:cNvSpPr>
            <a:spLocks noChangeArrowheads="1"/>
          </p:cNvSpPr>
          <p:nvPr/>
        </p:nvSpPr>
        <p:spPr bwMode="auto">
          <a:xfrm>
            <a:off x="3492500" y="2205038"/>
            <a:ext cx="976313" cy="228600"/>
          </a:xfrm>
          <a:prstGeom prst="rightArrow">
            <a:avLst>
              <a:gd name="adj1" fmla="val 50000"/>
              <a:gd name="adj2" fmla="val 106771"/>
            </a:avLst>
          </a:prstGeom>
          <a:solidFill>
            <a:srgbClr val="E70905"/>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8939" name="AutoShape 27"/>
          <p:cNvSpPr>
            <a:spLocks noChangeArrowheads="1"/>
          </p:cNvSpPr>
          <p:nvPr/>
        </p:nvSpPr>
        <p:spPr bwMode="auto">
          <a:xfrm>
            <a:off x="3492500" y="3357563"/>
            <a:ext cx="976313" cy="228600"/>
          </a:xfrm>
          <a:prstGeom prst="rightArrow">
            <a:avLst>
              <a:gd name="adj1" fmla="val 50000"/>
              <a:gd name="adj2" fmla="val 106771"/>
            </a:avLst>
          </a:prstGeom>
          <a:solidFill>
            <a:srgbClr val="402AE0"/>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8940" name="AutoShape 28"/>
          <p:cNvSpPr>
            <a:spLocks noChangeArrowheads="1"/>
          </p:cNvSpPr>
          <p:nvPr/>
        </p:nvSpPr>
        <p:spPr bwMode="auto">
          <a:xfrm>
            <a:off x="3492500" y="4652963"/>
            <a:ext cx="976313" cy="228600"/>
          </a:xfrm>
          <a:prstGeom prst="rightArrow">
            <a:avLst>
              <a:gd name="adj1" fmla="val 50000"/>
              <a:gd name="adj2" fmla="val 106771"/>
            </a:avLst>
          </a:prstGeom>
          <a:solidFill>
            <a:srgbClr val="25E140"/>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8941" name="AutoShape 29"/>
          <p:cNvSpPr>
            <a:spLocks noChangeArrowheads="1"/>
          </p:cNvSpPr>
          <p:nvPr/>
        </p:nvSpPr>
        <p:spPr bwMode="auto">
          <a:xfrm>
            <a:off x="3492500" y="5661025"/>
            <a:ext cx="976313" cy="228600"/>
          </a:xfrm>
          <a:prstGeom prst="rightArrow">
            <a:avLst>
              <a:gd name="adj1" fmla="val 50000"/>
              <a:gd name="adj2" fmla="val 106771"/>
            </a:avLst>
          </a:prstGeom>
          <a:solidFill>
            <a:srgbClr val="E70905"/>
          </a:solidFill>
          <a:ln w="12700" cap="sq">
            <a:solidFill>
              <a:schemeClr val="tx1"/>
            </a:solidFill>
            <a:miter lim="800000"/>
            <a:headEnd type="none" w="sm" len="sm"/>
            <a:tailEnd type="none" w="sm" len="sm"/>
          </a:ln>
          <a:effectLst/>
        </p:spPr>
        <p:txBody>
          <a:bodyPr wrap="none" anchor="ctr"/>
          <a:lstStyle/>
          <a:p>
            <a:endParaRPr lang="zh-CN" altLang="en-US"/>
          </a:p>
        </p:txBody>
      </p:sp>
      <p:sp>
        <p:nvSpPr>
          <p:cNvPr id="38943" name="Rectangle 31"/>
          <p:cNvSpPr>
            <a:spLocks noChangeArrowheads="1"/>
          </p:cNvSpPr>
          <p:nvPr/>
        </p:nvSpPr>
        <p:spPr bwMode="auto">
          <a:xfrm>
            <a:off x="755650" y="1557338"/>
            <a:ext cx="2724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利润分配</a:t>
            </a:r>
            <a:r>
              <a:rPr lang="zh-CN" altLang="en-US" sz="2000">
                <a:solidFill>
                  <a:srgbClr val="15172F"/>
                </a:solidFill>
                <a:latin typeface="Times New Roman"/>
                <a:ea typeface="楷体_GB2312" pitchFamily="49" charset="-122"/>
              </a:rPr>
              <a:t>——</a:t>
            </a:r>
            <a:r>
              <a:rPr lang="zh-CN" altLang="en-US" sz="2000">
                <a:solidFill>
                  <a:srgbClr val="15172F"/>
                </a:solidFill>
                <a:ea typeface="楷体_GB2312" pitchFamily="49" charset="-122"/>
              </a:rPr>
              <a:t>提取法定</a:t>
            </a:r>
          </a:p>
        </p:txBody>
      </p:sp>
      <p:sp>
        <p:nvSpPr>
          <p:cNvPr id="38944" name="Rectangle 32"/>
          <p:cNvSpPr>
            <a:spLocks noChangeArrowheads="1"/>
          </p:cNvSpPr>
          <p:nvPr/>
        </p:nvSpPr>
        <p:spPr bwMode="auto">
          <a:xfrm>
            <a:off x="5651500" y="1484313"/>
            <a:ext cx="1200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本年利润</a:t>
            </a:r>
          </a:p>
        </p:txBody>
      </p:sp>
      <p:sp>
        <p:nvSpPr>
          <p:cNvPr id="38945" name="Rectangle 33"/>
          <p:cNvSpPr>
            <a:spLocks noChangeArrowheads="1"/>
          </p:cNvSpPr>
          <p:nvPr/>
        </p:nvSpPr>
        <p:spPr bwMode="auto">
          <a:xfrm>
            <a:off x="2151063" y="2073275"/>
            <a:ext cx="1200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盈余公积</a:t>
            </a:r>
          </a:p>
        </p:txBody>
      </p:sp>
      <p:sp>
        <p:nvSpPr>
          <p:cNvPr id="38946" name="Rectangle 34"/>
          <p:cNvSpPr>
            <a:spLocks noChangeArrowheads="1"/>
          </p:cNvSpPr>
          <p:nvPr/>
        </p:nvSpPr>
        <p:spPr bwMode="auto">
          <a:xfrm>
            <a:off x="2124075" y="3213100"/>
            <a:ext cx="1200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盈余公积</a:t>
            </a:r>
          </a:p>
        </p:txBody>
      </p:sp>
      <p:sp>
        <p:nvSpPr>
          <p:cNvPr id="38947" name="Rectangle 35"/>
          <p:cNvSpPr>
            <a:spLocks noChangeArrowheads="1"/>
          </p:cNvSpPr>
          <p:nvPr/>
        </p:nvSpPr>
        <p:spPr bwMode="auto">
          <a:xfrm>
            <a:off x="755650" y="2708275"/>
            <a:ext cx="2724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利润分配</a:t>
            </a:r>
            <a:r>
              <a:rPr lang="zh-CN" altLang="en-US" sz="2000">
                <a:solidFill>
                  <a:srgbClr val="15172F"/>
                </a:solidFill>
                <a:latin typeface="Times New Roman"/>
                <a:ea typeface="楷体_GB2312" pitchFamily="49" charset="-122"/>
              </a:rPr>
              <a:t>——</a:t>
            </a:r>
            <a:r>
              <a:rPr lang="zh-CN" altLang="en-US" sz="2000">
                <a:solidFill>
                  <a:srgbClr val="15172F"/>
                </a:solidFill>
                <a:ea typeface="楷体_GB2312" pitchFamily="49" charset="-122"/>
              </a:rPr>
              <a:t>提取任意</a:t>
            </a:r>
          </a:p>
        </p:txBody>
      </p:sp>
      <p:sp>
        <p:nvSpPr>
          <p:cNvPr id="38948" name="Rectangle 36"/>
          <p:cNvSpPr>
            <a:spLocks noChangeArrowheads="1"/>
          </p:cNvSpPr>
          <p:nvPr/>
        </p:nvSpPr>
        <p:spPr bwMode="auto">
          <a:xfrm>
            <a:off x="755650" y="4005263"/>
            <a:ext cx="2724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利润分配</a:t>
            </a:r>
            <a:r>
              <a:rPr lang="zh-CN" altLang="en-US" sz="2000">
                <a:solidFill>
                  <a:srgbClr val="15172F"/>
                </a:solidFill>
                <a:latin typeface="Times New Roman"/>
                <a:ea typeface="楷体_GB2312" pitchFamily="49" charset="-122"/>
              </a:rPr>
              <a:t>——</a:t>
            </a:r>
            <a:r>
              <a:rPr lang="zh-CN" altLang="en-US" sz="2000">
                <a:solidFill>
                  <a:srgbClr val="15172F"/>
                </a:solidFill>
                <a:ea typeface="楷体_GB2312" pitchFamily="49" charset="-122"/>
              </a:rPr>
              <a:t>应付股利</a:t>
            </a:r>
          </a:p>
        </p:txBody>
      </p:sp>
      <p:sp>
        <p:nvSpPr>
          <p:cNvPr id="38949" name="Rectangle 37"/>
          <p:cNvSpPr>
            <a:spLocks noChangeArrowheads="1"/>
          </p:cNvSpPr>
          <p:nvPr/>
        </p:nvSpPr>
        <p:spPr bwMode="auto">
          <a:xfrm>
            <a:off x="755650" y="5084763"/>
            <a:ext cx="2724150"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ea typeface="楷体_GB2312" pitchFamily="49" charset="-122"/>
              </a:rPr>
              <a:t>利润分配</a:t>
            </a:r>
            <a:r>
              <a:rPr lang="zh-CN" altLang="en-US" sz="2000">
                <a:solidFill>
                  <a:srgbClr val="15172F"/>
                </a:solidFill>
                <a:latin typeface="Times New Roman"/>
                <a:ea typeface="楷体_GB2312" pitchFamily="49" charset="-122"/>
              </a:rPr>
              <a:t>——</a:t>
            </a:r>
            <a:r>
              <a:rPr lang="zh-CN" altLang="en-US" sz="2000">
                <a:solidFill>
                  <a:srgbClr val="15172F"/>
                </a:solidFill>
                <a:ea typeface="楷体_GB2312" pitchFamily="49" charset="-122"/>
              </a:rPr>
              <a:t>应付利润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37"/>
                                        </p:tgtEl>
                                        <p:attrNameLst>
                                          <p:attrName>style.visibility</p:attrName>
                                        </p:attrNameLst>
                                      </p:cBhvr>
                                      <p:to>
                                        <p:strVal val="visible"/>
                                      </p:to>
                                    </p:set>
                                    <p:anim calcmode="lin" valueType="num">
                                      <p:cBhvr additive="base">
                                        <p:cTn id="7" dur="500" fill="hold"/>
                                        <p:tgtEl>
                                          <p:spTgt spid="38937"/>
                                        </p:tgtEl>
                                        <p:attrNameLst>
                                          <p:attrName>ppt_x</p:attrName>
                                        </p:attrNameLst>
                                      </p:cBhvr>
                                      <p:tavLst>
                                        <p:tav tm="0">
                                          <p:val>
                                            <p:strVal val="#ppt_x"/>
                                          </p:val>
                                        </p:tav>
                                        <p:tav tm="100000">
                                          <p:val>
                                            <p:strVal val="#ppt_x"/>
                                          </p:val>
                                        </p:tav>
                                      </p:tavLst>
                                    </p:anim>
                                    <p:anim calcmode="lin" valueType="num">
                                      <p:cBhvr additive="base">
                                        <p:cTn id="8" dur="500" fill="hold"/>
                                        <p:tgtEl>
                                          <p:spTgt spid="389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938"/>
                                        </p:tgtEl>
                                        <p:attrNameLst>
                                          <p:attrName>style.visibility</p:attrName>
                                        </p:attrNameLst>
                                      </p:cBhvr>
                                      <p:to>
                                        <p:strVal val="visible"/>
                                      </p:to>
                                    </p:set>
                                    <p:anim calcmode="lin" valueType="num">
                                      <p:cBhvr additive="base">
                                        <p:cTn id="13" dur="500" fill="hold"/>
                                        <p:tgtEl>
                                          <p:spTgt spid="38938"/>
                                        </p:tgtEl>
                                        <p:attrNameLst>
                                          <p:attrName>ppt_x</p:attrName>
                                        </p:attrNameLst>
                                      </p:cBhvr>
                                      <p:tavLst>
                                        <p:tav tm="0">
                                          <p:val>
                                            <p:strVal val="#ppt_x"/>
                                          </p:val>
                                        </p:tav>
                                        <p:tav tm="100000">
                                          <p:val>
                                            <p:strVal val="#ppt_x"/>
                                          </p:val>
                                        </p:tav>
                                      </p:tavLst>
                                    </p:anim>
                                    <p:anim calcmode="lin" valueType="num">
                                      <p:cBhvr additive="base">
                                        <p:cTn id="14" dur="500" fill="hold"/>
                                        <p:tgtEl>
                                          <p:spTgt spid="3893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8939"/>
                                        </p:tgtEl>
                                        <p:attrNameLst>
                                          <p:attrName>style.visibility</p:attrName>
                                        </p:attrNameLst>
                                      </p:cBhvr>
                                      <p:to>
                                        <p:strVal val="visible"/>
                                      </p:to>
                                    </p:set>
                                    <p:anim calcmode="lin" valueType="num">
                                      <p:cBhvr additive="base">
                                        <p:cTn id="19" dur="500" fill="hold"/>
                                        <p:tgtEl>
                                          <p:spTgt spid="38939"/>
                                        </p:tgtEl>
                                        <p:attrNameLst>
                                          <p:attrName>ppt_x</p:attrName>
                                        </p:attrNameLst>
                                      </p:cBhvr>
                                      <p:tavLst>
                                        <p:tav tm="0">
                                          <p:val>
                                            <p:strVal val="#ppt_x"/>
                                          </p:val>
                                        </p:tav>
                                        <p:tav tm="100000">
                                          <p:val>
                                            <p:strVal val="#ppt_x"/>
                                          </p:val>
                                        </p:tav>
                                      </p:tavLst>
                                    </p:anim>
                                    <p:anim calcmode="lin" valueType="num">
                                      <p:cBhvr additive="base">
                                        <p:cTn id="20" dur="500" fill="hold"/>
                                        <p:tgtEl>
                                          <p:spTgt spid="389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940"/>
                                        </p:tgtEl>
                                        <p:attrNameLst>
                                          <p:attrName>style.visibility</p:attrName>
                                        </p:attrNameLst>
                                      </p:cBhvr>
                                      <p:to>
                                        <p:strVal val="visible"/>
                                      </p:to>
                                    </p:set>
                                    <p:anim calcmode="lin" valueType="num">
                                      <p:cBhvr additive="base">
                                        <p:cTn id="25" dur="500" fill="hold"/>
                                        <p:tgtEl>
                                          <p:spTgt spid="38940"/>
                                        </p:tgtEl>
                                        <p:attrNameLst>
                                          <p:attrName>ppt_x</p:attrName>
                                        </p:attrNameLst>
                                      </p:cBhvr>
                                      <p:tavLst>
                                        <p:tav tm="0">
                                          <p:val>
                                            <p:strVal val="#ppt_x"/>
                                          </p:val>
                                        </p:tav>
                                        <p:tav tm="100000">
                                          <p:val>
                                            <p:strVal val="#ppt_x"/>
                                          </p:val>
                                        </p:tav>
                                      </p:tavLst>
                                    </p:anim>
                                    <p:anim calcmode="lin" valueType="num">
                                      <p:cBhvr additive="base">
                                        <p:cTn id="26" dur="500" fill="hold"/>
                                        <p:tgtEl>
                                          <p:spTgt spid="3894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8941"/>
                                        </p:tgtEl>
                                        <p:attrNameLst>
                                          <p:attrName>style.visibility</p:attrName>
                                        </p:attrNameLst>
                                      </p:cBhvr>
                                      <p:to>
                                        <p:strVal val="visible"/>
                                      </p:to>
                                    </p:set>
                                    <p:anim calcmode="lin" valueType="num">
                                      <p:cBhvr additive="base">
                                        <p:cTn id="31" dur="500" fill="hold"/>
                                        <p:tgtEl>
                                          <p:spTgt spid="38941"/>
                                        </p:tgtEl>
                                        <p:attrNameLst>
                                          <p:attrName>ppt_x</p:attrName>
                                        </p:attrNameLst>
                                      </p:cBhvr>
                                      <p:tavLst>
                                        <p:tav tm="0">
                                          <p:val>
                                            <p:strVal val="#ppt_x"/>
                                          </p:val>
                                        </p:tav>
                                        <p:tav tm="100000">
                                          <p:val>
                                            <p:strVal val="#ppt_x"/>
                                          </p:val>
                                        </p:tav>
                                      </p:tavLst>
                                    </p:anim>
                                    <p:anim calcmode="lin" valueType="num">
                                      <p:cBhvr additive="base">
                                        <p:cTn id="32" dur="500" fill="hold"/>
                                        <p:tgtEl>
                                          <p:spTgt spid="389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7" grpId="0" animBg="1"/>
      <p:bldP spid="38938" grpId="0" animBg="1"/>
      <p:bldP spid="38939" grpId="0" animBg="1"/>
      <p:bldP spid="38940" grpId="0" animBg="1"/>
      <p:bldP spid="38941" grpId="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84213" y="1052513"/>
            <a:ext cx="7848600" cy="5400675"/>
          </a:xfrm>
        </p:spPr>
        <p:txBody>
          <a:bodyPr>
            <a:normAutofit fontScale="77500" lnSpcReduction="20000"/>
          </a:bodyPr>
          <a:lstStyle/>
          <a:p>
            <a:pPr>
              <a:lnSpc>
                <a:spcPct val="110000"/>
              </a:lnSpc>
              <a:spcBef>
                <a:spcPct val="30000"/>
              </a:spcBef>
            </a:pPr>
            <a:r>
              <a:rPr lang="zh-CN" altLang="en-US" b="1">
                <a:solidFill>
                  <a:schemeClr val="accent2"/>
                </a:solidFill>
              </a:rPr>
              <a:t>例：</a:t>
            </a:r>
            <a:r>
              <a:rPr lang="zh-CN" altLang="en-US"/>
              <a:t>某企业当年实现的净利润为800000元，</a:t>
            </a:r>
            <a:r>
              <a:rPr lang="zh-CN" altLang="en-US">
                <a:solidFill>
                  <a:srgbClr val="15172F"/>
                </a:solidFill>
              </a:rPr>
              <a:t>按10%提取法定盈余公积，按5%提取任意盈余公积，确定分配给投资者的现金股利500000元。上年底有未分配的利润60000元。</a:t>
            </a:r>
          </a:p>
          <a:p>
            <a:pPr>
              <a:lnSpc>
                <a:spcPct val="110000"/>
              </a:lnSpc>
              <a:spcBef>
                <a:spcPct val="30000"/>
              </a:spcBef>
            </a:pPr>
            <a:r>
              <a:rPr lang="zh-CN" altLang="en-US">
                <a:solidFill>
                  <a:srgbClr val="15172F"/>
                </a:solidFill>
              </a:rPr>
              <a:t>核算的过程：</a:t>
            </a:r>
          </a:p>
          <a:p>
            <a:pPr>
              <a:lnSpc>
                <a:spcPct val="110000"/>
              </a:lnSpc>
              <a:spcBef>
                <a:spcPct val="30000"/>
              </a:spcBef>
            </a:pPr>
            <a:r>
              <a:rPr lang="zh-CN" altLang="en-US" b="1">
                <a:solidFill>
                  <a:srgbClr val="E70905"/>
                </a:solidFill>
              </a:rPr>
              <a:t>（1）利润形成的核算</a:t>
            </a:r>
            <a:r>
              <a:rPr lang="zh-CN" altLang="en-US">
                <a:solidFill>
                  <a:srgbClr val="15172F"/>
                </a:solidFill>
              </a:rPr>
              <a:t>（前面已经讲述）</a:t>
            </a:r>
          </a:p>
          <a:p>
            <a:pPr>
              <a:lnSpc>
                <a:spcPct val="110000"/>
              </a:lnSpc>
              <a:spcBef>
                <a:spcPct val="30000"/>
              </a:spcBef>
            </a:pPr>
            <a:r>
              <a:rPr lang="zh-CN" altLang="en-US" b="1">
                <a:solidFill>
                  <a:srgbClr val="E70905"/>
                </a:solidFill>
              </a:rPr>
              <a:t>（2）结转实现的利润：</a:t>
            </a:r>
          </a:p>
          <a:p>
            <a:pPr>
              <a:lnSpc>
                <a:spcPct val="110000"/>
              </a:lnSpc>
              <a:spcBef>
                <a:spcPct val="30000"/>
              </a:spcBef>
            </a:pPr>
            <a:r>
              <a:rPr lang="zh-CN" altLang="en-US">
                <a:solidFill>
                  <a:srgbClr val="15172F"/>
                </a:solidFill>
              </a:rPr>
              <a:t>借：本年利润          800000</a:t>
            </a:r>
          </a:p>
          <a:p>
            <a:pPr>
              <a:lnSpc>
                <a:spcPct val="110000"/>
              </a:lnSpc>
              <a:spcBef>
                <a:spcPct val="30000"/>
              </a:spcBef>
            </a:pPr>
            <a:r>
              <a:rPr lang="zh-CN" altLang="en-US">
                <a:solidFill>
                  <a:srgbClr val="15172F"/>
                </a:solidFill>
              </a:rPr>
              <a:t>    贷：利润分配</a:t>
            </a:r>
            <a:r>
              <a:rPr lang="zh-CN" altLang="en-US">
                <a:solidFill>
                  <a:srgbClr val="15172F"/>
                </a:solidFill>
                <a:latin typeface="Arial"/>
              </a:rPr>
              <a:t>——</a:t>
            </a:r>
            <a:r>
              <a:rPr lang="zh-CN" altLang="en-US">
                <a:solidFill>
                  <a:srgbClr val="15172F"/>
                </a:solidFill>
              </a:rPr>
              <a:t>未分配利润 800000</a:t>
            </a:r>
          </a:p>
          <a:p>
            <a:pPr>
              <a:lnSpc>
                <a:spcPct val="110000"/>
              </a:lnSpc>
              <a:spcBef>
                <a:spcPct val="30000"/>
              </a:spcBef>
            </a:pPr>
            <a:r>
              <a:rPr lang="zh-CN" altLang="en-US">
                <a:solidFill>
                  <a:srgbClr val="402AE0"/>
                </a:solidFill>
              </a:rPr>
              <a:t>如果结转亏损：</a:t>
            </a:r>
          </a:p>
          <a:p>
            <a:pPr>
              <a:lnSpc>
                <a:spcPct val="110000"/>
              </a:lnSpc>
              <a:spcBef>
                <a:spcPct val="30000"/>
              </a:spcBef>
            </a:pPr>
            <a:r>
              <a:rPr lang="zh-CN" altLang="en-US">
                <a:solidFill>
                  <a:srgbClr val="15172F"/>
                </a:solidFill>
              </a:rPr>
              <a:t>借：利润分配</a:t>
            </a:r>
            <a:r>
              <a:rPr lang="zh-CN" altLang="en-US">
                <a:solidFill>
                  <a:srgbClr val="15172F"/>
                </a:solidFill>
                <a:latin typeface="Arial"/>
              </a:rPr>
              <a:t>——</a:t>
            </a:r>
            <a:r>
              <a:rPr lang="zh-CN" altLang="en-US">
                <a:solidFill>
                  <a:srgbClr val="15172F"/>
                </a:solidFill>
              </a:rPr>
              <a:t>未分配利润</a:t>
            </a:r>
          </a:p>
          <a:p>
            <a:pPr>
              <a:lnSpc>
                <a:spcPct val="110000"/>
              </a:lnSpc>
              <a:spcBef>
                <a:spcPct val="30000"/>
              </a:spcBef>
            </a:pPr>
            <a:r>
              <a:rPr lang="zh-CN" altLang="en-US">
                <a:solidFill>
                  <a:srgbClr val="15172F"/>
                </a:solidFill>
              </a:rPr>
              <a:t>    贷：本年利润</a:t>
            </a:r>
          </a:p>
        </p:txBody>
      </p:sp>
      <p:sp>
        <p:nvSpPr>
          <p:cNvPr id="3" name="日期占位符 3"/>
          <p:cNvSpPr>
            <a:spLocks noGrp="1"/>
          </p:cNvSpPr>
          <p:nvPr>
            <p:ph type="dt" sz="half" idx="10"/>
          </p:nvPr>
        </p:nvSpPr>
        <p:spPr/>
        <p:txBody>
          <a:bodyPr/>
          <a:lstStyle/>
          <a:p>
            <a:fld id="{3553C71B-6C49-4360-A5A0-66AE72E31F9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84DE15AE-C817-4282-854D-552C9EFE19D0}" type="slidenum">
              <a:rPr lang="ko-KR" altLang="en-US"/>
              <a:pPr/>
              <a:t>332</a:t>
            </a:fld>
            <a:endParaRPr lang="en-US" altLang="ko-KR"/>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684213" y="981075"/>
            <a:ext cx="7772400" cy="5472113"/>
          </a:xfrm>
        </p:spPr>
        <p:txBody>
          <a:bodyPr>
            <a:normAutofit lnSpcReduction="10000"/>
          </a:bodyPr>
          <a:lstStyle/>
          <a:p>
            <a:r>
              <a:rPr lang="zh-CN" altLang="en-US" sz="2000" b="1">
                <a:solidFill>
                  <a:srgbClr val="E70905"/>
                </a:solidFill>
              </a:rPr>
              <a:t>（</a:t>
            </a:r>
            <a:r>
              <a:rPr lang="en-US" altLang="zh-CN" sz="2000" b="1">
                <a:solidFill>
                  <a:srgbClr val="E70905"/>
                </a:solidFill>
              </a:rPr>
              <a:t>3</a:t>
            </a:r>
            <a:r>
              <a:rPr lang="zh-CN" altLang="en-US" sz="2000" b="1">
                <a:solidFill>
                  <a:srgbClr val="E70905"/>
                </a:solidFill>
              </a:rPr>
              <a:t>）提取法定盈余公积和任意盈余公积：</a:t>
            </a:r>
          </a:p>
          <a:p>
            <a:r>
              <a:rPr lang="zh-CN" altLang="en-US" sz="2000">
                <a:solidFill>
                  <a:srgbClr val="15172F"/>
                </a:solidFill>
              </a:rPr>
              <a:t>提取法定盈余公积=800000×10%=80000</a:t>
            </a:r>
          </a:p>
          <a:p>
            <a:r>
              <a:rPr lang="zh-CN" altLang="en-US" sz="2000">
                <a:solidFill>
                  <a:srgbClr val="15172F"/>
                </a:solidFill>
              </a:rPr>
              <a:t>提取任意盈余公积=800000×5%=40000</a:t>
            </a:r>
          </a:p>
          <a:p>
            <a:r>
              <a:rPr lang="zh-CN" altLang="en-US" sz="2000">
                <a:solidFill>
                  <a:srgbClr val="15172F"/>
                </a:solidFill>
              </a:rPr>
              <a:t>借：利润分配</a:t>
            </a:r>
            <a:r>
              <a:rPr lang="zh-CN" altLang="en-US" sz="2000">
                <a:solidFill>
                  <a:srgbClr val="15172F"/>
                </a:solidFill>
                <a:latin typeface="Arial"/>
              </a:rPr>
              <a:t>——</a:t>
            </a:r>
            <a:r>
              <a:rPr lang="zh-CN" altLang="en-US" sz="2000">
                <a:solidFill>
                  <a:srgbClr val="15172F"/>
                </a:solidFill>
              </a:rPr>
              <a:t>提取法定盈余公积  80000</a:t>
            </a:r>
          </a:p>
          <a:p>
            <a:r>
              <a:rPr lang="zh-CN" altLang="en-US" sz="2000">
                <a:solidFill>
                  <a:srgbClr val="15172F"/>
                </a:solidFill>
              </a:rPr>
              <a:t>            </a:t>
            </a:r>
            <a:r>
              <a:rPr lang="zh-CN" altLang="en-US" sz="2000">
                <a:solidFill>
                  <a:srgbClr val="15172F"/>
                </a:solidFill>
                <a:latin typeface="Arial"/>
              </a:rPr>
              <a:t>——</a:t>
            </a:r>
            <a:r>
              <a:rPr lang="zh-CN" altLang="en-US" sz="2000">
                <a:solidFill>
                  <a:srgbClr val="15172F"/>
                </a:solidFill>
              </a:rPr>
              <a:t>提取任意盈余公积  40000</a:t>
            </a:r>
          </a:p>
          <a:p>
            <a:r>
              <a:rPr lang="zh-CN" altLang="en-US" sz="2000">
                <a:solidFill>
                  <a:srgbClr val="15172F"/>
                </a:solidFill>
              </a:rPr>
              <a:t>    贷：盈余公积</a:t>
            </a:r>
            <a:r>
              <a:rPr lang="zh-CN" altLang="en-US" sz="2000">
                <a:solidFill>
                  <a:srgbClr val="15172F"/>
                </a:solidFill>
                <a:latin typeface="Arial"/>
              </a:rPr>
              <a:t>——</a:t>
            </a:r>
            <a:r>
              <a:rPr lang="zh-CN" altLang="en-US" sz="2000">
                <a:solidFill>
                  <a:srgbClr val="15172F"/>
                </a:solidFill>
              </a:rPr>
              <a:t>法定盈余公积        80000</a:t>
            </a:r>
          </a:p>
          <a:p>
            <a:r>
              <a:rPr lang="zh-CN" altLang="en-US" sz="2000">
                <a:solidFill>
                  <a:srgbClr val="15172F"/>
                </a:solidFill>
              </a:rPr>
              <a:t>                </a:t>
            </a:r>
            <a:r>
              <a:rPr lang="zh-CN" altLang="en-US" sz="2000">
                <a:solidFill>
                  <a:srgbClr val="15172F"/>
                </a:solidFill>
                <a:latin typeface="Arial"/>
              </a:rPr>
              <a:t>——</a:t>
            </a:r>
            <a:r>
              <a:rPr lang="zh-CN" altLang="en-US" sz="2000">
                <a:solidFill>
                  <a:srgbClr val="15172F"/>
                </a:solidFill>
              </a:rPr>
              <a:t>任意盈余公积        40000</a:t>
            </a:r>
          </a:p>
          <a:p>
            <a:r>
              <a:rPr lang="zh-CN" altLang="en-US" sz="2000" b="1">
                <a:solidFill>
                  <a:srgbClr val="E70905"/>
                </a:solidFill>
              </a:rPr>
              <a:t>（</a:t>
            </a:r>
            <a:r>
              <a:rPr lang="en-US" altLang="zh-CN" sz="2000" b="1">
                <a:solidFill>
                  <a:srgbClr val="E70905"/>
                </a:solidFill>
              </a:rPr>
              <a:t>4</a:t>
            </a:r>
            <a:r>
              <a:rPr lang="zh-CN" altLang="en-US" sz="2000" b="1">
                <a:solidFill>
                  <a:srgbClr val="E70905"/>
                </a:solidFill>
              </a:rPr>
              <a:t>）分配给投资者现金股利：</a:t>
            </a:r>
          </a:p>
          <a:p>
            <a:r>
              <a:rPr lang="zh-CN" altLang="en-US" sz="2000">
                <a:solidFill>
                  <a:srgbClr val="15172F"/>
                </a:solidFill>
              </a:rPr>
              <a:t>借：利润分配</a:t>
            </a:r>
            <a:r>
              <a:rPr lang="zh-CN" altLang="en-US" sz="2000">
                <a:solidFill>
                  <a:srgbClr val="15172F"/>
                </a:solidFill>
                <a:latin typeface="Arial"/>
              </a:rPr>
              <a:t>——</a:t>
            </a:r>
            <a:r>
              <a:rPr lang="zh-CN" altLang="en-US" sz="2000">
                <a:solidFill>
                  <a:srgbClr val="15172F"/>
                </a:solidFill>
              </a:rPr>
              <a:t>应付普通股股利   500000</a:t>
            </a:r>
          </a:p>
          <a:p>
            <a:r>
              <a:rPr lang="zh-CN" altLang="en-US" sz="2000">
                <a:solidFill>
                  <a:srgbClr val="15172F"/>
                </a:solidFill>
              </a:rPr>
              <a:t>    贷：应付股利                       500000</a:t>
            </a:r>
          </a:p>
          <a:p>
            <a:r>
              <a:rPr lang="zh-CN" altLang="en-US" sz="2000" b="1">
                <a:solidFill>
                  <a:srgbClr val="E70905"/>
                </a:solidFill>
              </a:rPr>
              <a:t>（</a:t>
            </a:r>
            <a:r>
              <a:rPr lang="en-US" altLang="zh-CN" sz="2000" b="1">
                <a:solidFill>
                  <a:srgbClr val="E70905"/>
                </a:solidFill>
              </a:rPr>
              <a:t>5</a:t>
            </a:r>
            <a:r>
              <a:rPr lang="zh-CN" altLang="en-US" sz="2000" b="1">
                <a:solidFill>
                  <a:srgbClr val="E70905"/>
                </a:solidFill>
              </a:rPr>
              <a:t>）年末利润分配明细账的内部结转</a:t>
            </a:r>
          </a:p>
          <a:p>
            <a:r>
              <a:rPr lang="zh-CN" altLang="en-US" sz="2000">
                <a:solidFill>
                  <a:srgbClr val="15172F"/>
                </a:solidFill>
              </a:rPr>
              <a:t>借：利润分配</a:t>
            </a:r>
            <a:r>
              <a:rPr lang="zh-CN" altLang="en-US" sz="2000">
                <a:solidFill>
                  <a:srgbClr val="15172F"/>
                </a:solidFill>
                <a:latin typeface="Arial"/>
              </a:rPr>
              <a:t>——</a:t>
            </a:r>
            <a:r>
              <a:rPr lang="zh-CN" altLang="en-US" sz="2000">
                <a:solidFill>
                  <a:srgbClr val="15172F"/>
                </a:solidFill>
              </a:rPr>
              <a:t>未分配利润       620000</a:t>
            </a:r>
          </a:p>
          <a:p>
            <a:r>
              <a:rPr lang="zh-CN" altLang="en-US" sz="2000">
                <a:solidFill>
                  <a:srgbClr val="15172F"/>
                </a:solidFill>
              </a:rPr>
              <a:t>    贷：利润分配</a:t>
            </a:r>
            <a:r>
              <a:rPr lang="zh-CN" altLang="en-US" sz="2000">
                <a:solidFill>
                  <a:srgbClr val="15172F"/>
                </a:solidFill>
                <a:latin typeface="Arial"/>
              </a:rPr>
              <a:t>——</a:t>
            </a:r>
            <a:r>
              <a:rPr lang="zh-CN" altLang="en-US" sz="2000">
                <a:solidFill>
                  <a:srgbClr val="15172F"/>
                </a:solidFill>
              </a:rPr>
              <a:t>提取法定盈余公积    80000</a:t>
            </a:r>
          </a:p>
          <a:p>
            <a:r>
              <a:rPr lang="zh-CN" altLang="en-US" sz="2000">
                <a:solidFill>
                  <a:srgbClr val="15172F"/>
                </a:solidFill>
              </a:rPr>
              <a:t>                </a:t>
            </a:r>
            <a:r>
              <a:rPr lang="zh-CN" altLang="en-US" sz="2000">
                <a:solidFill>
                  <a:srgbClr val="15172F"/>
                </a:solidFill>
                <a:latin typeface="Arial"/>
              </a:rPr>
              <a:t>——</a:t>
            </a:r>
            <a:r>
              <a:rPr lang="zh-CN" altLang="en-US" sz="2000">
                <a:solidFill>
                  <a:srgbClr val="15172F"/>
                </a:solidFill>
              </a:rPr>
              <a:t>提取任意盈余公积    40000</a:t>
            </a:r>
          </a:p>
          <a:p>
            <a:r>
              <a:rPr lang="zh-CN" altLang="en-US" sz="2000">
                <a:solidFill>
                  <a:srgbClr val="15172F"/>
                </a:solidFill>
              </a:rPr>
              <a:t>        利润分配</a:t>
            </a:r>
            <a:r>
              <a:rPr lang="zh-CN" altLang="en-US" sz="2000">
                <a:solidFill>
                  <a:srgbClr val="15172F"/>
                </a:solidFill>
                <a:latin typeface="Arial"/>
              </a:rPr>
              <a:t>——</a:t>
            </a:r>
            <a:r>
              <a:rPr lang="zh-CN" altLang="en-US" sz="2000">
                <a:solidFill>
                  <a:srgbClr val="15172F"/>
                </a:solidFill>
              </a:rPr>
              <a:t>应付普通股股利     500000</a:t>
            </a:r>
          </a:p>
        </p:txBody>
      </p:sp>
      <p:sp>
        <p:nvSpPr>
          <p:cNvPr id="3" name="日期占位符 3"/>
          <p:cNvSpPr>
            <a:spLocks noGrp="1"/>
          </p:cNvSpPr>
          <p:nvPr>
            <p:ph type="dt" sz="half" idx="10"/>
          </p:nvPr>
        </p:nvSpPr>
        <p:spPr/>
        <p:txBody>
          <a:bodyPr/>
          <a:lstStyle/>
          <a:p>
            <a:fld id="{B965E29B-C80A-4C49-82F1-0F51597B453A}"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72709FF-8CFD-4621-9DB6-E2CCD5A3B7B6}" type="slidenum">
              <a:rPr lang="ko-KR" altLang="en-US"/>
              <a:pPr/>
              <a:t>333</a:t>
            </a:fld>
            <a:endParaRPr lang="en-US" altLang="ko-KR"/>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5650" y="188913"/>
            <a:ext cx="7920038" cy="576262"/>
          </a:xfrm>
        </p:spPr>
        <p:txBody>
          <a:bodyPr>
            <a:normAutofit fontScale="90000"/>
          </a:bodyPr>
          <a:lstStyle/>
          <a:p>
            <a:r>
              <a:rPr lang="zh-CN" altLang="en-US" sz="3600">
                <a:solidFill>
                  <a:schemeClr val="bg1"/>
                </a:solidFill>
                <a:latin typeface="宋体" charset="-122"/>
              </a:rPr>
              <a:t>三、未分配利润的确定</a:t>
            </a:r>
            <a:endParaRPr lang="zh-CN" altLang="en-US" sz="3600">
              <a:solidFill>
                <a:schemeClr val="bg1"/>
              </a:solidFill>
            </a:endParaRPr>
          </a:p>
        </p:txBody>
      </p:sp>
      <p:sp>
        <p:nvSpPr>
          <p:cNvPr id="41987" name="Rectangle 3"/>
          <p:cNvSpPr>
            <a:spLocks noGrp="1" noChangeArrowheads="1"/>
          </p:cNvSpPr>
          <p:nvPr>
            <p:ph idx="1"/>
          </p:nvPr>
        </p:nvSpPr>
        <p:spPr>
          <a:xfrm>
            <a:off x="755650" y="1052513"/>
            <a:ext cx="7848600" cy="5257800"/>
          </a:xfrm>
        </p:spPr>
        <p:txBody>
          <a:bodyPr>
            <a:normAutofit fontScale="85000" lnSpcReduction="10000"/>
          </a:bodyPr>
          <a:lstStyle/>
          <a:p>
            <a:pPr>
              <a:lnSpc>
                <a:spcPct val="110000"/>
              </a:lnSpc>
              <a:spcBef>
                <a:spcPct val="40000"/>
              </a:spcBef>
            </a:pPr>
            <a:r>
              <a:rPr lang="zh-CN" altLang="en-US">
                <a:solidFill>
                  <a:srgbClr val="15172F"/>
                </a:solidFill>
              </a:rPr>
              <a:t>未分配利润＝上年未分配利润＋（本年净利润－提取的盈余公积－应付利润）</a:t>
            </a:r>
          </a:p>
          <a:p>
            <a:pPr>
              <a:lnSpc>
                <a:spcPct val="110000"/>
              </a:lnSpc>
              <a:spcBef>
                <a:spcPct val="40000"/>
              </a:spcBef>
            </a:pPr>
            <a:r>
              <a:rPr lang="zh-CN" altLang="en-US">
                <a:solidFill>
                  <a:srgbClr val="15172F"/>
                </a:solidFill>
              </a:rPr>
              <a:t>未分配利润＝60000＋（800000－120000－500000）</a:t>
            </a:r>
          </a:p>
          <a:p>
            <a:pPr>
              <a:lnSpc>
                <a:spcPct val="110000"/>
              </a:lnSpc>
              <a:spcBef>
                <a:spcPct val="40000"/>
              </a:spcBef>
            </a:pPr>
            <a:r>
              <a:rPr lang="zh-CN" altLang="en-US">
                <a:solidFill>
                  <a:srgbClr val="15172F"/>
                </a:solidFill>
              </a:rPr>
              <a:t>          ＝240000（元）</a:t>
            </a:r>
          </a:p>
          <a:p>
            <a:pPr>
              <a:lnSpc>
                <a:spcPct val="110000"/>
              </a:lnSpc>
              <a:spcBef>
                <a:spcPct val="40000"/>
              </a:spcBef>
            </a:pPr>
            <a:r>
              <a:rPr lang="zh-CN" altLang="en-US">
                <a:solidFill>
                  <a:srgbClr val="402AE0"/>
                </a:solidFill>
              </a:rPr>
              <a:t>用利润弥补亏损的会计处理：</a:t>
            </a:r>
          </a:p>
          <a:p>
            <a:pPr>
              <a:lnSpc>
                <a:spcPct val="110000"/>
              </a:lnSpc>
              <a:spcBef>
                <a:spcPct val="40000"/>
              </a:spcBef>
            </a:pPr>
            <a:r>
              <a:rPr lang="zh-CN" altLang="en-US">
                <a:solidFill>
                  <a:srgbClr val="15172F"/>
                </a:solidFill>
              </a:rPr>
              <a:t>    企业出现亏损，则在</a:t>
            </a:r>
            <a:r>
              <a:rPr lang="zh-CN" altLang="en-US">
                <a:solidFill>
                  <a:srgbClr val="15172F"/>
                </a:solidFill>
                <a:latin typeface="Arial"/>
              </a:rPr>
              <a:t>“</a:t>
            </a:r>
            <a:r>
              <a:rPr lang="zh-CN" altLang="en-US">
                <a:solidFill>
                  <a:srgbClr val="15172F"/>
                </a:solidFill>
              </a:rPr>
              <a:t>本年利润</a:t>
            </a:r>
            <a:r>
              <a:rPr lang="zh-CN" altLang="en-US">
                <a:solidFill>
                  <a:srgbClr val="15172F"/>
                </a:solidFill>
                <a:latin typeface="Arial"/>
              </a:rPr>
              <a:t>”</a:t>
            </a:r>
            <a:r>
              <a:rPr lang="zh-CN" altLang="en-US">
                <a:solidFill>
                  <a:srgbClr val="15172F"/>
                </a:solidFill>
              </a:rPr>
              <a:t>账户出现借方余额，亏损结转时的会计分录如下：</a:t>
            </a:r>
          </a:p>
          <a:p>
            <a:pPr>
              <a:lnSpc>
                <a:spcPct val="110000"/>
              </a:lnSpc>
              <a:spcBef>
                <a:spcPct val="40000"/>
              </a:spcBef>
            </a:pPr>
            <a:r>
              <a:rPr lang="zh-CN" altLang="en-US">
                <a:solidFill>
                  <a:srgbClr val="15172F"/>
                </a:solidFill>
              </a:rPr>
              <a:t>    借：利润分配</a:t>
            </a:r>
            <a:r>
              <a:rPr lang="zh-CN" altLang="en-US">
                <a:solidFill>
                  <a:srgbClr val="15172F"/>
                </a:solidFill>
                <a:latin typeface="Arial"/>
              </a:rPr>
              <a:t>——</a:t>
            </a:r>
            <a:r>
              <a:rPr lang="zh-CN" altLang="en-US">
                <a:solidFill>
                  <a:srgbClr val="15172F"/>
                </a:solidFill>
              </a:rPr>
              <a:t>未分配利润</a:t>
            </a:r>
          </a:p>
          <a:p>
            <a:pPr>
              <a:lnSpc>
                <a:spcPct val="110000"/>
              </a:lnSpc>
              <a:spcBef>
                <a:spcPct val="40000"/>
              </a:spcBef>
            </a:pPr>
            <a:r>
              <a:rPr lang="zh-CN" altLang="en-US">
                <a:solidFill>
                  <a:srgbClr val="15172F"/>
                </a:solidFill>
              </a:rPr>
              <a:t>        贷：本年利润</a:t>
            </a:r>
          </a:p>
        </p:txBody>
      </p:sp>
      <p:sp>
        <p:nvSpPr>
          <p:cNvPr id="4" name="日期占位符 3"/>
          <p:cNvSpPr>
            <a:spLocks noGrp="1"/>
          </p:cNvSpPr>
          <p:nvPr>
            <p:ph type="dt" sz="half" idx="10"/>
          </p:nvPr>
        </p:nvSpPr>
        <p:spPr/>
        <p:txBody>
          <a:bodyPr/>
          <a:lstStyle/>
          <a:p>
            <a:fld id="{F79D2020-12C0-482E-8911-75DAADBA6C3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9EF21A16-DB3D-41C6-B915-66DDFBE27B49}" type="slidenum">
              <a:rPr lang="ko-KR" altLang="en-US"/>
              <a:pPr/>
              <a:t>334</a:t>
            </a:fld>
            <a:endParaRPr lang="en-US" altLang="ko-KR"/>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84213" y="1052513"/>
            <a:ext cx="7835900" cy="5400675"/>
          </a:xfrm>
        </p:spPr>
        <p:txBody>
          <a:bodyPr/>
          <a:lstStyle/>
          <a:p>
            <a:pPr>
              <a:lnSpc>
                <a:spcPct val="120000"/>
              </a:lnSpc>
              <a:spcBef>
                <a:spcPct val="40000"/>
              </a:spcBef>
            </a:pPr>
            <a:r>
              <a:rPr lang="zh-CN" altLang="en-US" sz="2800"/>
              <a:t>    企业发生亏损，可在发生亏损以后的</a:t>
            </a:r>
            <a:r>
              <a:rPr lang="zh-CN" altLang="en-US" sz="2800">
                <a:solidFill>
                  <a:srgbClr val="E70905"/>
                </a:solidFill>
              </a:rPr>
              <a:t>五年内</a:t>
            </a:r>
            <a:r>
              <a:rPr lang="zh-CN" altLang="en-US" sz="2800">
                <a:solidFill>
                  <a:srgbClr val="15172F"/>
                </a:solidFill>
              </a:rPr>
              <a:t>用税前利润弥补亏损；五年期满后，只能用税后利润弥补亏损。无论是税前利润补亏，还是税后利润补亏，</a:t>
            </a:r>
            <a:r>
              <a:rPr lang="zh-CN" altLang="en-US" sz="2800">
                <a:solidFill>
                  <a:srgbClr val="402AE0"/>
                </a:solidFill>
              </a:rPr>
              <a:t>无需作专门的弥补亏损的会计处理。</a:t>
            </a:r>
          </a:p>
          <a:p>
            <a:pPr>
              <a:lnSpc>
                <a:spcPct val="120000"/>
              </a:lnSpc>
              <a:spcBef>
                <a:spcPct val="40000"/>
              </a:spcBef>
            </a:pPr>
            <a:r>
              <a:rPr lang="zh-CN" altLang="en-US" sz="2800">
                <a:solidFill>
                  <a:srgbClr val="15172F"/>
                </a:solidFill>
              </a:rPr>
              <a:t>    企业利润形成、分配、结转以及年末相关账户内部结转的核算，需要举例进行讲述，画</a:t>
            </a:r>
            <a:r>
              <a:rPr lang="zh-CN" altLang="en-US" sz="2800">
                <a:solidFill>
                  <a:srgbClr val="15172F"/>
                </a:solidFill>
                <a:latin typeface="Arial"/>
              </a:rPr>
              <a:t>“</a:t>
            </a:r>
            <a:r>
              <a:rPr lang="zh-CN" altLang="en-US" sz="2800">
                <a:solidFill>
                  <a:srgbClr val="15172F"/>
                </a:solidFill>
              </a:rPr>
              <a:t>丁字账</a:t>
            </a:r>
            <a:r>
              <a:rPr lang="zh-CN" altLang="en-US" sz="2800">
                <a:solidFill>
                  <a:srgbClr val="15172F"/>
                </a:solidFill>
                <a:latin typeface="Arial"/>
              </a:rPr>
              <a:t>”</a:t>
            </a:r>
            <a:r>
              <a:rPr lang="zh-CN" altLang="en-US" sz="2800">
                <a:solidFill>
                  <a:srgbClr val="15172F"/>
                </a:solidFill>
              </a:rPr>
              <a:t>表明整个过程。</a:t>
            </a:r>
          </a:p>
        </p:txBody>
      </p:sp>
      <p:sp>
        <p:nvSpPr>
          <p:cNvPr id="3" name="日期占位符 3"/>
          <p:cNvSpPr>
            <a:spLocks noGrp="1"/>
          </p:cNvSpPr>
          <p:nvPr>
            <p:ph type="dt" sz="half" idx="10"/>
          </p:nvPr>
        </p:nvSpPr>
        <p:spPr/>
        <p:txBody>
          <a:bodyPr/>
          <a:lstStyle/>
          <a:p>
            <a:fld id="{4E4E0785-C00B-4B9E-B034-929751241F04}"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3BB27765-F09C-4DB4-AC96-DE5257B95C0C}" type="slidenum">
              <a:rPr lang="ko-KR" altLang="en-US"/>
              <a:pPr/>
              <a:t>335</a:t>
            </a:fld>
            <a:endParaRPr lang="en-US" altLang="ko-K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期占位符 3"/>
          <p:cNvSpPr>
            <a:spLocks noGrp="1"/>
          </p:cNvSpPr>
          <p:nvPr>
            <p:ph type="dt" sz="half" idx="10"/>
          </p:nvPr>
        </p:nvSpPr>
        <p:spPr/>
        <p:txBody>
          <a:bodyPr/>
          <a:lstStyle/>
          <a:p>
            <a:fld id="{30CFCB7B-81F1-499B-8578-725DEAC6AC49}" type="datetime1">
              <a:rPr lang="zh-CN" altLang="en-US"/>
              <a:pPr/>
              <a:t>2012-07-13</a:t>
            </a:fld>
            <a:endParaRPr lang="en-US" altLang="ko-KR"/>
          </a:p>
        </p:txBody>
      </p:sp>
      <p:sp>
        <p:nvSpPr>
          <p:cNvPr id="20" name="页脚占位符 4"/>
          <p:cNvSpPr>
            <a:spLocks noGrp="1"/>
          </p:cNvSpPr>
          <p:nvPr>
            <p:ph type="ftr" sz="quarter" idx="11"/>
          </p:nvPr>
        </p:nvSpPr>
        <p:spPr/>
        <p:txBody>
          <a:bodyPr/>
          <a:lstStyle/>
          <a:p>
            <a:r>
              <a:rPr lang="ko-KR" altLang="en-US"/>
              <a:t>《会计学》</a:t>
            </a:r>
            <a:endParaRPr lang="en-US" altLang="ko-KR"/>
          </a:p>
        </p:txBody>
      </p:sp>
      <p:sp>
        <p:nvSpPr>
          <p:cNvPr id="21" name="灯片编号占位符 5"/>
          <p:cNvSpPr>
            <a:spLocks noGrp="1"/>
          </p:cNvSpPr>
          <p:nvPr>
            <p:ph type="sldNum" sz="quarter" idx="12"/>
          </p:nvPr>
        </p:nvSpPr>
        <p:spPr/>
        <p:txBody>
          <a:bodyPr/>
          <a:lstStyle/>
          <a:p>
            <a:fld id="{C19894E0-1AEA-4866-BA04-3AF9B6AADFEB}" type="slidenum">
              <a:rPr lang="ko-KR" altLang="en-US"/>
              <a:pPr/>
              <a:t>336</a:t>
            </a:fld>
            <a:endParaRPr lang="en-US" altLang="ko-KR"/>
          </a:p>
        </p:txBody>
      </p:sp>
      <p:sp>
        <p:nvSpPr>
          <p:cNvPr id="44036" name="Line 2052"/>
          <p:cNvSpPr>
            <a:spLocks noChangeShapeType="1"/>
          </p:cNvSpPr>
          <p:nvPr/>
        </p:nvSpPr>
        <p:spPr bwMode="auto">
          <a:xfrm>
            <a:off x="1295400" y="2781300"/>
            <a:ext cx="67056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37" name="Line 2053"/>
          <p:cNvSpPr>
            <a:spLocks noChangeShapeType="1"/>
          </p:cNvSpPr>
          <p:nvPr/>
        </p:nvSpPr>
        <p:spPr bwMode="auto">
          <a:xfrm>
            <a:off x="4572000" y="2781300"/>
            <a:ext cx="0" cy="36576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38" name="Line 2054"/>
          <p:cNvSpPr>
            <a:spLocks noChangeShapeType="1"/>
          </p:cNvSpPr>
          <p:nvPr/>
        </p:nvSpPr>
        <p:spPr bwMode="auto">
          <a:xfrm>
            <a:off x="1295400" y="3238500"/>
            <a:ext cx="66294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39" name="Line 2055"/>
          <p:cNvSpPr>
            <a:spLocks noChangeShapeType="1"/>
          </p:cNvSpPr>
          <p:nvPr/>
        </p:nvSpPr>
        <p:spPr bwMode="auto">
          <a:xfrm>
            <a:off x="1295400" y="3771900"/>
            <a:ext cx="67056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40" name="Line 2056"/>
          <p:cNvSpPr>
            <a:spLocks noChangeShapeType="1"/>
          </p:cNvSpPr>
          <p:nvPr/>
        </p:nvSpPr>
        <p:spPr bwMode="auto">
          <a:xfrm>
            <a:off x="1219200" y="4229100"/>
            <a:ext cx="67818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41" name="Line 2057"/>
          <p:cNvSpPr>
            <a:spLocks noChangeShapeType="1"/>
          </p:cNvSpPr>
          <p:nvPr/>
        </p:nvSpPr>
        <p:spPr bwMode="auto">
          <a:xfrm>
            <a:off x="1219200" y="4686300"/>
            <a:ext cx="67818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42" name="Line 2058"/>
          <p:cNvSpPr>
            <a:spLocks noChangeShapeType="1"/>
          </p:cNvSpPr>
          <p:nvPr/>
        </p:nvSpPr>
        <p:spPr bwMode="auto">
          <a:xfrm flipV="1">
            <a:off x="1143000" y="5143500"/>
            <a:ext cx="68580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43" name="Line 2059"/>
          <p:cNvSpPr>
            <a:spLocks noChangeShapeType="1"/>
          </p:cNvSpPr>
          <p:nvPr/>
        </p:nvSpPr>
        <p:spPr bwMode="auto">
          <a:xfrm>
            <a:off x="1143000" y="5613400"/>
            <a:ext cx="68580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44045" name="Rectangle 2061"/>
          <p:cNvSpPr>
            <a:spLocks noChangeArrowheads="1"/>
          </p:cNvSpPr>
          <p:nvPr/>
        </p:nvSpPr>
        <p:spPr bwMode="auto">
          <a:xfrm>
            <a:off x="611188" y="1052513"/>
            <a:ext cx="7993062" cy="1260475"/>
          </a:xfrm>
          <a:prstGeom prst="rect">
            <a:avLst/>
          </a:prstGeom>
          <a:noFill/>
          <a:ln w="7938">
            <a:noFill/>
            <a:miter lim="800000"/>
            <a:headEnd type="none" w="sm" len="sm"/>
            <a:tailEnd type="none" w="sm" len="sm"/>
          </a:ln>
          <a:effectLst/>
        </p:spPr>
        <p:txBody>
          <a:bodyPr>
            <a:spAutoFit/>
          </a:bodyPr>
          <a:lstStyle/>
          <a:p>
            <a:pPr>
              <a:spcBef>
                <a:spcPct val="20000"/>
              </a:spcBef>
            </a:pPr>
            <a:r>
              <a:rPr lang="zh-CN" altLang="en-US">
                <a:solidFill>
                  <a:srgbClr val="15172F"/>
                </a:solidFill>
                <a:latin typeface="楷体_GB2312" pitchFamily="49" charset="-122"/>
                <a:ea typeface="楷体_GB2312" pitchFamily="49" charset="-122"/>
              </a:rPr>
              <a:t>下面举例说明企业亏损的弥补：</a:t>
            </a:r>
          </a:p>
          <a:p>
            <a:pPr>
              <a:spcBef>
                <a:spcPct val="20000"/>
              </a:spcBef>
            </a:pPr>
            <a:r>
              <a:rPr lang="zh-CN" altLang="en-US">
                <a:solidFill>
                  <a:srgbClr val="15172F"/>
                </a:solidFill>
                <a:latin typeface="楷体_GB2312" pitchFamily="49" charset="-122"/>
                <a:ea typeface="楷体_GB2312" pitchFamily="49" charset="-122"/>
              </a:rPr>
              <a:t>    举例：光华公司2005年出现亏损360000元；2006年盈利100000元；2007年盈利120000元；2008年盈利120000元。</a:t>
            </a:r>
          </a:p>
        </p:txBody>
      </p:sp>
      <p:sp>
        <p:nvSpPr>
          <p:cNvPr id="44047" name="Rectangle 2063"/>
          <p:cNvSpPr>
            <a:spLocks noChangeArrowheads="1"/>
          </p:cNvSpPr>
          <p:nvPr/>
        </p:nvSpPr>
        <p:spPr bwMode="auto">
          <a:xfrm>
            <a:off x="1835150" y="2349500"/>
            <a:ext cx="5395913" cy="457200"/>
          </a:xfrm>
          <a:prstGeom prst="rect">
            <a:avLst/>
          </a:prstGeom>
          <a:noFill/>
          <a:ln w="7938">
            <a:noFill/>
            <a:miter lim="800000"/>
            <a:headEnd type="none" w="sm" len="sm"/>
            <a:tailEnd type="none" w="sm" len="sm"/>
          </a:ln>
          <a:effectLst/>
        </p:spPr>
        <p:txBody>
          <a:bodyPr wrap="none">
            <a:spAutoFit/>
          </a:bodyPr>
          <a:lstStyle/>
          <a:p>
            <a:r>
              <a:rPr lang="zh-CN" altLang="en-US" b="1">
                <a:solidFill>
                  <a:srgbClr val="E70905"/>
                </a:solidFill>
                <a:latin typeface="楷体_GB2312" pitchFamily="49" charset="-122"/>
                <a:ea typeface="楷体_GB2312" pitchFamily="49" charset="-122"/>
              </a:rPr>
              <a:t>借    利润分配</a:t>
            </a:r>
            <a:r>
              <a:rPr lang="zh-CN" altLang="en-US" b="1">
                <a:solidFill>
                  <a:srgbClr val="E70905"/>
                </a:solidFill>
                <a:latin typeface="Times New Roman"/>
                <a:ea typeface="楷体_GB2312" pitchFamily="49" charset="-122"/>
              </a:rPr>
              <a:t>——</a:t>
            </a:r>
            <a:r>
              <a:rPr lang="zh-CN" altLang="en-US" b="1">
                <a:solidFill>
                  <a:srgbClr val="E70905"/>
                </a:solidFill>
                <a:latin typeface="楷体_GB2312" pitchFamily="49" charset="-122"/>
                <a:ea typeface="楷体_GB2312" pitchFamily="49" charset="-122"/>
              </a:rPr>
              <a:t>未分配利润    贷</a:t>
            </a:r>
          </a:p>
        </p:txBody>
      </p:sp>
      <p:sp>
        <p:nvSpPr>
          <p:cNvPr id="44048" name="Rectangle 2064"/>
          <p:cNvSpPr>
            <a:spLocks noChangeArrowheads="1"/>
          </p:cNvSpPr>
          <p:nvPr/>
        </p:nvSpPr>
        <p:spPr bwMode="auto">
          <a:xfrm>
            <a:off x="1476375" y="2867025"/>
            <a:ext cx="2867025"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2005年（亏损）360000</a:t>
            </a:r>
          </a:p>
        </p:txBody>
      </p:sp>
      <p:sp>
        <p:nvSpPr>
          <p:cNvPr id="44049" name="Rectangle 2065"/>
          <p:cNvSpPr>
            <a:spLocks noChangeArrowheads="1"/>
          </p:cNvSpPr>
          <p:nvPr/>
        </p:nvSpPr>
        <p:spPr bwMode="auto">
          <a:xfrm>
            <a:off x="4787900" y="3298825"/>
            <a:ext cx="2867025"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2006年（盈利）100000</a:t>
            </a:r>
          </a:p>
        </p:txBody>
      </p:sp>
      <p:sp>
        <p:nvSpPr>
          <p:cNvPr id="44050" name="Rectangle 2066"/>
          <p:cNvSpPr>
            <a:spLocks noChangeArrowheads="1"/>
          </p:cNvSpPr>
          <p:nvPr/>
        </p:nvSpPr>
        <p:spPr bwMode="auto">
          <a:xfrm>
            <a:off x="1476375" y="3789363"/>
            <a:ext cx="2951163" cy="396875"/>
          </a:xfrm>
          <a:prstGeom prst="rect">
            <a:avLst/>
          </a:prstGeom>
          <a:noFill/>
          <a:ln w="7938">
            <a:noFill/>
            <a:miter lim="800000"/>
            <a:headEnd type="none" w="sm" len="sm"/>
            <a:tailEnd type="none" w="sm" len="sm"/>
          </a:ln>
          <a:effectLst/>
        </p:spPr>
        <p:txBody>
          <a:bodyPr>
            <a:spAutoFit/>
          </a:bodyPr>
          <a:lstStyle/>
          <a:p>
            <a:r>
              <a:rPr lang="zh-CN" altLang="en-US" sz="2000">
                <a:solidFill>
                  <a:srgbClr val="15172F"/>
                </a:solidFill>
                <a:latin typeface="Arial" charset="0"/>
                <a:ea typeface="楷体_GB2312" pitchFamily="49" charset="-122"/>
              </a:rPr>
              <a:t>2006年余额：   260000</a:t>
            </a:r>
          </a:p>
        </p:txBody>
      </p:sp>
      <p:sp>
        <p:nvSpPr>
          <p:cNvPr id="44051" name="Rectangle 2067"/>
          <p:cNvSpPr>
            <a:spLocks noChangeArrowheads="1"/>
          </p:cNvSpPr>
          <p:nvPr/>
        </p:nvSpPr>
        <p:spPr bwMode="auto">
          <a:xfrm>
            <a:off x="4787900" y="4259263"/>
            <a:ext cx="2867025"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2007年（盈利）120000</a:t>
            </a:r>
          </a:p>
        </p:txBody>
      </p:sp>
      <p:sp>
        <p:nvSpPr>
          <p:cNvPr id="44052" name="Rectangle 2068"/>
          <p:cNvSpPr>
            <a:spLocks noChangeArrowheads="1"/>
          </p:cNvSpPr>
          <p:nvPr/>
        </p:nvSpPr>
        <p:spPr bwMode="auto">
          <a:xfrm>
            <a:off x="1476375" y="4724400"/>
            <a:ext cx="2822575"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2007年余额：   140000</a:t>
            </a:r>
          </a:p>
        </p:txBody>
      </p:sp>
      <p:sp>
        <p:nvSpPr>
          <p:cNvPr id="44053" name="Rectangle 2069"/>
          <p:cNvSpPr>
            <a:spLocks noChangeArrowheads="1"/>
          </p:cNvSpPr>
          <p:nvPr/>
        </p:nvSpPr>
        <p:spPr bwMode="auto">
          <a:xfrm>
            <a:off x="4787900" y="5172075"/>
            <a:ext cx="2867025"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2008年（盈利）120000</a:t>
            </a:r>
          </a:p>
        </p:txBody>
      </p:sp>
      <p:sp>
        <p:nvSpPr>
          <p:cNvPr id="44055" name="Rectangle 2071"/>
          <p:cNvSpPr>
            <a:spLocks noChangeArrowheads="1"/>
          </p:cNvSpPr>
          <p:nvPr/>
        </p:nvSpPr>
        <p:spPr bwMode="auto">
          <a:xfrm>
            <a:off x="1476375" y="5691188"/>
            <a:ext cx="2820988" cy="396875"/>
          </a:xfrm>
          <a:prstGeom prst="rect">
            <a:avLst/>
          </a:prstGeom>
          <a:noFill/>
          <a:ln w="7938">
            <a:noFill/>
            <a:miter lim="800000"/>
            <a:headEnd type="none" w="sm" len="sm"/>
            <a:tailEnd type="none" w="sm" len="sm"/>
          </a:ln>
          <a:effectLst/>
        </p:spPr>
        <p:txBody>
          <a:bodyPr wrap="none">
            <a:spAutoFit/>
          </a:bodyPr>
          <a:lstStyle/>
          <a:p>
            <a:r>
              <a:rPr lang="zh-CN" altLang="en-US" sz="2000">
                <a:solidFill>
                  <a:srgbClr val="15172F"/>
                </a:solidFill>
                <a:latin typeface="Arial" charset="0"/>
                <a:ea typeface="楷体_GB2312" pitchFamily="49" charset="-122"/>
              </a:rPr>
              <a:t>2008年余额：     20000</a:t>
            </a:r>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4213" y="1052513"/>
            <a:ext cx="7848600" cy="5400675"/>
          </a:xfrm>
        </p:spPr>
        <p:txBody>
          <a:bodyPr>
            <a:normAutofit fontScale="77500" lnSpcReduction="20000"/>
          </a:bodyPr>
          <a:lstStyle/>
          <a:p>
            <a:pPr>
              <a:spcBef>
                <a:spcPct val="30000"/>
              </a:spcBef>
            </a:pPr>
            <a:r>
              <a:rPr lang="zh-CN" altLang="en-US"/>
              <a:t>    通过以上的例子可以看出，</a:t>
            </a:r>
            <a:r>
              <a:rPr lang="zh-CN" altLang="en-US">
                <a:solidFill>
                  <a:srgbClr val="15172F"/>
                </a:solidFill>
              </a:rPr>
              <a:t>通过后面几年利润转入本年利润账户，</a:t>
            </a:r>
            <a:r>
              <a:rPr lang="zh-CN" altLang="en-US">
                <a:solidFill>
                  <a:srgbClr val="E70905"/>
                </a:solidFill>
              </a:rPr>
              <a:t>亏损自动得到弥补。</a:t>
            </a:r>
          </a:p>
          <a:p>
            <a:pPr>
              <a:spcBef>
                <a:spcPct val="30000"/>
              </a:spcBef>
            </a:pPr>
            <a:r>
              <a:rPr lang="zh-CN" altLang="en-US">
                <a:solidFill>
                  <a:srgbClr val="15172F"/>
                </a:solidFill>
              </a:rPr>
              <a:t>    但是，税前补亏、税后补亏对企业的应交所得税是有影响的。</a:t>
            </a:r>
          </a:p>
          <a:p>
            <a:pPr>
              <a:spcBef>
                <a:spcPct val="30000"/>
              </a:spcBef>
            </a:pPr>
            <a:r>
              <a:rPr lang="zh-CN" altLang="en-US">
                <a:solidFill>
                  <a:srgbClr val="402AE0"/>
                </a:solidFill>
              </a:rPr>
              <a:t>    税前补亏</a:t>
            </a:r>
            <a:r>
              <a:rPr lang="zh-CN" altLang="en-US">
                <a:solidFill>
                  <a:srgbClr val="15172F"/>
                </a:solidFill>
              </a:rPr>
              <a:t>＝（实现利润－应弥补亏损数）×所得税率</a:t>
            </a:r>
          </a:p>
          <a:p>
            <a:pPr>
              <a:spcBef>
                <a:spcPct val="30000"/>
              </a:spcBef>
            </a:pPr>
            <a:r>
              <a:rPr lang="zh-CN" altLang="en-US">
                <a:solidFill>
                  <a:srgbClr val="402AE0"/>
                </a:solidFill>
              </a:rPr>
              <a:t>    税后补亏</a:t>
            </a:r>
            <a:r>
              <a:rPr lang="zh-CN" altLang="en-US">
                <a:solidFill>
                  <a:srgbClr val="15172F"/>
                </a:solidFill>
              </a:rPr>
              <a:t>＝实现利润×所得税率</a:t>
            </a:r>
          </a:p>
          <a:p>
            <a:pPr>
              <a:spcBef>
                <a:spcPct val="30000"/>
              </a:spcBef>
            </a:pPr>
            <a:r>
              <a:rPr lang="zh-CN" altLang="en-US">
                <a:solidFill>
                  <a:srgbClr val="15172F"/>
                </a:solidFill>
              </a:rPr>
              <a:t>    例：某公司年初未弥补亏损为10万元，本年实现利润50万元，所得税率为30%。</a:t>
            </a:r>
          </a:p>
          <a:p>
            <a:pPr>
              <a:spcBef>
                <a:spcPct val="30000"/>
              </a:spcBef>
            </a:pPr>
            <a:r>
              <a:rPr lang="zh-CN" altLang="en-US">
                <a:solidFill>
                  <a:srgbClr val="E70905"/>
                </a:solidFill>
              </a:rPr>
              <a:t>    税前补亏：</a:t>
            </a:r>
            <a:r>
              <a:rPr lang="zh-CN" altLang="en-US">
                <a:solidFill>
                  <a:srgbClr val="15172F"/>
                </a:solidFill>
              </a:rPr>
              <a:t>应交所得税＝（50－10）×30%＝12(万)</a:t>
            </a:r>
          </a:p>
          <a:p>
            <a:pPr>
              <a:spcBef>
                <a:spcPct val="30000"/>
              </a:spcBef>
            </a:pPr>
            <a:r>
              <a:rPr lang="zh-CN" altLang="en-US">
                <a:solidFill>
                  <a:srgbClr val="15172F"/>
                </a:solidFill>
              </a:rPr>
              <a:t>              可供分配利润＝50－10－12＝28（万）</a:t>
            </a:r>
          </a:p>
          <a:p>
            <a:pPr>
              <a:spcBef>
                <a:spcPct val="30000"/>
              </a:spcBef>
            </a:pPr>
            <a:r>
              <a:rPr lang="zh-CN" altLang="en-US">
                <a:solidFill>
                  <a:srgbClr val="E70905"/>
                </a:solidFill>
              </a:rPr>
              <a:t>    税后补亏：</a:t>
            </a:r>
            <a:r>
              <a:rPr lang="zh-CN" altLang="en-US">
                <a:solidFill>
                  <a:srgbClr val="15172F"/>
                </a:solidFill>
              </a:rPr>
              <a:t>应交所得税＝50×30%＝15（万）</a:t>
            </a:r>
          </a:p>
          <a:p>
            <a:pPr>
              <a:spcBef>
                <a:spcPct val="30000"/>
              </a:spcBef>
            </a:pPr>
            <a:r>
              <a:rPr lang="zh-CN" altLang="en-US">
                <a:solidFill>
                  <a:srgbClr val="15172F"/>
                </a:solidFill>
              </a:rPr>
              <a:t>              可供分配利润＝50－15－10＝25（万）</a:t>
            </a:r>
            <a:endParaRPr lang="zh-CN" altLang="en-US"/>
          </a:p>
        </p:txBody>
      </p:sp>
      <p:sp>
        <p:nvSpPr>
          <p:cNvPr id="3" name="日期占位符 3"/>
          <p:cNvSpPr>
            <a:spLocks noGrp="1"/>
          </p:cNvSpPr>
          <p:nvPr>
            <p:ph type="dt" sz="half" idx="10"/>
          </p:nvPr>
        </p:nvSpPr>
        <p:spPr/>
        <p:txBody>
          <a:bodyPr/>
          <a:lstStyle/>
          <a:p>
            <a:fld id="{2666F7AD-0247-4619-9E68-A31FEEBD2C9F}"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3FCF8E47-7088-4210-9205-BF3801E8AA7B}" type="slidenum">
              <a:rPr lang="ko-KR" altLang="en-US"/>
              <a:pPr/>
              <a:t>337</a:t>
            </a:fld>
            <a:endParaRPr lang="en-US" altLang="ko-K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normAutofit fontScale="90000"/>
          </a:bodyPr>
          <a:lstStyle/>
          <a:p>
            <a:pPr eaLnBrk="1" hangingPunct="1"/>
            <a:r>
              <a:rPr lang="zh-CN" altLang="en-US" sz="10600" b="0" smtClean="0">
                <a:solidFill>
                  <a:srgbClr val="003366"/>
                </a:solidFill>
                <a:ea typeface="华文新魏" pitchFamily="2" charset="-122"/>
              </a:rPr>
              <a:t>会计学</a:t>
            </a:r>
          </a:p>
        </p:txBody>
      </p:sp>
      <p:sp>
        <p:nvSpPr>
          <p:cNvPr id="3077" name="Rectangle 3"/>
          <p:cNvSpPr>
            <a:spLocks noGrp="1" noChangeArrowheads="1"/>
          </p:cNvSpPr>
          <p:nvPr>
            <p:ph type="subTitle" idx="1"/>
          </p:nvPr>
        </p:nvSpPr>
        <p:spPr>
          <a:xfrm>
            <a:off x="900113" y="5157788"/>
            <a:ext cx="7488237" cy="649287"/>
          </a:xfrm>
        </p:spPr>
        <p:txBody>
          <a:bodyPr/>
          <a:lstStyle/>
          <a:p>
            <a:pPr marL="0" indent="0" eaLnBrk="1" hangingPunct="1"/>
            <a:r>
              <a:rPr lang="en-US" altLang="zh-CN" sz="2800" b="1" smtClean="0">
                <a:solidFill>
                  <a:srgbClr val="000066"/>
                </a:solidFill>
              </a:rPr>
              <a:t>《</a:t>
            </a:r>
            <a:r>
              <a:rPr lang="zh-CN" altLang="en-US" sz="2800" b="1" smtClean="0">
                <a:solidFill>
                  <a:srgbClr val="000066"/>
                </a:solidFill>
              </a:rPr>
              <a:t>会计学</a:t>
            </a:r>
            <a:r>
              <a:rPr lang="en-US" altLang="zh-CN" sz="2800" b="1" smtClean="0">
                <a:solidFill>
                  <a:srgbClr val="000066"/>
                </a:solidFill>
              </a:rPr>
              <a:t>》</a:t>
            </a:r>
            <a:r>
              <a:rPr lang="zh-CN" altLang="en-US" sz="2800" b="1" smtClean="0">
                <a:solidFill>
                  <a:srgbClr val="000066"/>
                </a:solidFill>
              </a:rPr>
              <a:t>课程组</a:t>
            </a:r>
          </a:p>
        </p:txBody>
      </p:sp>
      <p:sp>
        <p:nvSpPr>
          <p:cNvPr id="4" name="Rectangle 11"/>
          <p:cNvSpPr>
            <a:spLocks noGrp="1" noChangeArrowheads="1"/>
          </p:cNvSpPr>
          <p:nvPr>
            <p:ph type="dt" sz="half" idx="10"/>
          </p:nvPr>
        </p:nvSpPr>
        <p:spPr/>
        <p:txBody>
          <a:bodyPr/>
          <a:lstStyle/>
          <a:p>
            <a:pPr>
              <a:defRPr/>
            </a:pPr>
            <a:fld id="{2A5221E2-F450-454C-B777-9F7F536F1110}" type="datetime1">
              <a:rPr lang="zh-CN" altLang="en-US"/>
              <a:pPr>
                <a:defRPr/>
              </a:pPr>
              <a:t>2012-07-13</a:t>
            </a:fld>
            <a:endParaRPr lang="en-US" altLang="ko-KR"/>
          </a:p>
        </p:txBody>
      </p:sp>
      <p:sp>
        <p:nvSpPr>
          <p:cNvPr id="6" name="Rectangle 13"/>
          <p:cNvSpPr>
            <a:spLocks noGrp="1" noChangeArrowheads="1"/>
          </p:cNvSpPr>
          <p:nvPr>
            <p:ph type="sldNum" sz="quarter" idx="12"/>
          </p:nvPr>
        </p:nvSpPr>
        <p:spPr/>
        <p:txBody>
          <a:bodyPr/>
          <a:lstStyle/>
          <a:p>
            <a:pPr>
              <a:defRPr/>
            </a:pPr>
            <a:fld id="{96359E4D-458F-4A33-9E59-6ECBBCD3F15F}" type="slidenum">
              <a:rPr lang="ko-KR" altLang="en-US"/>
              <a:pPr>
                <a:defRPr/>
              </a:pPr>
              <a:t>338</a:t>
            </a:fld>
            <a:endParaRPr lang="en-US" altLang="ko-K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algn="ctr" eaLnBrk="1" hangingPunct="1"/>
            <a:r>
              <a:rPr lang="zh-CN" altLang="en-US" sz="4800" b="0" smtClean="0">
                <a:solidFill>
                  <a:schemeClr val="bg1"/>
                </a:solidFill>
                <a:latin typeface="华文新魏" pitchFamily="2" charset="-122"/>
                <a:ea typeface="华文新魏" pitchFamily="2" charset="-122"/>
              </a:rPr>
              <a:t>第九章   财务报表</a:t>
            </a:r>
          </a:p>
        </p:txBody>
      </p:sp>
      <p:sp>
        <p:nvSpPr>
          <p:cNvPr id="18" name="日期占位符 3"/>
          <p:cNvSpPr>
            <a:spLocks noGrp="1"/>
          </p:cNvSpPr>
          <p:nvPr>
            <p:ph type="dt" sz="half" idx="10"/>
          </p:nvPr>
        </p:nvSpPr>
        <p:spPr/>
        <p:txBody>
          <a:bodyPr/>
          <a:lstStyle/>
          <a:p>
            <a:pPr>
              <a:defRPr/>
            </a:pPr>
            <a:r>
              <a:rPr lang="zh-CN" altLang="en-US"/>
              <a:t>2008.12</a:t>
            </a:r>
            <a:endParaRPr lang="en-US" altLang="ko-KR"/>
          </a:p>
        </p:txBody>
      </p:sp>
      <p:sp>
        <p:nvSpPr>
          <p:cNvPr id="19" name="页脚占位符 4"/>
          <p:cNvSpPr>
            <a:spLocks noGrp="1"/>
          </p:cNvSpPr>
          <p:nvPr>
            <p:ph type="ftr" sz="quarter" idx="11"/>
          </p:nvPr>
        </p:nvSpPr>
        <p:spPr/>
        <p:txBody>
          <a:bodyPr/>
          <a:lstStyle/>
          <a:p>
            <a:pPr>
              <a:defRPr/>
            </a:pPr>
            <a:r>
              <a:rPr lang="ko-KR" altLang="en-US"/>
              <a:t>《会计学》</a:t>
            </a:r>
            <a:endParaRPr lang="en-US" altLang="ko-KR"/>
          </a:p>
        </p:txBody>
      </p:sp>
      <p:sp>
        <p:nvSpPr>
          <p:cNvPr id="20" name="灯片编号占位符 5"/>
          <p:cNvSpPr>
            <a:spLocks noGrp="1"/>
          </p:cNvSpPr>
          <p:nvPr>
            <p:ph type="sldNum" sz="quarter" idx="12"/>
          </p:nvPr>
        </p:nvSpPr>
        <p:spPr/>
        <p:txBody>
          <a:bodyPr/>
          <a:lstStyle/>
          <a:p>
            <a:pPr>
              <a:defRPr/>
            </a:pPr>
            <a:fld id="{5559CA4D-D472-43DF-85C5-7BA2BDFD269E}" type="slidenum">
              <a:rPr lang="ko-KR" altLang="en-US"/>
              <a:pPr>
                <a:defRPr/>
              </a:pPr>
              <a:t>339</a:t>
            </a:fld>
            <a:endParaRPr lang="en-US" altLang="ko-KR"/>
          </a:p>
        </p:txBody>
      </p:sp>
      <p:sp>
        <p:nvSpPr>
          <p:cNvPr id="59395" name="AutoShape 3"/>
          <p:cNvSpPr>
            <a:spLocks noChangeArrowheads="1"/>
          </p:cNvSpPr>
          <p:nvPr/>
        </p:nvSpPr>
        <p:spPr bwMode="gray">
          <a:xfrm>
            <a:off x="1319213" y="13144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03" name="AutoShape 4"/>
          <p:cNvSpPr>
            <a:spLocks noChangeArrowheads="1"/>
          </p:cNvSpPr>
          <p:nvPr/>
        </p:nvSpPr>
        <p:spPr bwMode="gray">
          <a:xfrm>
            <a:off x="1457325" y="1447800"/>
            <a:ext cx="1219200" cy="1184275"/>
          </a:xfrm>
          <a:prstGeom prst="roundRect">
            <a:avLst>
              <a:gd name="adj" fmla="val 11921"/>
            </a:avLst>
          </a:prstGeom>
          <a:gradFill rotWithShape="1">
            <a:gsLst>
              <a:gs pos="0">
                <a:srgbClr val="808000"/>
              </a:gs>
              <a:gs pos="100000">
                <a:srgbClr val="595900"/>
              </a:gs>
            </a:gsLst>
            <a:lin ang="5400000" scaled="1"/>
          </a:gradFill>
          <a:ln w="38100">
            <a:solidFill>
              <a:schemeClr val="tx1"/>
            </a:solidFill>
            <a:round/>
            <a:headEnd/>
            <a:tailEnd/>
          </a:ln>
        </p:spPr>
        <p:txBody>
          <a:bodyPr wrap="none" anchor="ctr"/>
          <a:lstStyle/>
          <a:p>
            <a:endParaRPr lang="zh-CN" altLang="en-US"/>
          </a:p>
        </p:txBody>
      </p:sp>
      <p:sp>
        <p:nvSpPr>
          <p:cNvPr id="59397" name="Freeform 5"/>
          <p:cNvSpPr>
            <a:spLocks/>
          </p:cNvSpPr>
          <p:nvPr/>
        </p:nvSpPr>
        <p:spPr bwMode="gray">
          <a:xfrm>
            <a:off x="1533525" y="1524000"/>
            <a:ext cx="608013"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a:defRPr/>
            </a:pPr>
            <a:endParaRPr lang="zh-CN" altLang="en-US"/>
          </a:p>
        </p:txBody>
      </p:sp>
      <p:sp>
        <p:nvSpPr>
          <p:cNvPr id="59398" name="Text Box 6"/>
          <p:cNvSpPr txBox="1">
            <a:spLocks noChangeArrowheads="1"/>
          </p:cNvSpPr>
          <p:nvPr/>
        </p:nvSpPr>
        <p:spPr bwMode="gray">
          <a:xfrm>
            <a:off x="1490663" y="1558925"/>
            <a:ext cx="1152525" cy="946150"/>
          </a:xfrm>
          <a:prstGeom prst="rect">
            <a:avLst/>
          </a:prstGeom>
          <a:noFill/>
          <a:ln w="9525" algn="ctr">
            <a:noFill/>
            <a:miter lim="800000"/>
            <a:headEnd/>
            <a:tailEnd/>
          </a:ln>
          <a:effectLst/>
        </p:spPr>
        <p:txBody>
          <a:bodyPr lIns="18000" rIns="18000">
            <a:spAutoFit/>
          </a:bodyPr>
          <a:lstStyle/>
          <a:p>
            <a:pPr algn="ctr" eaLnBrk="0" latinLnBrk="0" hangingPunct="0">
              <a:lnSpc>
                <a:spcPct val="140000"/>
              </a:lnSpc>
              <a:defRPr/>
            </a:pPr>
            <a:r>
              <a:rPr lang="zh-CN" altLang="en-US" sz="2000" b="1">
                <a:solidFill>
                  <a:srgbClr val="FFFFFF"/>
                </a:solidFill>
                <a:effectLst>
                  <a:outerShdw blurRad="38100" dist="38100" dir="2700000" algn="tl">
                    <a:srgbClr val="C0C0C0"/>
                  </a:outerShdw>
                </a:effectLst>
                <a:latin typeface="Arial" charset="0"/>
                <a:ea typeface="宋体" pitchFamily="2" charset="-122"/>
              </a:rPr>
              <a:t>教学目的及要求</a:t>
            </a:r>
          </a:p>
        </p:txBody>
      </p:sp>
      <p:sp>
        <p:nvSpPr>
          <p:cNvPr id="4108" name="Text Box 7"/>
          <p:cNvSpPr txBox="1">
            <a:spLocks noChangeArrowheads="1"/>
          </p:cNvSpPr>
          <p:nvPr/>
        </p:nvSpPr>
        <p:spPr bwMode="gray">
          <a:xfrm>
            <a:off x="2771775" y="1331913"/>
            <a:ext cx="5040313" cy="1433512"/>
          </a:xfrm>
          <a:prstGeom prst="rect">
            <a:avLst/>
          </a:prstGeom>
          <a:noFill/>
          <a:ln w="9525" algn="ctr">
            <a:noFill/>
            <a:miter lim="800000"/>
            <a:headEnd/>
            <a:tailEnd/>
          </a:ln>
        </p:spPr>
        <p:txBody>
          <a:bodyPr lIns="54000" rIns="54000">
            <a:spAutoFit/>
          </a:bodyPr>
          <a:lstStyle/>
          <a:p>
            <a:pPr algn="just" eaLnBrk="0" latinLnBrk="0" hangingPunct="0">
              <a:lnSpc>
                <a:spcPct val="110000"/>
              </a:lnSpc>
            </a:pPr>
            <a:r>
              <a:rPr lang="zh-CN" altLang="en-US" sz="1600" b="1">
                <a:solidFill>
                  <a:srgbClr val="090A15"/>
                </a:solidFill>
                <a:ea typeface="楷体_GB2312" pitchFamily="49" charset="-122"/>
              </a:rPr>
              <a:t>通过本章学习，要求明确会计报表编制的目的与要求，要求清楚资产负债表、利润表、现金流量表的含义、作用及编制的基本要求；明确报表指标的经济含义；掌握资产负债表和利润表的编制方法；熟悉现金流量表的内容与结构。</a:t>
            </a:r>
          </a:p>
        </p:txBody>
      </p:sp>
      <p:sp>
        <p:nvSpPr>
          <p:cNvPr id="59400" name="AutoShape 8"/>
          <p:cNvSpPr>
            <a:spLocks noChangeArrowheads="1"/>
          </p:cNvSpPr>
          <p:nvPr/>
        </p:nvSpPr>
        <p:spPr bwMode="gray">
          <a:xfrm>
            <a:off x="1319213" y="29146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10" name="AutoShape 9"/>
          <p:cNvSpPr>
            <a:spLocks noChangeArrowheads="1"/>
          </p:cNvSpPr>
          <p:nvPr/>
        </p:nvSpPr>
        <p:spPr bwMode="gray">
          <a:xfrm>
            <a:off x="1457325" y="3048000"/>
            <a:ext cx="1219200" cy="1184275"/>
          </a:xfrm>
          <a:prstGeom prst="roundRect">
            <a:avLst>
              <a:gd name="adj" fmla="val 11921"/>
            </a:avLst>
          </a:prstGeom>
          <a:gradFill rotWithShape="1">
            <a:gsLst>
              <a:gs pos="0">
                <a:srgbClr val="006666"/>
              </a:gs>
              <a:gs pos="100000">
                <a:srgbClr val="004747"/>
              </a:gs>
            </a:gsLst>
            <a:lin ang="5400000" scaled="1"/>
          </a:gradFill>
          <a:ln w="38100">
            <a:solidFill>
              <a:schemeClr val="tx1"/>
            </a:solidFill>
            <a:round/>
            <a:headEnd/>
            <a:tailEnd/>
          </a:ln>
        </p:spPr>
        <p:txBody>
          <a:bodyPr wrap="none" anchor="ctr"/>
          <a:lstStyle/>
          <a:p>
            <a:endParaRPr lang="zh-CN" altLang="en-US"/>
          </a:p>
        </p:txBody>
      </p:sp>
      <p:sp>
        <p:nvSpPr>
          <p:cNvPr id="4111" name="Freeform 10"/>
          <p:cNvSpPr>
            <a:spLocks/>
          </p:cNvSpPr>
          <p:nvPr/>
        </p:nvSpPr>
        <p:spPr bwMode="gray">
          <a:xfrm>
            <a:off x="1533525" y="3124200"/>
            <a:ext cx="608013"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sp>
        <p:nvSpPr>
          <p:cNvPr id="59403" name="Text Box 11"/>
          <p:cNvSpPr txBox="1">
            <a:spLocks noChangeArrowheads="1"/>
          </p:cNvSpPr>
          <p:nvPr/>
        </p:nvSpPr>
        <p:spPr bwMode="gray">
          <a:xfrm>
            <a:off x="1655763" y="3422650"/>
            <a:ext cx="900112" cy="457200"/>
          </a:xfrm>
          <a:prstGeom prst="rect">
            <a:avLst/>
          </a:prstGeom>
          <a:noFill/>
          <a:ln w="9525" algn="ctr">
            <a:noFill/>
            <a:miter lim="800000"/>
            <a:headEnd/>
            <a:tailEnd/>
          </a:ln>
          <a:effectLst/>
        </p:spPr>
        <p:txBody>
          <a:bodyPr>
            <a:spAutoFit/>
          </a:bodyPr>
          <a:lstStyle/>
          <a:p>
            <a:pPr algn="ctr" eaLnBrk="0" latinLnBrk="0" hangingPunct="0">
              <a:defRPr/>
            </a:pPr>
            <a:r>
              <a:rPr lang="zh-CN" altLang="en-US" b="1">
                <a:solidFill>
                  <a:srgbClr val="FFFFFF"/>
                </a:solidFill>
                <a:effectLst>
                  <a:outerShdw blurRad="38100" dist="38100" dir="2700000" algn="tl">
                    <a:srgbClr val="C0C0C0"/>
                  </a:outerShdw>
                </a:effectLst>
                <a:latin typeface="Arial" charset="0"/>
                <a:ea typeface="宋体" pitchFamily="2" charset="-122"/>
              </a:rPr>
              <a:t>重点</a:t>
            </a:r>
          </a:p>
        </p:txBody>
      </p:sp>
      <p:sp>
        <p:nvSpPr>
          <p:cNvPr id="4113" name="Text Box 12"/>
          <p:cNvSpPr txBox="1">
            <a:spLocks noChangeArrowheads="1"/>
          </p:cNvSpPr>
          <p:nvPr/>
        </p:nvSpPr>
        <p:spPr bwMode="gray">
          <a:xfrm>
            <a:off x="2843213" y="3213100"/>
            <a:ext cx="5041900" cy="822325"/>
          </a:xfrm>
          <a:prstGeom prst="rect">
            <a:avLst/>
          </a:prstGeom>
          <a:noFill/>
          <a:ln w="9525" algn="ctr">
            <a:noFill/>
            <a:miter lim="800000"/>
            <a:headEnd/>
            <a:tailEnd/>
          </a:ln>
        </p:spPr>
        <p:txBody>
          <a:bodyPr>
            <a:spAutoFit/>
          </a:bodyPr>
          <a:lstStyle/>
          <a:p>
            <a:pPr algn="just" eaLnBrk="0" latinLnBrk="0" hangingPunct="0">
              <a:lnSpc>
                <a:spcPct val="120000"/>
              </a:lnSpc>
            </a:pPr>
            <a:r>
              <a:rPr lang="zh-CN" altLang="en-US" sz="2000" b="1">
                <a:solidFill>
                  <a:srgbClr val="090A15"/>
                </a:solidFill>
                <a:ea typeface="楷体_GB2312" pitchFamily="49" charset="-122"/>
              </a:rPr>
              <a:t>资产负债表和利润表中指标的经济含义和编制方法。</a:t>
            </a:r>
          </a:p>
        </p:txBody>
      </p:sp>
      <p:sp>
        <p:nvSpPr>
          <p:cNvPr id="59405" name="AutoShape 13"/>
          <p:cNvSpPr>
            <a:spLocks noChangeArrowheads="1"/>
          </p:cNvSpPr>
          <p:nvPr/>
        </p:nvSpPr>
        <p:spPr bwMode="gray">
          <a:xfrm>
            <a:off x="1319213" y="453390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15" name="AutoShape 14"/>
          <p:cNvSpPr>
            <a:spLocks noChangeArrowheads="1"/>
          </p:cNvSpPr>
          <p:nvPr/>
        </p:nvSpPr>
        <p:spPr bwMode="gray">
          <a:xfrm>
            <a:off x="1457325" y="4667250"/>
            <a:ext cx="1219200" cy="1184275"/>
          </a:xfrm>
          <a:prstGeom prst="roundRect">
            <a:avLst>
              <a:gd name="adj" fmla="val 11921"/>
            </a:avLst>
          </a:prstGeom>
          <a:gradFill rotWithShape="1">
            <a:gsLst>
              <a:gs pos="0">
                <a:srgbClr val="006600"/>
              </a:gs>
              <a:gs pos="100000">
                <a:srgbClr val="004700"/>
              </a:gs>
            </a:gsLst>
            <a:lin ang="5400000" scaled="1"/>
          </a:gradFill>
          <a:ln w="38100">
            <a:solidFill>
              <a:schemeClr val="tx1"/>
            </a:solidFill>
            <a:round/>
            <a:headEnd/>
            <a:tailEnd/>
          </a:ln>
        </p:spPr>
        <p:txBody>
          <a:bodyPr wrap="none" anchor="ctr"/>
          <a:lstStyle/>
          <a:p>
            <a:endParaRPr lang="zh-CN" altLang="en-US"/>
          </a:p>
        </p:txBody>
      </p:sp>
      <p:sp>
        <p:nvSpPr>
          <p:cNvPr id="4116" name="Freeform 15"/>
          <p:cNvSpPr>
            <a:spLocks/>
          </p:cNvSpPr>
          <p:nvPr/>
        </p:nvSpPr>
        <p:spPr bwMode="gray">
          <a:xfrm>
            <a:off x="1533525" y="4743450"/>
            <a:ext cx="608013"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3B583"/>
              </a:gs>
              <a:gs pos="100000">
                <a:srgbClr val="006600">
                  <a:alpha val="0"/>
                </a:srgbClr>
              </a:gs>
            </a:gsLst>
            <a:lin ang="2700000" scaled="1"/>
          </a:gradFill>
          <a:ln w="0">
            <a:noFill/>
            <a:round/>
            <a:headEnd/>
            <a:tailEnd/>
          </a:ln>
        </p:spPr>
        <p:txBody>
          <a:bodyPr/>
          <a:lstStyle/>
          <a:p>
            <a:endParaRPr lang="zh-CN" altLang="en-US"/>
          </a:p>
        </p:txBody>
      </p:sp>
      <p:sp>
        <p:nvSpPr>
          <p:cNvPr id="59408" name="Text Box 16"/>
          <p:cNvSpPr txBox="1">
            <a:spLocks noChangeArrowheads="1"/>
          </p:cNvSpPr>
          <p:nvPr/>
        </p:nvSpPr>
        <p:spPr bwMode="gray">
          <a:xfrm>
            <a:off x="1655763" y="5041900"/>
            <a:ext cx="900112" cy="457200"/>
          </a:xfrm>
          <a:prstGeom prst="rect">
            <a:avLst/>
          </a:prstGeom>
          <a:noFill/>
          <a:ln w="9525" algn="ctr">
            <a:noFill/>
            <a:miter lim="800000"/>
            <a:headEnd/>
            <a:tailEnd/>
          </a:ln>
          <a:effectLst/>
        </p:spPr>
        <p:txBody>
          <a:bodyPr>
            <a:spAutoFit/>
          </a:bodyPr>
          <a:lstStyle/>
          <a:p>
            <a:pPr algn="ctr" eaLnBrk="0" latinLnBrk="0" hangingPunct="0">
              <a:defRPr/>
            </a:pPr>
            <a:r>
              <a:rPr lang="zh-CN" altLang="en-US" b="1">
                <a:solidFill>
                  <a:srgbClr val="FFFFFF"/>
                </a:solidFill>
                <a:effectLst>
                  <a:outerShdw blurRad="38100" dist="38100" dir="2700000" algn="tl">
                    <a:srgbClr val="C0C0C0"/>
                  </a:outerShdw>
                </a:effectLst>
                <a:latin typeface="Arial" charset="0"/>
                <a:ea typeface="宋体" pitchFamily="2" charset="-122"/>
              </a:rPr>
              <a:t>难点</a:t>
            </a:r>
          </a:p>
        </p:txBody>
      </p:sp>
      <p:sp>
        <p:nvSpPr>
          <p:cNvPr id="4118" name="Text Box 17"/>
          <p:cNvSpPr txBox="1">
            <a:spLocks noChangeArrowheads="1"/>
          </p:cNvSpPr>
          <p:nvPr/>
        </p:nvSpPr>
        <p:spPr bwMode="gray">
          <a:xfrm>
            <a:off x="2843213" y="4657725"/>
            <a:ext cx="5041900" cy="1187450"/>
          </a:xfrm>
          <a:prstGeom prst="rect">
            <a:avLst/>
          </a:prstGeom>
          <a:noFill/>
          <a:ln w="9525" algn="ctr">
            <a:noFill/>
            <a:miter lim="800000"/>
            <a:headEnd/>
            <a:tailEnd/>
          </a:ln>
        </p:spPr>
        <p:txBody>
          <a:bodyPr>
            <a:spAutoFit/>
          </a:bodyPr>
          <a:lstStyle/>
          <a:p>
            <a:pPr algn="just" eaLnBrk="0" latinLnBrk="0" hangingPunct="0">
              <a:lnSpc>
                <a:spcPct val="120000"/>
              </a:lnSpc>
            </a:pPr>
            <a:r>
              <a:rPr lang="zh-CN" altLang="en-US" sz="2000" b="1">
                <a:solidFill>
                  <a:srgbClr val="090A15"/>
                </a:solidFill>
                <a:ea typeface="楷体_GB2312" pitchFamily="49" charset="-122"/>
              </a:rPr>
              <a:t>资产负债表中的应收账款、预收账款、应付账款、预付账款等科目，存货项目的填制方法</a:t>
            </a:r>
            <a:r>
              <a:rPr lang="zh-CN" altLang="en-US" sz="2000" b="1">
                <a:ea typeface="楷体_GB2312" pitchFamily="49" charset="-122"/>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（二）重置成本</a:t>
            </a:r>
          </a:p>
        </p:txBody>
      </p:sp>
      <p:sp>
        <p:nvSpPr>
          <p:cNvPr id="89090" name="Rectangle 2"/>
          <p:cNvSpPr>
            <a:spLocks noGrp="1" noChangeArrowheads="1"/>
          </p:cNvSpPr>
          <p:nvPr>
            <p:ph idx="1"/>
          </p:nvPr>
        </p:nvSpPr>
        <p:spPr>
          <a:xfrm>
            <a:off x="457200" y="1066800"/>
            <a:ext cx="8153400" cy="5257800"/>
          </a:xfrm>
        </p:spPr>
        <p:txBody>
          <a:bodyPr>
            <a:normAutofit fontScale="92500" lnSpcReduction="20000"/>
          </a:bodyPr>
          <a:lstStyle/>
          <a:p>
            <a:pPr>
              <a:lnSpc>
                <a:spcPct val="120000"/>
              </a:lnSpc>
              <a:spcBef>
                <a:spcPct val="50000"/>
              </a:spcBef>
            </a:pPr>
            <a:r>
              <a:rPr lang="zh-CN" altLang="en-US" b="0">
                <a:latin typeface="楷体_GB2312" pitchFamily="49" charset="-122"/>
              </a:rPr>
              <a:t>    重置成本是指企业重新取得与其所拥有的某项资产相同或与其功能相当的资产所支付的现金或者现金等价物。</a:t>
            </a:r>
          </a:p>
          <a:p>
            <a:pPr>
              <a:lnSpc>
                <a:spcPct val="120000"/>
              </a:lnSpc>
              <a:spcBef>
                <a:spcPct val="50000"/>
              </a:spcBef>
            </a:pPr>
            <a:r>
              <a:rPr lang="zh-CN" altLang="en-US" b="0">
                <a:latin typeface="楷体_GB2312" pitchFamily="49" charset="-122"/>
              </a:rPr>
              <a:t>    在重置成本计量下，资产按照现在购买相同或者相似资产所需支付的现金或者现金等价物的金额计量。</a:t>
            </a:r>
          </a:p>
          <a:p>
            <a:pPr>
              <a:lnSpc>
                <a:spcPct val="120000"/>
              </a:lnSpc>
              <a:spcBef>
                <a:spcPct val="50000"/>
              </a:spcBef>
            </a:pPr>
            <a:r>
              <a:rPr lang="zh-CN" altLang="en-US" b="0">
                <a:latin typeface="楷体_GB2312" pitchFamily="49" charset="-122"/>
              </a:rPr>
              <a:t>    负债按照现在偿付该项债务所需支付的现金或者现金等价物的金额计量。</a:t>
            </a:r>
          </a:p>
          <a:p>
            <a:pPr>
              <a:lnSpc>
                <a:spcPct val="120000"/>
              </a:lnSpc>
              <a:spcBef>
                <a:spcPct val="50000"/>
              </a:spcBef>
            </a:pPr>
            <a:r>
              <a:rPr lang="zh-CN" altLang="en-US" b="0">
                <a:latin typeface="楷体_GB2312" pitchFamily="49" charset="-122"/>
              </a:rPr>
              <a:t>    重置成本适用的前提是资产处于在用状态。</a:t>
            </a:r>
            <a:endParaRPr lang="zh-CN" altLang="en-US">
              <a:latin typeface="楷体_GB2312" pitchFamily="49" charset="-122"/>
            </a:endParaRPr>
          </a:p>
        </p:txBody>
      </p:sp>
      <p:sp>
        <p:nvSpPr>
          <p:cNvPr id="4" name="日期占位符 3"/>
          <p:cNvSpPr>
            <a:spLocks noGrp="1"/>
          </p:cNvSpPr>
          <p:nvPr>
            <p:ph type="dt" sz="half" idx="10"/>
          </p:nvPr>
        </p:nvSpPr>
        <p:spPr/>
        <p:txBody>
          <a:bodyPr/>
          <a:lstStyle/>
          <a:p>
            <a:fld id="{38EC4BCF-FAC2-44AE-A3CB-D690D9868E3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2C8F8DA1-E67C-4BFC-A2D3-6987047945AC}" type="slidenum">
              <a:rPr lang="en-US" altLang="ko-KR"/>
              <a:pPr/>
              <a:t>34</a:t>
            </a:fld>
            <a:endParaRPr lang="en-US" altLang="ko-KR"/>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algn="ctr" eaLnBrk="1" hangingPunct="1"/>
            <a:r>
              <a:rPr lang="zh-CN" altLang="en-US" sz="4900" b="0" smtClean="0">
                <a:latin typeface="华文新魏" pitchFamily="2" charset="-122"/>
                <a:ea typeface="华文新魏" pitchFamily="2" charset="-122"/>
              </a:rPr>
              <a:t>目  录</a:t>
            </a:r>
          </a:p>
        </p:txBody>
      </p:sp>
      <p:sp>
        <p:nvSpPr>
          <p:cNvPr id="7" name="日期占位符 3"/>
          <p:cNvSpPr>
            <a:spLocks noGrp="1"/>
          </p:cNvSpPr>
          <p:nvPr>
            <p:ph type="dt" sz="half" idx="10"/>
          </p:nvPr>
        </p:nvSpPr>
        <p:spPr/>
        <p:txBody>
          <a:bodyPr/>
          <a:lstStyle/>
          <a:p>
            <a:pPr>
              <a:defRPr/>
            </a:pPr>
            <a:r>
              <a:rPr lang="zh-CN" altLang="en-US"/>
              <a:t>2008.12</a:t>
            </a:r>
            <a:endParaRPr lang="en-US" altLang="ko-KR"/>
          </a:p>
        </p:txBody>
      </p:sp>
      <p:sp>
        <p:nvSpPr>
          <p:cNvPr id="8" name="页脚占位符 4"/>
          <p:cNvSpPr>
            <a:spLocks noGrp="1"/>
          </p:cNvSpPr>
          <p:nvPr>
            <p:ph type="ftr" sz="quarter" idx="11"/>
          </p:nvPr>
        </p:nvSpPr>
        <p:spPr/>
        <p:txBody>
          <a:bodyPr/>
          <a:lstStyle/>
          <a:p>
            <a:pPr>
              <a:defRPr/>
            </a:pPr>
            <a:r>
              <a:rPr lang="ko-KR" altLang="en-US"/>
              <a:t>《会计学》</a:t>
            </a:r>
            <a:endParaRPr lang="en-US" altLang="ko-KR"/>
          </a:p>
        </p:txBody>
      </p:sp>
      <p:sp>
        <p:nvSpPr>
          <p:cNvPr id="9" name="灯片编号占位符 5"/>
          <p:cNvSpPr>
            <a:spLocks noGrp="1"/>
          </p:cNvSpPr>
          <p:nvPr>
            <p:ph type="sldNum" sz="quarter" idx="12"/>
          </p:nvPr>
        </p:nvSpPr>
        <p:spPr/>
        <p:txBody>
          <a:bodyPr/>
          <a:lstStyle/>
          <a:p>
            <a:pPr>
              <a:defRPr/>
            </a:pPr>
            <a:fld id="{614276AF-2EDE-4035-85B7-D544F9B9D1BD}" type="slidenum">
              <a:rPr lang="ko-KR" altLang="en-US"/>
              <a:pPr>
                <a:defRPr/>
              </a:pPr>
              <a:t>340</a:t>
            </a:fld>
            <a:endParaRPr lang="en-US" altLang="ko-KR"/>
          </a:p>
        </p:txBody>
      </p:sp>
      <p:sp>
        <p:nvSpPr>
          <p:cNvPr id="5126" name="AutoShape 3"/>
          <p:cNvSpPr>
            <a:spLocks noChangeArrowheads="1"/>
          </p:cNvSpPr>
          <p:nvPr/>
        </p:nvSpPr>
        <p:spPr bwMode="auto">
          <a:xfrm>
            <a:off x="2195513" y="1773238"/>
            <a:ext cx="4752975" cy="533400"/>
          </a:xfrm>
          <a:prstGeom prst="roundRect">
            <a:avLst>
              <a:gd name="adj" fmla="val 50000"/>
            </a:avLst>
          </a:prstGeom>
          <a:solidFill>
            <a:srgbClr val="FFFFCC"/>
          </a:solidFill>
          <a:ln w="9525">
            <a:solidFill>
              <a:schemeClr val="tx2"/>
            </a:solidFill>
            <a:round/>
            <a:headEnd/>
            <a:tailEnd/>
          </a:ln>
        </p:spPr>
        <p:txBody>
          <a:bodyPr wrap="none" anchor="ctr"/>
          <a:lstStyle/>
          <a:p>
            <a:pPr marL="352425" latinLnBrk="0"/>
            <a:r>
              <a:rPr lang="zh-CN" altLang="en-US" sz="2800">
                <a:latin typeface="黑体" pitchFamily="2" charset="-122"/>
                <a:ea typeface="黑体" pitchFamily="2" charset="-122"/>
              </a:rPr>
              <a:t>第一节  </a:t>
            </a:r>
            <a:r>
              <a:rPr lang="zh-CN" altLang="en-US" sz="2800">
                <a:ea typeface="黑体" pitchFamily="2" charset="-122"/>
              </a:rPr>
              <a:t>财务报表概述</a:t>
            </a:r>
          </a:p>
        </p:txBody>
      </p:sp>
      <p:sp>
        <p:nvSpPr>
          <p:cNvPr id="5127" name="AutoShape 4"/>
          <p:cNvSpPr>
            <a:spLocks noChangeArrowheads="1"/>
          </p:cNvSpPr>
          <p:nvPr/>
        </p:nvSpPr>
        <p:spPr bwMode="auto">
          <a:xfrm>
            <a:off x="2195513" y="2852738"/>
            <a:ext cx="4752975" cy="533400"/>
          </a:xfrm>
          <a:prstGeom prst="roundRect">
            <a:avLst>
              <a:gd name="adj" fmla="val 50000"/>
            </a:avLst>
          </a:prstGeom>
          <a:solidFill>
            <a:srgbClr val="FFFFCC"/>
          </a:solidFill>
          <a:ln w="9525">
            <a:solidFill>
              <a:schemeClr val="tx1"/>
            </a:solidFill>
            <a:round/>
            <a:headEnd/>
            <a:tailEnd/>
          </a:ln>
        </p:spPr>
        <p:txBody>
          <a:bodyPr wrap="none" anchor="ctr"/>
          <a:lstStyle/>
          <a:p>
            <a:pPr marL="354013" latinLnBrk="0"/>
            <a:r>
              <a:rPr lang="zh-CN" altLang="en-US" sz="2800">
                <a:latin typeface="黑体" pitchFamily="2" charset="-122"/>
                <a:ea typeface="黑体" pitchFamily="2" charset="-122"/>
              </a:rPr>
              <a:t>第二节  </a:t>
            </a:r>
            <a:r>
              <a:rPr lang="zh-CN" altLang="en-US" sz="2800">
                <a:ea typeface="黑体" pitchFamily="2" charset="-122"/>
              </a:rPr>
              <a:t>资产负债表</a:t>
            </a:r>
          </a:p>
        </p:txBody>
      </p:sp>
      <p:sp>
        <p:nvSpPr>
          <p:cNvPr id="5128" name="AutoShape 5"/>
          <p:cNvSpPr>
            <a:spLocks noChangeArrowheads="1"/>
          </p:cNvSpPr>
          <p:nvPr/>
        </p:nvSpPr>
        <p:spPr bwMode="auto">
          <a:xfrm>
            <a:off x="2195513" y="3932238"/>
            <a:ext cx="4752975"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lang="zh-CN" altLang="en-US" sz="2800">
                <a:latin typeface="黑体" pitchFamily="2" charset="-122"/>
                <a:ea typeface="黑体" pitchFamily="2" charset="-122"/>
              </a:rPr>
              <a:t>第三节  </a:t>
            </a:r>
            <a:r>
              <a:rPr lang="zh-CN" altLang="en-US" sz="2800">
                <a:ea typeface="黑体" pitchFamily="2" charset="-122"/>
              </a:rPr>
              <a:t>利润表</a:t>
            </a:r>
            <a:endParaRPr kumimoji="0" lang="zh-CN" altLang="en-US" sz="2800">
              <a:ea typeface="黑体" pitchFamily="2" charset="-122"/>
            </a:endParaRPr>
          </a:p>
        </p:txBody>
      </p:sp>
      <p:sp>
        <p:nvSpPr>
          <p:cNvPr id="5129" name="AutoShape 6"/>
          <p:cNvSpPr>
            <a:spLocks noChangeArrowheads="1"/>
          </p:cNvSpPr>
          <p:nvPr/>
        </p:nvSpPr>
        <p:spPr bwMode="auto">
          <a:xfrm>
            <a:off x="2195513" y="5013325"/>
            <a:ext cx="4752975"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lang="zh-CN" altLang="en-US" sz="2800">
                <a:latin typeface="黑体" pitchFamily="2" charset="-122"/>
                <a:ea typeface="黑体" pitchFamily="2" charset="-122"/>
              </a:rPr>
              <a:t>第四节  </a:t>
            </a:r>
            <a:r>
              <a:rPr lang="zh-CN" altLang="en-US" sz="2800">
                <a:ea typeface="黑体" pitchFamily="2" charset="-122"/>
              </a:rPr>
              <a:t>现金流量表</a:t>
            </a:r>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115888"/>
            <a:ext cx="8135938" cy="673100"/>
          </a:xfrm>
        </p:spPr>
        <p:txBody>
          <a:bodyPr>
            <a:normAutofit fontScale="90000"/>
          </a:bodyPr>
          <a:lstStyle/>
          <a:p>
            <a:pPr algn="ctr" eaLnBrk="1" hangingPunct="1"/>
            <a:r>
              <a:rPr lang="zh-CN" altLang="en-US" sz="4400" b="0" smtClean="0">
                <a:solidFill>
                  <a:schemeClr val="bg1"/>
                </a:solidFill>
                <a:latin typeface="华文新魏" pitchFamily="2" charset="-122"/>
                <a:ea typeface="华文新魏" pitchFamily="2" charset="-122"/>
              </a:rPr>
              <a:t>第一节   财务报表概述</a:t>
            </a:r>
          </a:p>
        </p:txBody>
      </p:sp>
      <p:sp>
        <p:nvSpPr>
          <p:cNvPr id="8195" name="Rectangle 3"/>
          <p:cNvSpPr>
            <a:spLocks noGrp="1" noChangeArrowheads="1"/>
          </p:cNvSpPr>
          <p:nvPr>
            <p:ph idx="1"/>
          </p:nvPr>
        </p:nvSpPr>
        <p:spPr>
          <a:xfrm>
            <a:off x="611188" y="1052513"/>
            <a:ext cx="7921625" cy="5400675"/>
          </a:xfrm>
        </p:spPr>
        <p:txBody>
          <a:bodyPr>
            <a:normAutofit fontScale="77500" lnSpcReduction="20000"/>
          </a:bodyPr>
          <a:lstStyle/>
          <a:p>
            <a:pPr marL="0" indent="0" eaLnBrk="1" hangingPunct="1">
              <a:lnSpc>
                <a:spcPct val="110000"/>
              </a:lnSpc>
              <a:spcBef>
                <a:spcPct val="40000"/>
              </a:spcBef>
            </a:pPr>
            <a:r>
              <a:rPr lang="zh-CN" altLang="en-US" sz="3600" smtClean="0">
                <a:solidFill>
                  <a:srgbClr val="000066"/>
                </a:solidFill>
                <a:latin typeface="黑体" pitchFamily="2" charset="-122"/>
                <a:ea typeface="黑体" pitchFamily="2" charset="-122"/>
              </a:rPr>
              <a:t>一、会计报表及其使用者</a:t>
            </a:r>
          </a:p>
          <a:p>
            <a:pPr marL="0" indent="0" eaLnBrk="1" hangingPunct="1">
              <a:lnSpc>
                <a:spcPct val="110000"/>
              </a:lnSpc>
              <a:spcBef>
                <a:spcPct val="40000"/>
              </a:spcBef>
            </a:pPr>
            <a:r>
              <a:rPr lang="zh-CN" altLang="en-US" b="1" smtClean="0">
                <a:solidFill>
                  <a:srgbClr val="3333FF"/>
                </a:solidFill>
              </a:rPr>
              <a:t>（一）概念</a:t>
            </a:r>
            <a:r>
              <a:rPr lang="en-US" altLang="zh-CN" b="1" smtClean="0">
                <a:solidFill>
                  <a:srgbClr val="291FE7"/>
                </a:solidFill>
              </a:rPr>
              <a:t>p.234</a:t>
            </a:r>
          </a:p>
          <a:p>
            <a:pPr marL="0" indent="0" eaLnBrk="1" hangingPunct="1">
              <a:lnSpc>
                <a:spcPct val="110000"/>
              </a:lnSpc>
              <a:spcBef>
                <a:spcPct val="40000"/>
              </a:spcBef>
            </a:pPr>
            <a:r>
              <a:rPr lang="zh-CN" altLang="en-US" smtClean="0">
                <a:solidFill>
                  <a:srgbClr val="090A15"/>
                </a:solidFill>
              </a:rPr>
              <a:t>    会计报表是根据企业日常核算资料定期编制的，用以反映一定时期财务状况和经营成果的总结性书面材料。</a:t>
            </a:r>
          </a:p>
          <a:p>
            <a:pPr marL="0" indent="0" eaLnBrk="1" hangingPunct="1">
              <a:lnSpc>
                <a:spcPct val="110000"/>
              </a:lnSpc>
              <a:spcBef>
                <a:spcPct val="40000"/>
              </a:spcBef>
            </a:pPr>
            <a:r>
              <a:rPr lang="zh-CN" altLang="en-US" smtClean="0">
                <a:solidFill>
                  <a:srgbClr val="090A15"/>
                </a:solidFill>
              </a:rPr>
              <a:t>    包括资产负债表、利润表、现金流量表、所有者权益（股东权益）变动表等。</a:t>
            </a:r>
          </a:p>
          <a:p>
            <a:pPr marL="0" indent="0" eaLnBrk="1" hangingPunct="1">
              <a:lnSpc>
                <a:spcPct val="110000"/>
              </a:lnSpc>
              <a:spcBef>
                <a:spcPct val="40000"/>
              </a:spcBef>
            </a:pPr>
            <a:r>
              <a:rPr lang="zh-CN" altLang="en-US" b="1" smtClean="0">
                <a:solidFill>
                  <a:srgbClr val="3333FF"/>
                </a:solidFill>
              </a:rPr>
              <a:t>（二）会计报表的使用者</a:t>
            </a:r>
          </a:p>
          <a:p>
            <a:pPr marL="0" indent="0" eaLnBrk="1" hangingPunct="1">
              <a:lnSpc>
                <a:spcPct val="110000"/>
              </a:lnSpc>
              <a:spcBef>
                <a:spcPct val="40000"/>
              </a:spcBef>
            </a:pPr>
            <a:r>
              <a:rPr lang="zh-CN" altLang="en-US" smtClean="0">
                <a:solidFill>
                  <a:srgbClr val="090A15"/>
                </a:solidFill>
              </a:rPr>
              <a:t>    会计报表的使用者包括与企业有直接和间接经济利益关系的人和机构。</a:t>
            </a:r>
          </a:p>
          <a:p>
            <a:pPr marL="0" indent="0" eaLnBrk="1" hangingPunct="1">
              <a:lnSpc>
                <a:spcPct val="110000"/>
              </a:lnSpc>
              <a:spcBef>
                <a:spcPct val="40000"/>
              </a:spcBef>
            </a:pPr>
            <a:r>
              <a:rPr lang="zh-CN" altLang="en-US" smtClean="0">
                <a:solidFill>
                  <a:srgbClr val="090A15"/>
                </a:solidFill>
              </a:rPr>
              <a:t>    包括：投资者、债权人、政府机构、企业管理当局等。</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DCF6B1A-2CFA-4362-AA9F-E064CDA08CF6}" type="slidenum">
              <a:rPr lang="ko-KR" altLang="en-US"/>
              <a:pPr>
                <a:defRPr/>
              </a:pPr>
              <a:t>341</a:t>
            </a:fld>
            <a:endParaRPr lang="en-US" altLang="ko-KR"/>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55650" y="1052513"/>
            <a:ext cx="7777163" cy="5329237"/>
          </a:xfrm>
        </p:spPr>
        <p:txBody>
          <a:bodyPr>
            <a:normAutofit fontScale="85000" lnSpcReduction="20000"/>
          </a:bodyPr>
          <a:lstStyle/>
          <a:p>
            <a:pPr marL="0" indent="0" eaLnBrk="1" hangingPunct="1">
              <a:lnSpc>
                <a:spcPct val="120000"/>
              </a:lnSpc>
              <a:spcBef>
                <a:spcPct val="40000"/>
              </a:spcBef>
            </a:pPr>
            <a:r>
              <a:rPr lang="zh-CN" altLang="en-US" sz="3200" smtClean="0">
                <a:solidFill>
                  <a:srgbClr val="000066"/>
                </a:solidFill>
                <a:latin typeface="黑体" pitchFamily="2" charset="-122"/>
                <a:ea typeface="黑体" pitchFamily="2" charset="-122"/>
              </a:rPr>
              <a:t>二、编制会计报表的目的</a:t>
            </a:r>
          </a:p>
          <a:p>
            <a:pPr marL="0" indent="0" eaLnBrk="1" hangingPunct="1">
              <a:lnSpc>
                <a:spcPct val="120000"/>
              </a:lnSpc>
              <a:spcBef>
                <a:spcPct val="40000"/>
              </a:spcBef>
            </a:pPr>
            <a:r>
              <a:rPr lang="zh-CN" altLang="en-US" smtClean="0">
                <a:solidFill>
                  <a:srgbClr val="090A15"/>
                </a:solidFill>
              </a:rPr>
              <a:t>    编制会计报表的</a:t>
            </a:r>
            <a:r>
              <a:rPr lang="zh-CN" altLang="en-US" b="1" smtClean="0">
                <a:solidFill>
                  <a:srgbClr val="3333FF"/>
                </a:solidFill>
              </a:rPr>
              <a:t>基本目的是</a:t>
            </a:r>
            <a:r>
              <a:rPr lang="zh-CN" altLang="en-US" smtClean="0">
                <a:solidFill>
                  <a:srgbClr val="3333FF"/>
                </a:solidFill>
              </a:rPr>
              <a:t>：</a:t>
            </a:r>
            <a:r>
              <a:rPr lang="zh-CN" altLang="en-US" smtClean="0">
                <a:solidFill>
                  <a:srgbClr val="090A15"/>
                </a:solidFill>
              </a:rPr>
              <a:t>向报表使用者提供反映企业财务状况和经营成果和现金流量的财务信息，有助于报表使用者的决策。</a:t>
            </a:r>
          </a:p>
          <a:p>
            <a:pPr marL="0" indent="0" eaLnBrk="1" hangingPunct="1">
              <a:lnSpc>
                <a:spcPct val="120000"/>
              </a:lnSpc>
              <a:spcBef>
                <a:spcPct val="40000"/>
              </a:spcBef>
            </a:pPr>
            <a:r>
              <a:rPr lang="zh-CN" altLang="en-US" sz="3200" smtClean="0">
                <a:solidFill>
                  <a:srgbClr val="000066"/>
                </a:solidFill>
                <a:latin typeface="黑体" pitchFamily="2" charset="-122"/>
                <a:ea typeface="黑体" pitchFamily="2" charset="-122"/>
              </a:rPr>
              <a:t>三、会计报表的作用</a:t>
            </a:r>
            <a:r>
              <a:rPr lang="en-US" altLang="zh-CN" sz="3200" smtClean="0">
                <a:solidFill>
                  <a:srgbClr val="000066"/>
                </a:solidFill>
                <a:latin typeface="黑体" pitchFamily="2" charset="-122"/>
                <a:ea typeface="黑体" pitchFamily="2" charset="-122"/>
              </a:rPr>
              <a:t>p.236</a:t>
            </a:r>
            <a:endParaRPr lang="zh-CN" altLang="en-US" sz="3200" smtClean="0">
              <a:solidFill>
                <a:srgbClr val="000066"/>
              </a:solidFill>
              <a:latin typeface="黑体" pitchFamily="2" charset="-122"/>
              <a:ea typeface="黑体" pitchFamily="2" charset="-122"/>
            </a:endParaRPr>
          </a:p>
          <a:p>
            <a:pPr marL="0" indent="0" eaLnBrk="1" hangingPunct="1">
              <a:lnSpc>
                <a:spcPct val="120000"/>
              </a:lnSpc>
              <a:spcBef>
                <a:spcPct val="40000"/>
              </a:spcBef>
            </a:pPr>
            <a:r>
              <a:rPr lang="zh-CN" altLang="en-US" smtClean="0">
                <a:solidFill>
                  <a:srgbClr val="090A15"/>
                </a:solidFill>
              </a:rPr>
              <a:t>（一）为投资者和债权人进行</a:t>
            </a:r>
            <a:r>
              <a:rPr lang="zh-CN" altLang="en-US" smtClean="0">
                <a:solidFill>
                  <a:schemeClr val="accent2"/>
                </a:solidFill>
              </a:rPr>
              <a:t>有关决策</a:t>
            </a:r>
            <a:r>
              <a:rPr lang="zh-CN" altLang="en-US" smtClean="0">
                <a:solidFill>
                  <a:srgbClr val="090A15"/>
                </a:solidFill>
              </a:rPr>
              <a:t>提供重要依据</a:t>
            </a:r>
          </a:p>
          <a:p>
            <a:pPr marL="0" indent="0" eaLnBrk="1" hangingPunct="1">
              <a:lnSpc>
                <a:spcPct val="120000"/>
              </a:lnSpc>
              <a:spcBef>
                <a:spcPct val="40000"/>
              </a:spcBef>
            </a:pPr>
            <a:r>
              <a:rPr lang="zh-CN" altLang="en-US" smtClean="0">
                <a:solidFill>
                  <a:srgbClr val="090A15"/>
                </a:solidFill>
              </a:rPr>
              <a:t>（二）为企业加强生产</a:t>
            </a:r>
            <a:r>
              <a:rPr lang="zh-CN" altLang="en-US" smtClean="0">
                <a:solidFill>
                  <a:srgbClr val="3333CC"/>
                </a:solidFill>
              </a:rPr>
              <a:t>经营管理</a:t>
            </a:r>
            <a:r>
              <a:rPr lang="zh-CN" altLang="en-US" smtClean="0">
                <a:solidFill>
                  <a:srgbClr val="090A15"/>
                </a:solidFill>
              </a:rPr>
              <a:t>提供重要依据</a:t>
            </a:r>
          </a:p>
          <a:p>
            <a:pPr marL="0" indent="0" eaLnBrk="1" hangingPunct="1">
              <a:lnSpc>
                <a:spcPct val="120000"/>
              </a:lnSpc>
              <a:spcBef>
                <a:spcPct val="40000"/>
              </a:spcBef>
            </a:pPr>
            <a:r>
              <a:rPr lang="zh-CN" altLang="en-US" smtClean="0">
                <a:solidFill>
                  <a:srgbClr val="090A15"/>
                </a:solidFill>
              </a:rPr>
              <a:t>（三）为国家制定宏观经济</a:t>
            </a:r>
            <a:r>
              <a:rPr lang="zh-CN" altLang="en-US" smtClean="0">
                <a:solidFill>
                  <a:srgbClr val="3333CC"/>
                </a:solidFill>
              </a:rPr>
              <a:t>调控政策</a:t>
            </a:r>
            <a:r>
              <a:rPr lang="zh-CN" altLang="en-US" smtClean="0">
                <a:solidFill>
                  <a:srgbClr val="090A15"/>
                </a:solidFill>
              </a:rPr>
              <a:t>提供重要依据</a:t>
            </a:r>
          </a:p>
        </p:txBody>
      </p:sp>
      <p:sp>
        <p:nvSpPr>
          <p:cNvPr id="3" name="日期占位符 3"/>
          <p:cNvSpPr>
            <a:spLocks noGrp="1"/>
          </p:cNvSpPr>
          <p:nvPr>
            <p:ph type="dt" sz="half" idx="10"/>
          </p:nvPr>
        </p:nvSpPr>
        <p:spPr/>
        <p:txBody>
          <a:bodyPr/>
          <a:lstStyle/>
          <a:p>
            <a:pPr>
              <a:defRPr/>
            </a:pPr>
            <a:r>
              <a:rPr lang="zh-CN" altLang="en-US"/>
              <a:t>2008.12</a:t>
            </a:r>
            <a:endParaRPr lang="en-US" altLang="ko-KR"/>
          </a:p>
        </p:txBody>
      </p:sp>
      <p:sp>
        <p:nvSpPr>
          <p:cNvPr id="4" name="页脚占位符 4"/>
          <p:cNvSpPr>
            <a:spLocks noGrp="1"/>
          </p:cNvSpPr>
          <p:nvPr>
            <p:ph type="ftr" sz="quarter" idx="11"/>
          </p:nvPr>
        </p:nvSpPr>
        <p:spPr/>
        <p:txBody>
          <a:bodyPr/>
          <a:lstStyle/>
          <a:p>
            <a:pPr>
              <a:defRPr/>
            </a:pPr>
            <a:r>
              <a:rPr lang="ko-KR" altLang="en-US"/>
              <a:t>《会计学》</a:t>
            </a:r>
            <a:endParaRPr lang="en-US" altLang="ko-KR"/>
          </a:p>
        </p:txBody>
      </p:sp>
      <p:sp>
        <p:nvSpPr>
          <p:cNvPr id="5" name="灯片编号占位符 5"/>
          <p:cNvSpPr>
            <a:spLocks noGrp="1"/>
          </p:cNvSpPr>
          <p:nvPr>
            <p:ph type="sldNum" sz="quarter" idx="12"/>
          </p:nvPr>
        </p:nvSpPr>
        <p:spPr/>
        <p:txBody>
          <a:bodyPr/>
          <a:lstStyle/>
          <a:p>
            <a:pPr>
              <a:defRPr/>
            </a:pPr>
            <a:fld id="{66451D50-76B9-4004-B6E8-A45C52469A68}" type="slidenum">
              <a:rPr lang="ko-KR" altLang="en-US"/>
              <a:pPr>
                <a:defRPr/>
              </a:pPr>
              <a:t>342</a:t>
            </a:fld>
            <a:endParaRPr lang="en-US" altLang="ko-K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088" y="115888"/>
            <a:ext cx="7848600" cy="720725"/>
          </a:xfrm>
        </p:spPr>
        <p:txBody>
          <a:bodyPr/>
          <a:lstStyle/>
          <a:p>
            <a:pPr eaLnBrk="1" hangingPunct="1"/>
            <a:r>
              <a:rPr lang="zh-CN" altLang="en-US" sz="3600" smtClean="0">
                <a:solidFill>
                  <a:schemeClr val="bg1"/>
                </a:solidFill>
              </a:rPr>
              <a:t>四、</a:t>
            </a:r>
            <a:r>
              <a:rPr lang="zh-CN" altLang="en-US" sz="3600" smtClean="0">
                <a:solidFill>
                  <a:schemeClr val="bg1"/>
                </a:solidFill>
                <a:latin typeface="宋体" charset="-122"/>
              </a:rPr>
              <a:t>财务报表的组成</a:t>
            </a:r>
            <a:endParaRPr lang="zh-CN" altLang="en-US" sz="3600" smtClean="0">
              <a:solidFill>
                <a:schemeClr val="bg1"/>
              </a:solidFill>
            </a:endParaRPr>
          </a:p>
        </p:txBody>
      </p:sp>
      <p:sp>
        <p:nvSpPr>
          <p:cNvPr id="10243" name="Rectangle 3"/>
          <p:cNvSpPr>
            <a:spLocks noGrp="1" noChangeArrowheads="1"/>
          </p:cNvSpPr>
          <p:nvPr>
            <p:ph idx="1"/>
          </p:nvPr>
        </p:nvSpPr>
        <p:spPr>
          <a:xfrm>
            <a:off x="684213" y="1052513"/>
            <a:ext cx="7920037" cy="5400675"/>
          </a:xfrm>
        </p:spPr>
        <p:txBody>
          <a:bodyPr>
            <a:normAutofit fontScale="85000" lnSpcReduction="10000"/>
          </a:bodyPr>
          <a:lstStyle/>
          <a:p>
            <a:pPr marL="0" indent="0" eaLnBrk="1" hangingPunct="1">
              <a:lnSpc>
                <a:spcPct val="120000"/>
              </a:lnSpc>
              <a:spcBef>
                <a:spcPct val="30000"/>
              </a:spcBef>
            </a:pPr>
            <a:r>
              <a:rPr lang="zh-CN" altLang="en-US" smtClean="0">
                <a:solidFill>
                  <a:srgbClr val="090A15"/>
                </a:solidFill>
              </a:rPr>
              <a:t>    《企业会计准则第30号</a:t>
            </a:r>
            <a:r>
              <a:rPr lang="zh-CN" altLang="en-US" smtClean="0">
                <a:solidFill>
                  <a:srgbClr val="090A15"/>
                </a:solidFill>
                <a:latin typeface="Arial" charset="0"/>
              </a:rPr>
              <a:t>——</a:t>
            </a:r>
            <a:r>
              <a:rPr lang="zh-CN" altLang="en-US" smtClean="0">
                <a:solidFill>
                  <a:srgbClr val="090A15"/>
                </a:solidFill>
              </a:rPr>
              <a:t>财务报表列报》第二条规定，财务报表是对企业财务状况、经营成果和现金流量的结构性表述，至少应当包括：</a:t>
            </a:r>
          </a:p>
          <a:p>
            <a:pPr marL="0" indent="0" eaLnBrk="1" hangingPunct="1">
              <a:lnSpc>
                <a:spcPct val="120000"/>
              </a:lnSpc>
              <a:spcBef>
                <a:spcPct val="30000"/>
              </a:spcBef>
            </a:pPr>
            <a:r>
              <a:rPr lang="zh-CN" altLang="en-US" smtClean="0">
                <a:solidFill>
                  <a:srgbClr val="090A15"/>
                </a:solidFill>
              </a:rPr>
              <a:t>    1.资产负债表；</a:t>
            </a:r>
          </a:p>
          <a:p>
            <a:pPr marL="0" indent="0" eaLnBrk="1" hangingPunct="1">
              <a:lnSpc>
                <a:spcPct val="120000"/>
              </a:lnSpc>
              <a:spcBef>
                <a:spcPct val="30000"/>
              </a:spcBef>
            </a:pPr>
            <a:r>
              <a:rPr lang="zh-CN" altLang="en-US" smtClean="0">
                <a:solidFill>
                  <a:srgbClr val="090A15"/>
                </a:solidFill>
              </a:rPr>
              <a:t>    2.利润表；</a:t>
            </a:r>
          </a:p>
          <a:p>
            <a:pPr marL="0" indent="0" eaLnBrk="1" hangingPunct="1">
              <a:lnSpc>
                <a:spcPct val="120000"/>
              </a:lnSpc>
              <a:spcBef>
                <a:spcPct val="30000"/>
              </a:spcBef>
            </a:pPr>
            <a:r>
              <a:rPr lang="zh-CN" altLang="en-US" smtClean="0">
                <a:solidFill>
                  <a:srgbClr val="090A15"/>
                </a:solidFill>
              </a:rPr>
              <a:t>    3.现金流量表；</a:t>
            </a:r>
          </a:p>
          <a:p>
            <a:pPr marL="0" indent="0" eaLnBrk="1" hangingPunct="1">
              <a:lnSpc>
                <a:spcPct val="120000"/>
              </a:lnSpc>
              <a:spcBef>
                <a:spcPct val="30000"/>
              </a:spcBef>
            </a:pPr>
            <a:r>
              <a:rPr lang="zh-CN" altLang="en-US" smtClean="0">
                <a:solidFill>
                  <a:srgbClr val="090A15"/>
                </a:solidFill>
              </a:rPr>
              <a:t>    4.所有者权益（股东权益）变动表;</a:t>
            </a:r>
          </a:p>
          <a:p>
            <a:pPr marL="0" indent="0" eaLnBrk="1" hangingPunct="1">
              <a:lnSpc>
                <a:spcPct val="120000"/>
              </a:lnSpc>
              <a:spcBef>
                <a:spcPct val="30000"/>
              </a:spcBef>
            </a:pPr>
            <a:r>
              <a:rPr lang="zh-CN" altLang="en-US" smtClean="0">
                <a:solidFill>
                  <a:srgbClr val="090A15"/>
                </a:solidFill>
              </a:rPr>
              <a:t>    5.附注。</a:t>
            </a:r>
          </a:p>
          <a:p>
            <a:pPr marL="0" indent="0" eaLnBrk="1" hangingPunct="1">
              <a:lnSpc>
                <a:spcPct val="120000"/>
              </a:lnSpc>
              <a:spcBef>
                <a:spcPct val="30000"/>
              </a:spcBef>
            </a:pPr>
            <a:r>
              <a:rPr lang="zh-CN" altLang="en-US" smtClean="0">
                <a:solidFill>
                  <a:srgbClr val="090A15"/>
                </a:solidFill>
              </a:rPr>
              <a:t>    现金流量表的编制和列报，适用《企业会计准则第31 号</a:t>
            </a:r>
            <a:r>
              <a:rPr lang="zh-CN" altLang="en-US" smtClean="0">
                <a:solidFill>
                  <a:srgbClr val="090A15"/>
                </a:solidFill>
                <a:latin typeface="Arial" charset="0"/>
              </a:rPr>
              <a:t>——</a:t>
            </a:r>
            <a:r>
              <a:rPr lang="zh-CN" altLang="en-US" smtClean="0">
                <a:solidFill>
                  <a:srgbClr val="090A15"/>
                </a:solidFill>
              </a:rPr>
              <a:t>现金流量表》及其解释。</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4EEB15FA-EE2F-463A-8292-8F216DC524D3}" type="slidenum">
              <a:rPr lang="ko-KR" altLang="en-US"/>
              <a:pPr>
                <a:defRPr/>
              </a:pPr>
              <a:t>343</a:t>
            </a:fld>
            <a:endParaRPr lang="en-US" altLang="ko-KR"/>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188913"/>
            <a:ext cx="7920038" cy="504825"/>
          </a:xfrm>
        </p:spPr>
        <p:txBody>
          <a:bodyPr>
            <a:normAutofit fontScale="90000"/>
          </a:bodyPr>
          <a:lstStyle/>
          <a:p>
            <a:pPr eaLnBrk="1" hangingPunct="1"/>
            <a:r>
              <a:rPr lang="zh-CN" altLang="en-US" sz="2800" smtClean="0">
                <a:solidFill>
                  <a:schemeClr val="bg1"/>
                </a:solidFill>
                <a:latin typeface="楷体_GB2312" pitchFamily="49" charset="-122"/>
                <a:ea typeface="楷体_GB2312" pitchFamily="49" charset="-122"/>
              </a:rPr>
              <a:t>附注 ：</a:t>
            </a:r>
          </a:p>
        </p:txBody>
      </p:sp>
      <p:sp>
        <p:nvSpPr>
          <p:cNvPr id="11267" name="Rectangle 3"/>
          <p:cNvSpPr>
            <a:spLocks noGrp="1" noChangeArrowheads="1"/>
          </p:cNvSpPr>
          <p:nvPr>
            <p:ph idx="1"/>
          </p:nvPr>
        </p:nvSpPr>
        <p:spPr>
          <a:xfrm>
            <a:off x="611188" y="1052513"/>
            <a:ext cx="8064500" cy="5400675"/>
          </a:xfrm>
        </p:spPr>
        <p:txBody>
          <a:bodyPr/>
          <a:lstStyle/>
          <a:p>
            <a:pPr marL="0" indent="0" eaLnBrk="1" hangingPunct="1"/>
            <a:r>
              <a:rPr lang="zh-CN" altLang="en-US" sz="1800" smtClean="0">
                <a:solidFill>
                  <a:srgbClr val="090A15"/>
                </a:solidFill>
              </a:rPr>
              <a:t>《企业会计准则第30号</a:t>
            </a:r>
            <a:r>
              <a:rPr lang="zh-CN" altLang="en-US" sz="1800" smtClean="0">
                <a:solidFill>
                  <a:srgbClr val="090A15"/>
                </a:solidFill>
                <a:latin typeface="Arial" charset="0"/>
              </a:rPr>
              <a:t>——</a:t>
            </a:r>
            <a:r>
              <a:rPr lang="zh-CN" altLang="en-US" sz="1800" smtClean="0">
                <a:solidFill>
                  <a:srgbClr val="090A15"/>
                </a:solidFill>
              </a:rPr>
              <a:t>财务报表列报》的第六章 规定</a:t>
            </a:r>
          </a:p>
          <a:p>
            <a:pPr marL="0" indent="0" eaLnBrk="1" hangingPunct="1"/>
            <a:r>
              <a:rPr lang="zh-CN" altLang="en-US" sz="1800" smtClean="0">
                <a:solidFill>
                  <a:srgbClr val="3333FF"/>
                </a:solidFill>
              </a:rPr>
              <a:t>    附注</a:t>
            </a:r>
            <a:r>
              <a:rPr lang="zh-CN" altLang="en-US" sz="1800" smtClean="0">
                <a:solidFill>
                  <a:srgbClr val="090A15"/>
                </a:solidFill>
              </a:rPr>
              <a:t>是对在资产负债表、利润表、现金流量表和所有者权益变动表等报表中列示项目的文字描述或明细资料，以及对未能在这些报表中列示项目的</a:t>
            </a:r>
            <a:r>
              <a:rPr lang="zh-CN" altLang="en-US" sz="1800" smtClean="0">
                <a:solidFill>
                  <a:srgbClr val="3333FF"/>
                </a:solidFill>
              </a:rPr>
              <a:t>说明</a:t>
            </a:r>
            <a:r>
              <a:rPr lang="zh-CN" altLang="en-US" sz="1800" smtClean="0">
                <a:solidFill>
                  <a:srgbClr val="090A15"/>
                </a:solidFill>
              </a:rPr>
              <a:t>等。附注应当披露财务报表的编制基础，相关信息应当与资产负债表、利润表、现金流量表和所有者权益变动表等报表中列示的项目相互参照。</a:t>
            </a:r>
          </a:p>
          <a:p>
            <a:pPr marL="0" indent="0" eaLnBrk="1" hangingPunct="1"/>
            <a:r>
              <a:rPr lang="zh-CN" altLang="en-US" sz="1800" smtClean="0">
                <a:solidFill>
                  <a:srgbClr val="FF0000"/>
                </a:solidFill>
              </a:rPr>
              <a:t>附注一般应当按照下列顺序披露：</a:t>
            </a:r>
            <a:endParaRPr lang="zh-CN" altLang="en-US" sz="1800" b="1" smtClean="0">
              <a:solidFill>
                <a:srgbClr val="FF33CC"/>
              </a:solidFill>
            </a:endParaRPr>
          </a:p>
          <a:p>
            <a:pPr marL="0" indent="0" eaLnBrk="1" hangingPunct="1"/>
            <a:r>
              <a:rPr lang="zh-CN" altLang="en-US" sz="1800" b="1" smtClean="0">
                <a:solidFill>
                  <a:srgbClr val="FF33CC"/>
                </a:solidFill>
              </a:rPr>
              <a:t>（一）</a:t>
            </a:r>
            <a:r>
              <a:rPr lang="zh-CN" altLang="en-US" sz="1800" smtClean="0">
                <a:solidFill>
                  <a:srgbClr val="000000"/>
                </a:solidFill>
              </a:rPr>
              <a:t>财务报表的编制基础。</a:t>
            </a:r>
            <a:endParaRPr lang="zh-CN" altLang="en-US" sz="1800" smtClean="0"/>
          </a:p>
          <a:p>
            <a:pPr marL="0" indent="0" eaLnBrk="1" hangingPunct="1"/>
            <a:r>
              <a:rPr lang="zh-CN" altLang="en-US" sz="1800" smtClean="0">
                <a:solidFill>
                  <a:srgbClr val="3333FF"/>
                </a:solidFill>
              </a:rPr>
              <a:t>（二）</a:t>
            </a:r>
            <a:r>
              <a:rPr lang="zh-CN" altLang="en-US" sz="1800" smtClean="0">
                <a:solidFill>
                  <a:srgbClr val="000000"/>
                </a:solidFill>
              </a:rPr>
              <a:t>遵循企业会计准则的声明。</a:t>
            </a:r>
            <a:endParaRPr lang="zh-CN" altLang="en-US" sz="1800" smtClean="0"/>
          </a:p>
          <a:p>
            <a:pPr marL="0" indent="0" eaLnBrk="1" hangingPunct="1"/>
            <a:r>
              <a:rPr lang="zh-CN" altLang="en-US" sz="1800" smtClean="0">
                <a:solidFill>
                  <a:srgbClr val="FF33CC"/>
                </a:solidFill>
              </a:rPr>
              <a:t>（三）</a:t>
            </a:r>
            <a:r>
              <a:rPr lang="zh-CN" altLang="en-US" sz="1800" smtClean="0">
                <a:solidFill>
                  <a:srgbClr val="000000"/>
                </a:solidFill>
              </a:rPr>
              <a:t>重要会计政策的说明，包括财务报表项目的计量基础和会计政策的确定依据等。</a:t>
            </a:r>
            <a:endParaRPr lang="zh-CN" altLang="en-US" sz="1800" smtClean="0"/>
          </a:p>
          <a:p>
            <a:pPr marL="0" indent="0" eaLnBrk="1" hangingPunct="1"/>
            <a:r>
              <a:rPr lang="zh-CN" altLang="en-US" sz="1800" smtClean="0">
                <a:solidFill>
                  <a:srgbClr val="3333CC"/>
                </a:solidFill>
              </a:rPr>
              <a:t>（四）</a:t>
            </a:r>
            <a:r>
              <a:rPr lang="zh-CN" altLang="en-US" sz="1800" smtClean="0">
                <a:solidFill>
                  <a:srgbClr val="000000"/>
                </a:solidFill>
              </a:rPr>
              <a:t>重要会计估计的说明，包括下一会计期间内很可能导致资产、负债账面价值重大调整的会计估计的确定依据等。</a:t>
            </a:r>
            <a:endParaRPr lang="zh-CN" altLang="en-US" sz="1800" smtClean="0"/>
          </a:p>
          <a:p>
            <a:pPr marL="0" indent="0" eaLnBrk="1" hangingPunct="1"/>
            <a:r>
              <a:rPr lang="zh-CN" altLang="en-US" sz="1800" smtClean="0">
                <a:solidFill>
                  <a:srgbClr val="FF33CC"/>
                </a:solidFill>
              </a:rPr>
              <a:t>（五）</a:t>
            </a:r>
            <a:r>
              <a:rPr lang="zh-CN" altLang="en-US" sz="1800" smtClean="0">
                <a:solidFill>
                  <a:srgbClr val="000000"/>
                </a:solidFill>
              </a:rPr>
              <a:t>会计政策和会计估计变更以及差错更正的说明。</a:t>
            </a:r>
            <a:endParaRPr lang="zh-CN" altLang="en-US" sz="1800" smtClean="0"/>
          </a:p>
          <a:p>
            <a:pPr marL="0" indent="0" eaLnBrk="1" hangingPunct="1"/>
            <a:r>
              <a:rPr lang="zh-CN" altLang="en-US" sz="1800" smtClean="0">
                <a:solidFill>
                  <a:srgbClr val="3333CC"/>
                </a:solidFill>
              </a:rPr>
              <a:t>（六）</a:t>
            </a:r>
            <a:r>
              <a:rPr lang="zh-CN" altLang="en-US" sz="1800" smtClean="0">
                <a:solidFill>
                  <a:srgbClr val="000000"/>
                </a:solidFill>
              </a:rPr>
              <a:t>对已在资产负债表、利润表、现金流量表和所有者权益变动表中列示的重要项目的进一步说明，包括终止经营税后利润的金额及其构成情况等。</a:t>
            </a:r>
            <a:endParaRPr lang="zh-CN" altLang="en-US" sz="1800" smtClean="0"/>
          </a:p>
          <a:p>
            <a:pPr marL="0" indent="0" eaLnBrk="1" hangingPunct="1"/>
            <a:r>
              <a:rPr lang="zh-CN" altLang="en-US" sz="1800" smtClean="0">
                <a:solidFill>
                  <a:srgbClr val="FF33CC"/>
                </a:solidFill>
              </a:rPr>
              <a:t>（七）</a:t>
            </a:r>
            <a:r>
              <a:rPr lang="zh-CN" altLang="en-US" sz="1800" smtClean="0">
                <a:solidFill>
                  <a:srgbClr val="000000"/>
                </a:solidFill>
              </a:rPr>
              <a:t>或有和承诺事项、资产负债表日后非调整事项、关联方关系及其交易等需要说明的事项。</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D6E227AB-DE7D-45CA-8DAB-9836D49A8886}" type="slidenum">
              <a:rPr lang="ko-KR" altLang="en-US"/>
              <a:pPr>
                <a:defRPr/>
              </a:pPr>
              <a:t>344</a:t>
            </a:fld>
            <a:endParaRPr lang="en-US" altLang="ko-KR"/>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7088" y="188913"/>
            <a:ext cx="7485062" cy="603250"/>
          </a:xfrm>
        </p:spPr>
        <p:txBody>
          <a:bodyPr>
            <a:normAutofit fontScale="90000"/>
          </a:bodyPr>
          <a:lstStyle/>
          <a:p>
            <a:pPr eaLnBrk="1" hangingPunct="1"/>
            <a:r>
              <a:rPr lang="zh-CN" altLang="en-US" sz="3600" smtClean="0">
                <a:solidFill>
                  <a:schemeClr val="bg1"/>
                </a:solidFill>
                <a:latin typeface="宋体" charset="-122"/>
              </a:rPr>
              <a:t>五、会计报表的分类</a:t>
            </a:r>
            <a:endParaRPr lang="zh-CN" altLang="en-US" sz="3600" smtClean="0">
              <a:solidFill>
                <a:schemeClr val="bg1"/>
              </a:solidFill>
            </a:endParaRPr>
          </a:p>
        </p:txBody>
      </p:sp>
      <p:sp>
        <p:nvSpPr>
          <p:cNvPr id="14339" name="Rectangle 3"/>
          <p:cNvSpPr>
            <a:spLocks noGrp="1" noChangeArrowheads="1"/>
          </p:cNvSpPr>
          <p:nvPr>
            <p:ph idx="1"/>
          </p:nvPr>
        </p:nvSpPr>
        <p:spPr>
          <a:xfrm>
            <a:off x="755650" y="1052513"/>
            <a:ext cx="7777163" cy="5329237"/>
          </a:xfrm>
        </p:spPr>
        <p:txBody>
          <a:bodyPr>
            <a:normAutofit fontScale="85000" lnSpcReduction="20000"/>
          </a:bodyPr>
          <a:lstStyle/>
          <a:p>
            <a:pPr marL="0" indent="0" eaLnBrk="1" hangingPunct="1">
              <a:lnSpc>
                <a:spcPct val="110000"/>
              </a:lnSpc>
              <a:spcBef>
                <a:spcPct val="30000"/>
              </a:spcBef>
            </a:pPr>
            <a:r>
              <a:rPr lang="zh-CN" altLang="en-US" smtClean="0">
                <a:solidFill>
                  <a:srgbClr val="090A15"/>
                </a:solidFill>
              </a:rPr>
              <a:t>会计报表可以根据不同的标准进行分类。</a:t>
            </a:r>
          </a:p>
          <a:p>
            <a:pPr marL="0" indent="0" eaLnBrk="1" hangingPunct="1">
              <a:lnSpc>
                <a:spcPct val="110000"/>
              </a:lnSpc>
              <a:spcBef>
                <a:spcPct val="30000"/>
              </a:spcBef>
            </a:pPr>
            <a:r>
              <a:rPr lang="zh-CN" altLang="en-US" smtClean="0">
                <a:solidFill>
                  <a:srgbClr val="3333FF"/>
                </a:solidFill>
              </a:rPr>
              <a:t>（一）按编报的时间分：</a:t>
            </a:r>
            <a:endParaRPr lang="zh-CN" altLang="en-US" smtClean="0">
              <a:solidFill>
                <a:srgbClr val="090A15"/>
              </a:solidFill>
            </a:endParaRPr>
          </a:p>
          <a:p>
            <a:pPr marL="0" indent="0" eaLnBrk="1" hangingPunct="1">
              <a:lnSpc>
                <a:spcPct val="110000"/>
              </a:lnSpc>
              <a:spcBef>
                <a:spcPct val="30000"/>
              </a:spcBef>
            </a:pPr>
            <a:r>
              <a:rPr lang="zh-CN" altLang="en-US" smtClean="0">
                <a:solidFill>
                  <a:srgbClr val="090A15"/>
                </a:solidFill>
              </a:rPr>
              <a:t>中期报表（包含月报、季报、半年报）、年度财务报表</a:t>
            </a:r>
          </a:p>
          <a:p>
            <a:pPr marL="0" indent="0" eaLnBrk="1" hangingPunct="1">
              <a:lnSpc>
                <a:spcPct val="110000"/>
              </a:lnSpc>
              <a:spcBef>
                <a:spcPct val="30000"/>
              </a:spcBef>
            </a:pPr>
            <a:r>
              <a:rPr lang="zh-CN" altLang="en-US" smtClean="0">
                <a:solidFill>
                  <a:srgbClr val="3333FF"/>
                </a:solidFill>
              </a:rPr>
              <a:t>（二）按编报单位分：</a:t>
            </a:r>
          </a:p>
          <a:p>
            <a:pPr marL="0" indent="0" eaLnBrk="1" hangingPunct="1">
              <a:lnSpc>
                <a:spcPct val="110000"/>
              </a:lnSpc>
              <a:spcBef>
                <a:spcPct val="30000"/>
              </a:spcBef>
            </a:pPr>
            <a:r>
              <a:rPr lang="zh-CN" altLang="en-US" smtClean="0">
                <a:solidFill>
                  <a:srgbClr val="090A15"/>
                </a:solidFill>
              </a:rPr>
              <a:t>单位报表；汇总报表</a:t>
            </a:r>
          </a:p>
          <a:p>
            <a:pPr marL="0" indent="0" eaLnBrk="1" hangingPunct="1">
              <a:lnSpc>
                <a:spcPct val="110000"/>
              </a:lnSpc>
              <a:spcBef>
                <a:spcPct val="30000"/>
              </a:spcBef>
            </a:pPr>
            <a:r>
              <a:rPr lang="zh-CN" altLang="en-US" smtClean="0">
                <a:solidFill>
                  <a:srgbClr val="090A15"/>
                </a:solidFill>
              </a:rPr>
              <a:t>（三）按报表编制的主体分</a:t>
            </a:r>
          </a:p>
          <a:p>
            <a:pPr marL="0" indent="0" eaLnBrk="1" hangingPunct="1">
              <a:lnSpc>
                <a:spcPct val="110000"/>
              </a:lnSpc>
              <a:spcBef>
                <a:spcPct val="30000"/>
              </a:spcBef>
            </a:pPr>
            <a:r>
              <a:rPr lang="zh-CN" altLang="en-US" smtClean="0">
                <a:solidFill>
                  <a:srgbClr val="090A15"/>
                </a:solidFill>
              </a:rPr>
              <a:t>个别报表；合并报表</a:t>
            </a:r>
          </a:p>
          <a:p>
            <a:pPr marL="0" indent="0" eaLnBrk="1" hangingPunct="1">
              <a:lnSpc>
                <a:spcPct val="110000"/>
              </a:lnSpc>
              <a:spcBef>
                <a:spcPct val="30000"/>
              </a:spcBef>
            </a:pPr>
            <a:r>
              <a:rPr lang="zh-CN" altLang="en-US" smtClean="0">
                <a:solidFill>
                  <a:srgbClr val="3333FF"/>
                </a:solidFill>
              </a:rPr>
              <a:t>（四）按报送对象分：</a:t>
            </a:r>
          </a:p>
          <a:p>
            <a:pPr marL="0" indent="0" eaLnBrk="1" hangingPunct="1">
              <a:lnSpc>
                <a:spcPct val="110000"/>
              </a:lnSpc>
              <a:spcBef>
                <a:spcPct val="30000"/>
              </a:spcBef>
            </a:pPr>
            <a:r>
              <a:rPr lang="zh-CN" altLang="en-US" smtClean="0">
                <a:solidFill>
                  <a:srgbClr val="090A15"/>
                </a:solidFill>
              </a:rPr>
              <a:t>对内报表（内部经营者）；对外报表（信息使用者）</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C23D5DC7-2172-42F9-BCB2-6367CE3A3551}" type="slidenum">
              <a:rPr lang="ko-KR" altLang="en-US"/>
              <a:pPr>
                <a:defRPr/>
              </a:pPr>
              <a:t>345</a:t>
            </a:fld>
            <a:endParaRPr lang="en-US" altLang="ko-KR"/>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188913"/>
            <a:ext cx="7775575" cy="673100"/>
          </a:xfrm>
        </p:spPr>
        <p:txBody>
          <a:bodyPr/>
          <a:lstStyle/>
          <a:p>
            <a:pPr eaLnBrk="1" hangingPunct="1"/>
            <a:r>
              <a:rPr lang="zh-CN" altLang="en-US" sz="3600" smtClean="0">
                <a:solidFill>
                  <a:schemeClr val="bg1"/>
                </a:solidFill>
                <a:latin typeface="宋体" charset="-122"/>
              </a:rPr>
              <a:t>六、会计报表编制的基本要求</a:t>
            </a:r>
          </a:p>
        </p:txBody>
      </p:sp>
      <p:sp>
        <p:nvSpPr>
          <p:cNvPr id="15363" name="Rectangle 3"/>
          <p:cNvSpPr>
            <a:spLocks noGrp="1" noChangeArrowheads="1"/>
          </p:cNvSpPr>
          <p:nvPr>
            <p:ph idx="1"/>
          </p:nvPr>
        </p:nvSpPr>
        <p:spPr>
          <a:xfrm>
            <a:off x="755650" y="1268413"/>
            <a:ext cx="7696200" cy="4845050"/>
          </a:xfrm>
        </p:spPr>
        <p:txBody>
          <a:bodyPr/>
          <a:lstStyle/>
          <a:p>
            <a:pPr marL="0" indent="0" eaLnBrk="1" hangingPunct="1">
              <a:lnSpc>
                <a:spcPct val="120000"/>
              </a:lnSpc>
            </a:pPr>
            <a:r>
              <a:rPr lang="zh-CN" altLang="en-US" sz="2800" smtClean="0">
                <a:solidFill>
                  <a:srgbClr val="090A15"/>
                </a:solidFill>
              </a:rPr>
              <a:t>按《会计法》的规定：</a:t>
            </a:r>
          </a:p>
          <a:p>
            <a:pPr marL="0" indent="0" eaLnBrk="1" hangingPunct="1">
              <a:lnSpc>
                <a:spcPct val="120000"/>
              </a:lnSpc>
            </a:pPr>
            <a:r>
              <a:rPr lang="zh-CN" altLang="en-US" sz="2800" smtClean="0">
                <a:solidFill>
                  <a:srgbClr val="090A15"/>
                </a:solidFill>
              </a:rPr>
              <a:t>数字真实、内容完整、说明清楚、编报及时。        </a:t>
            </a:r>
          </a:p>
          <a:p>
            <a:pPr marL="0" indent="0" eaLnBrk="1" hangingPunct="1">
              <a:lnSpc>
                <a:spcPct val="120000"/>
              </a:lnSpc>
            </a:pPr>
            <a:r>
              <a:rPr lang="zh-CN" altLang="en-US" sz="2800" b="1" smtClean="0">
                <a:solidFill>
                  <a:srgbClr val="090A15"/>
                </a:solidFill>
              </a:rPr>
              <a:t>     </a:t>
            </a:r>
            <a:endParaRPr lang="zh-CN" altLang="en-US" sz="2800" smtClean="0">
              <a:solidFill>
                <a:srgbClr val="FF0000"/>
              </a:solidFill>
              <a:latin typeface="华文新魏" pitchFamily="2" charset="-122"/>
              <a:ea typeface="华文新魏" pitchFamily="2" charset="-122"/>
            </a:endParaRPr>
          </a:p>
          <a:p>
            <a:pPr marL="0" indent="0" eaLnBrk="1" hangingPunct="1">
              <a:lnSpc>
                <a:spcPct val="120000"/>
              </a:lnSpc>
            </a:pPr>
            <a:endParaRPr lang="zh-CN" altLang="en-US" sz="2800" smtClean="0">
              <a:solidFill>
                <a:srgbClr val="090A15"/>
              </a:solidFill>
            </a:endParaRP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4E141168-78A0-4422-891A-A1379DBA0CC2}" type="slidenum">
              <a:rPr lang="ko-KR" altLang="en-US"/>
              <a:pPr>
                <a:defRPr/>
              </a:pPr>
              <a:t>346</a:t>
            </a:fld>
            <a:endParaRPr lang="en-US" altLang="ko-KR"/>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9"/>
          <p:cNvSpPr>
            <a:spLocks noGrp="1" noChangeArrowheads="1"/>
          </p:cNvSpPr>
          <p:nvPr>
            <p:ph type="title"/>
          </p:nvPr>
        </p:nvSpPr>
        <p:spPr/>
        <p:txBody>
          <a:bodyPr/>
          <a:lstStyle/>
          <a:p>
            <a:pPr algn="ctr" eaLnBrk="1" hangingPunct="1"/>
            <a:r>
              <a:rPr lang="zh-CN" altLang="en-US" sz="4400" b="0" smtClean="0">
                <a:solidFill>
                  <a:schemeClr val="bg1"/>
                </a:solidFill>
                <a:latin typeface="华文新魏" pitchFamily="2" charset="-122"/>
                <a:ea typeface="华文新魏" pitchFamily="2" charset="-122"/>
              </a:rPr>
              <a:t>第二节   资产负债表</a:t>
            </a:r>
          </a:p>
        </p:txBody>
      </p:sp>
      <p:sp>
        <p:nvSpPr>
          <p:cNvPr id="35843" name="Rectangle 3"/>
          <p:cNvSpPr>
            <a:spLocks noGrp="1" noChangeArrowheads="1"/>
          </p:cNvSpPr>
          <p:nvPr>
            <p:ph idx="1"/>
          </p:nvPr>
        </p:nvSpPr>
        <p:spPr>
          <a:xfrm>
            <a:off x="684213" y="981075"/>
            <a:ext cx="7839075" cy="5472113"/>
          </a:xfrm>
        </p:spPr>
        <p:txBody>
          <a:bodyPr/>
          <a:lstStyle/>
          <a:p>
            <a:pPr marL="0" indent="0" eaLnBrk="1" hangingPunct="1">
              <a:lnSpc>
                <a:spcPct val="80000"/>
              </a:lnSpc>
            </a:pPr>
            <a:r>
              <a:rPr lang="zh-CN" altLang="en-US" sz="3600" smtClean="0">
                <a:solidFill>
                  <a:srgbClr val="000066"/>
                </a:solidFill>
                <a:latin typeface="黑体" pitchFamily="2" charset="-122"/>
                <a:ea typeface="黑体" pitchFamily="2" charset="-122"/>
              </a:rPr>
              <a:t>一、概念</a:t>
            </a:r>
            <a:r>
              <a:rPr lang="en-US" altLang="zh-CN" sz="3600" smtClean="0">
                <a:solidFill>
                  <a:srgbClr val="000066"/>
                </a:solidFill>
                <a:latin typeface="黑体" pitchFamily="2" charset="-122"/>
                <a:ea typeface="黑体" pitchFamily="2" charset="-122"/>
              </a:rPr>
              <a:t>p.241</a:t>
            </a:r>
            <a:endParaRPr lang="zh-CN" altLang="en-US" sz="3600" smtClean="0">
              <a:solidFill>
                <a:srgbClr val="000066"/>
              </a:solidFill>
              <a:latin typeface="黑体" pitchFamily="2" charset="-122"/>
              <a:ea typeface="黑体" pitchFamily="2" charset="-122"/>
            </a:endParaRPr>
          </a:p>
          <a:p>
            <a:pPr marL="0" indent="0" eaLnBrk="1" hangingPunct="1"/>
            <a:r>
              <a:rPr lang="zh-CN" altLang="en-US" sz="2000" smtClean="0">
                <a:solidFill>
                  <a:srgbClr val="090A15"/>
                </a:solidFill>
              </a:rPr>
              <a:t>    资产负债表是反映企业某一特定日期财务状况的会计报表。</a:t>
            </a:r>
          </a:p>
          <a:p>
            <a:pPr marL="0" indent="0" eaLnBrk="1" hangingPunct="1"/>
            <a:r>
              <a:rPr lang="zh-CN" altLang="en-US" sz="2000" smtClean="0">
                <a:solidFill>
                  <a:srgbClr val="090A15"/>
                </a:solidFill>
              </a:rPr>
              <a:t>    它表明企业在某一特定日期所拥有或控制的经济资源，所承担的现有义务和所有者对净资产的要求权。</a:t>
            </a:r>
            <a:endParaRPr lang="zh-CN" altLang="en-US" sz="2000" smtClean="0">
              <a:solidFill>
                <a:srgbClr val="FF0000"/>
              </a:solidFill>
            </a:endParaRPr>
          </a:p>
          <a:p>
            <a:pPr marL="0" indent="0" eaLnBrk="1" hangingPunct="1"/>
            <a:r>
              <a:rPr lang="zh-CN" altLang="en-US" sz="2000" b="1" smtClean="0">
                <a:solidFill>
                  <a:srgbClr val="FF0000"/>
                </a:solidFill>
              </a:rPr>
              <a:t>（一）提供财务状况信息(内容)</a:t>
            </a:r>
            <a:endParaRPr lang="zh-CN" altLang="en-US" sz="2000" b="1" smtClean="0">
              <a:solidFill>
                <a:srgbClr val="090A15"/>
              </a:solidFill>
            </a:endParaRPr>
          </a:p>
          <a:p>
            <a:pPr marL="0" indent="0" eaLnBrk="1" hangingPunct="1"/>
            <a:r>
              <a:rPr lang="zh-CN" altLang="en-US" sz="2000" smtClean="0">
                <a:solidFill>
                  <a:srgbClr val="090A15"/>
                </a:solidFill>
              </a:rPr>
              <a:t>    1.企业拥有的经济资源一资产</a:t>
            </a:r>
          </a:p>
          <a:p>
            <a:pPr marL="0" indent="0" eaLnBrk="1" hangingPunct="1"/>
            <a:r>
              <a:rPr lang="zh-CN" altLang="en-US" sz="2000" smtClean="0">
                <a:solidFill>
                  <a:srgbClr val="090A15"/>
                </a:solidFill>
              </a:rPr>
              <a:t>    2.企业承担的债务及其偿债能力</a:t>
            </a:r>
          </a:p>
          <a:p>
            <a:pPr marL="0" indent="0" eaLnBrk="1" hangingPunct="1"/>
            <a:r>
              <a:rPr lang="zh-CN" altLang="en-US" sz="2000" smtClean="0">
                <a:solidFill>
                  <a:srgbClr val="090A15"/>
                </a:solidFill>
              </a:rPr>
              <a:t>    3.企业所有者的权益</a:t>
            </a:r>
          </a:p>
          <a:p>
            <a:pPr marL="0" indent="0" eaLnBrk="1" hangingPunct="1"/>
            <a:r>
              <a:rPr lang="zh-CN" altLang="en-US" sz="2000" smtClean="0">
                <a:solidFill>
                  <a:srgbClr val="090A15"/>
                </a:solidFill>
              </a:rPr>
              <a:t>    4.企业未来财务趋势</a:t>
            </a:r>
          </a:p>
          <a:p>
            <a:pPr marL="0" indent="0" eaLnBrk="1" hangingPunct="1"/>
            <a:r>
              <a:rPr lang="zh-CN" altLang="en-US" sz="2000" b="1" smtClean="0">
                <a:solidFill>
                  <a:srgbClr val="FF0000"/>
                </a:solidFill>
              </a:rPr>
              <a:t>（二）资产负债表的局限性</a:t>
            </a:r>
            <a:endParaRPr lang="zh-CN" altLang="en-US" sz="2000" b="1" smtClean="0">
              <a:solidFill>
                <a:srgbClr val="090A15"/>
              </a:solidFill>
            </a:endParaRPr>
          </a:p>
          <a:p>
            <a:pPr marL="0" indent="0" eaLnBrk="1" hangingPunct="1"/>
            <a:r>
              <a:rPr lang="zh-CN" altLang="en-US" sz="2000" smtClean="0">
                <a:solidFill>
                  <a:srgbClr val="090A15"/>
                </a:solidFill>
              </a:rPr>
              <a:t>    资产负债表也存在一定的局限性。</a:t>
            </a:r>
          </a:p>
          <a:p>
            <a:pPr marL="0" indent="0" eaLnBrk="1" hangingPunct="1"/>
            <a:r>
              <a:rPr lang="zh-CN" altLang="en-US" sz="2000" smtClean="0">
                <a:solidFill>
                  <a:srgbClr val="090A15"/>
                </a:solidFill>
              </a:rPr>
              <a:t>    资产负债表不反映现时价值，遗漏了很多无法用货币表示的重要的资产和负债信息。</a:t>
            </a:r>
          </a:p>
          <a:p>
            <a:pPr marL="0" indent="0" eaLnBrk="1" hangingPunct="1"/>
            <a:r>
              <a:rPr lang="zh-CN" altLang="en-US" sz="2000" smtClean="0">
                <a:solidFill>
                  <a:srgbClr val="090A15"/>
                </a:solidFill>
              </a:rPr>
              <a:t>    如：企业的人力资源；固定资产的维修情况；竞争对手的强项与弱势；企业应承担的社会责任等等。</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C1D95E61-95BA-4D38-AEEC-829973B18FA4}" type="slidenum">
              <a:rPr lang="ko-KR" altLang="en-US"/>
              <a:pPr>
                <a:defRPr/>
              </a:pPr>
              <a:t>347</a:t>
            </a:fld>
            <a:endParaRPr lang="en-US" altLang="ko-KR"/>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9750" y="1052513"/>
            <a:ext cx="8280400" cy="5472112"/>
          </a:xfrm>
        </p:spPr>
        <p:txBody>
          <a:bodyPr/>
          <a:lstStyle/>
          <a:p>
            <a:pPr marL="0" indent="0" eaLnBrk="1" hangingPunct="1"/>
            <a:r>
              <a:rPr lang="zh-CN" altLang="en-US" sz="1800" smtClean="0"/>
              <a:t>    通过资产负债表，可以反映企业的</a:t>
            </a:r>
            <a:r>
              <a:rPr lang="zh-CN" altLang="en-US" sz="1800" smtClean="0">
                <a:solidFill>
                  <a:srgbClr val="3333CC"/>
                </a:solidFill>
              </a:rPr>
              <a:t>偿债能力</a:t>
            </a:r>
            <a:r>
              <a:rPr lang="zh-CN" altLang="en-US" sz="1800" smtClean="0">
                <a:solidFill>
                  <a:srgbClr val="090A15"/>
                </a:solidFill>
              </a:rPr>
              <a:t>（通过计算流动比率、速动比率）；反映企业的</a:t>
            </a:r>
            <a:r>
              <a:rPr lang="zh-CN" altLang="en-US" sz="1800" smtClean="0">
                <a:solidFill>
                  <a:srgbClr val="3333FF"/>
                </a:solidFill>
              </a:rPr>
              <a:t>资本结构</a:t>
            </a:r>
            <a:r>
              <a:rPr lang="zh-CN" altLang="en-US" sz="1800" smtClean="0">
                <a:solidFill>
                  <a:srgbClr val="090A15"/>
                </a:solidFill>
              </a:rPr>
              <a:t>（计算资产负债率、权益负债率指标）；预测企业的</a:t>
            </a:r>
            <a:r>
              <a:rPr lang="zh-CN" altLang="en-US" sz="1800" smtClean="0">
                <a:solidFill>
                  <a:srgbClr val="FF33CC"/>
                </a:solidFill>
              </a:rPr>
              <a:t>财务弹性</a:t>
            </a:r>
            <a:r>
              <a:rPr lang="zh-CN" altLang="en-US" sz="1800" smtClean="0">
                <a:solidFill>
                  <a:srgbClr val="090A15"/>
                </a:solidFill>
              </a:rPr>
              <a:t>和未来财务状况的</a:t>
            </a:r>
            <a:r>
              <a:rPr lang="zh-CN" altLang="en-US" sz="1800" smtClean="0">
                <a:solidFill>
                  <a:srgbClr val="FF0000"/>
                </a:solidFill>
              </a:rPr>
              <a:t>发展趋势</a:t>
            </a:r>
            <a:r>
              <a:rPr lang="zh-CN" altLang="en-US" sz="1800" smtClean="0">
                <a:solidFill>
                  <a:srgbClr val="090A15"/>
                </a:solidFill>
              </a:rPr>
              <a:t>等。编制比较资产负债表可以预测企业的发展趋势。</a:t>
            </a:r>
          </a:p>
          <a:p>
            <a:pPr marL="0" indent="0" eaLnBrk="1" hangingPunct="1"/>
            <a:r>
              <a:rPr lang="zh-CN" altLang="en-US" sz="1800" smtClean="0">
                <a:solidFill>
                  <a:srgbClr val="090A15"/>
                </a:solidFill>
              </a:rPr>
              <a:t>    通过对资产负债表的指标进行分析和计算可以获取下面这些资料：</a:t>
            </a:r>
          </a:p>
          <a:p>
            <a:pPr marL="0" indent="0" eaLnBrk="1" hangingPunct="1"/>
            <a:r>
              <a:rPr lang="zh-CN" altLang="en-US" sz="1800" b="1" smtClean="0">
                <a:solidFill>
                  <a:schemeClr val="accent2"/>
                </a:solidFill>
              </a:rPr>
              <a:t>    1、企业的短期偿债能力；</a:t>
            </a:r>
          </a:p>
          <a:p>
            <a:pPr marL="0" indent="0" eaLnBrk="1" hangingPunct="1"/>
            <a:r>
              <a:rPr lang="zh-CN" altLang="en-US" sz="1800" b="1" smtClean="0">
                <a:solidFill>
                  <a:schemeClr val="accent2"/>
                </a:solidFill>
              </a:rPr>
              <a:t>    2、企业的资本结构和长期偿债能力；</a:t>
            </a:r>
          </a:p>
          <a:p>
            <a:pPr marL="0" indent="0" eaLnBrk="1" hangingPunct="1"/>
            <a:r>
              <a:rPr lang="zh-CN" altLang="en-US" sz="1800" b="1" smtClean="0">
                <a:solidFill>
                  <a:schemeClr val="accent2"/>
                </a:solidFill>
              </a:rPr>
              <a:t>    3.企业的财务弹性。</a:t>
            </a:r>
          </a:p>
          <a:p>
            <a:pPr marL="0" indent="0" eaLnBrk="1" hangingPunct="1"/>
            <a:r>
              <a:rPr lang="zh-CN" altLang="en-US" sz="1800" smtClean="0">
                <a:solidFill>
                  <a:srgbClr val="090A15"/>
                </a:solidFill>
              </a:rPr>
              <a:t>    财务弹性是指企业应付各种挑战，适应各种变化的能力，包括进攻性适应能力和防御性适应能力。</a:t>
            </a:r>
          </a:p>
          <a:p>
            <a:pPr marL="0" indent="0" eaLnBrk="1" hangingPunct="1"/>
            <a:r>
              <a:rPr lang="zh-CN" altLang="en-US" sz="1800" smtClean="0">
                <a:solidFill>
                  <a:srgbClr val="3333FF"/>
                </a:solidFill>
              </a:rPr>
              <a:t>    </a:t>
            </a:r>
            <a:r>
              <a:rPr lang="zh-CN" altLang="en-US" sz="1800" b="1" smtClean="0">
                <a:solidFill>
                  <a:srgbClr val="FF0000"/>
                </a:solidFill>
              </a:rPr>
              <a:t>进攻性适应能力：</a:t>
            </a:r>
            <a:r>
              <a:rPr lang="zh-CN" altLang="en-US" sz="1800" smtClean="0">
                <a:solidFill>
                  <a:srgbClr val="090A15"/>
                </a:solidFill>
              </a:rPr>
              <a:t>指企业有能力和财力抓住突如其来的获利机会。</a:t>
            </a:r>
          </a:p>
          <a:p>
            <a:pPr marL="0" indent="0" eaLnBrk="1" hangingPunct="1"/>
            <a:r>
              <a:rPr lang="zh-CN" altLang="en-US" sz="1800" smtClean="0">
                <a:solidFill>
                  <a:srgbClr val="FF33CC"/>
                </a:solidFill>
              </a:rPr>
              <a:t>    </a:t>
            </a:r>
            <a:r>
              <a:rPr lang="zh-CN" altLang="en-US" sz="1800" b="1" smtClean="0">
                <a:solidFill>
                  <a:srgbClr val="FF0000"/>
                </a:solidFill>
              </a:rPr>
              <a:t>防御性适应能力：</a:t>
            </a:r>
            <a:r>
              <a:rPr lang="zh-CN" altLang="en-US" sz="1800" smtClean="0">
                <a:solidFill>
                  <a:srgbClr val="090A15"/>
                </a:solidFill>
              </a:rPr>
              <a:t>指企业在经营危机中生存下来的能力。</a:t>
            </a:r>
          </a:p>
          <a:p>
            <a:pPr marL="0" indent="0" eaLnBrk="1" hangingPunct="1"/>
            <a:r>
              <a:rPr lang="zh-CN" altLang="en-US" sz="1800" smtClean="0">
                <a:solidFill>
                  <a:srgbClr val="090A15"/>
                </a:solidFill>
              </a:rPr>
              <a:t>    企业的财务弹性来自于：</a:t>
            </a:r>
          </a:p>
          <a:p>
            <a:pPr marL="0" indent="0" eaLnBrk="1" hangingPunct="1"/>
            <a:r>
              <a:rPr lang="zh-CN" altLang="en-US" sz="1800" smtClean="0"/>
              <a:t>    （1）资产的流动性或变现能力；</a:t>
            </a:r>
          </a:p>
          <a:p>
            <a:pPr marL="0" indent="0" eaLnBrk="1" hangingPunct="1"/>
            <a:r>
              <a:rPr lang="zh-CN" altLang="en-US" sz="1800" smtClean="0"/>
              <a:t>    （2）由经营产生的资金流入的能力；</a:t>
            </a:r>
          </a:p>
          <a:p>
            <a:pPr marL="0" indent="0" eaLnBrk="1" hangingPunct="1"/>
            <a:r>
              <a:rPr lang="zh-CN" altLang="en-US" sz="1800" smtClean="0"/>
              <a:t>    （3）向投资者、债权人筹集资金的能力；</a:t>
            </a:r>
          </a:p>
          <a:p>
            <a:pPr marL="0" indent="0" eaLnBrk="1" hangingPunct="1"/>
            <a:r>
              <a:rPr lang="zh-CN" altLang="en-US" sz="1800" smtClean="0"/>
              <a:t>    （4）在不影响正常经营的前提下，变卖现有资产，取得现金的能力。</a:t>
            </a:r>
          </a:p>
        </p:txBody>
      </p:sp>
      <p:sp>
        <p:nvSpPr>
          <p:cNvPr id="3" name="日期占位符 3"/>
          <p:cNvSpPr>
            <a:spLocks noGrp="1"/>
          </p:cNvSpPr>
          <p:nvPr>
            <p:ph type="dt" sz="half" idx="10"/>
          </p:nvPr>
        </p:nvSpPr>
        <p:spPr/>
        <p:txBody>
          <a:bodyPr/>
          <a:lstStyle/>
          <a:p>
            <a:pPr>
              <a:defRPr/>
            </a:pPr>
            <a:r>
              <a:rPr lang="zh-CN" altLang="en-US"/>
              <a:t>2008.12</a:t>
            </a:r>
            <a:endParaRPr lang="en-US" altLang="ko-KR"/>
          </a:p>
        </p:txBody>
      </p:sp>
      <p:sp>
        <p:nvSpPr>
          <p:cNvPr id="4" name="页脚占位符 4"/>
          <p:cNvSpPr>
            <a:spLocks noGrp="1"/>
          </p:cNvSpPr>
          <p:nvPr>
            <p:ph type="ftr" sz="quarter" idx="11"/>
          </p:nvPr>
        </p:nvSpPr>
        <p:spPr/>
        <p:txBody>
          <a:bodyPr/>
          <a:lstStyle/>
          <a:p>
            <a:pPr>
              <a:defRPr/>
            </a:pPr>
            <a:r>
              <a:rPr lang="ko-KR" altLang="en-US"/>
              <a:t>《会计学》</a:t>
            </a:r>
            <a:endParaRPr lang="en-US" altLang="ko-KR"/>
          </a:p>
        </p:txBody>
      </p:sp>
      <p:sp>
        <p:nvSpPr>
          <p:cNvPr id="5" name="灯片编号占位符 5"/>
          <p:cNvSpPr>
            <a:spLocks noGrp="1"/>
          </p:cNvSpPr>
          <p:nvPr>
            <p:ph type="sldNum" sz="quarter" idx="12"/>
          </p:nvPr>
        </p:nvSpPr>
        <p:spPr/>
        <p:txBody>
          <a:bodyPr/>
          <a:lstStyle/>
          <a:p>
            <a:pPr>
              <a:defRPr/>
            </a:pPr>
            <a:fld id="{000FCC8E-9949-46D2-8CC5-A3576640372C}" type="slidenum">
              <a:rPr lang="ko-KR" altLang="en-US"/>
              <a:pPr>
                <a:defRPr/>
              </a:pPr>
              <a:t>348</a:t>
            </a:fld>
            <a:endParaRPr lang="en-US" altLang="ko-KR"/>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27088" y="115888"/>
            <a:ext cx="7848600" cy="720725"/>
          </a:xfrm>
        </p:spPr>
        <p:txBody>
          <a:bodyPr/>
          <a:lstStyle/>
          <a:p>
            <a:pPr eaLnBrk="1" hangingPunct="1"/>
            <a:r>
              <a:rPr lang="zh-CN" altLang="en-US" sz="3600" smtClean="0">
                <a:solidFill>
                  <a:schemeClr val="bg1"/>
                </a:solidFill>
                <a:latin typeface="黑体" pitchFamily="2" charset="-122"/>
              </a:rPr>
              <a:t>二、资产负债表的结构</a:t>
            </a:r>
          </a:p>
        </p:txBody>
      </p:sp>
      <p:sp>
        <p:nvSpPr>
          <p:cNvPr id="39939" name="Rectangle 3"/>
          <p:cNvSpPr>
            <a:spLocks noGrp="1" noChangeArrowheads="1"/>
          </p:cNvSpPr>
          <p:nvPr>
            <p:ph idx="1"/>
          </p:nvPr>
        </p:nvSpPr>
        <p:spPr>
          <a:xfrm>
            <a:off x="827088" y="1052513"/>
            <a:ext cx="7705725" cy="5329237"/>
          </a:xfrm>
        </p:spPr>
        <p:txBody>
          <a:bodyPr>
            <a:normAutofit fontScale="92500" lnSpcReduction="10000"/>
          </a:bodyPr>
          <a:lstStyle/>
          <a:p>
            <a:pPr marL="0" indent="0" eaLnBrk="1" hangingPunct="1">
              <a:lnSpc>
                <a:spcPct val="120000"/>
              </a:lnSpc>
              <a:spcBef>
                <a:spcPct val="40000"/>
              </a:spcBef>
            </a:pPr>
            <a:r>
              <a:rPr lang="zh-CN" altLang="en-US" smtClean="0">
                <a:solidFill>
                  <a:srgbClr val="090A15"/>
                </a:solidFill>
              </a:rPr>
              <a:t>按项目排列方法不同有两种：</a:t>
            </a:r>
          </a:p>
          <a:p>
            <a:pPr marL="0" indent="0" eaLnBrk="1" hangingPunct="1">
              <a:lnSpc>
                <a:spcPct val="120000"/>
              </a:lnSpc>
              <a:spcBef>
                <a:spcPct val="40000"/>
              </a:spcBef>
            </a:pPr>
            <a:r>
              <a:rPr lang="zh-CN" altLang="en-US" smtClean="0">
                <a:solidFill>
                  <a:srgbClr val="3333FF"/>
                </a:solidFill>
              </a:rPr>
              <a:t>1.报告式结构：</a:t>
            </a:r>
            <a:r>
              <a:rPr lang="zh-CN" altLang="en-US" smtClean="0">
                <a:solidFill>
                  <a:srgbClr val="090A15"/>
                </a:solidFill>
              </a:rPr>
              <a:t>依据</a:t>
            </a:r>
            <a:r>
              <a:rPr lang="zh-CN" altLang="en-US" smtClean="0">
                <a:solidFill>
                  <a:srgbClr val="090A15"/>
                </a:solidFill>
                <a:latin typeface="Arial" charset="0"/>
              </a:rPr>
              <a:t>“</a:t>
            </a:r>
            <a:r>
              <a:rPr lang="zh-CN" altLang="en-US" smtClean="0">
                <a:solidFill>
                  <a:srgbClr val="090A15"/>
                </a:solidFill>
              </a:rPr>
              <a:t>资产-负债=所有者权益</a:t>
            </a:r>
            <a:r>
              <a:rPr lang="zh-CN" altLang="en-US" smtClean="0">
                <a:solidFill>
                  <a:srgbClr val="090A15"/>
                </a:solidFill>
                <a:latin typeface="Arial" charset="0"/>
              </a:rPr>
              <a:t>”</a:t>
            </a:r>
            <a:r>
              <a:rPr lang="zh-CN" altLang="en-US" smtClean="0">
                <a:solidFill>
                  <a:srgbClr val="090A15"/>
                </a:solidFill>
              </a:rPr>
              <a:t>至上而下，集中列示资产负债所有者权益项目所形成的格式。</a:t>
            </a:r>
          </a:p>
          <a:p>
            <a:pPr marL="0" indent="0" eaLnBrk="1" hangingPunct="1">
              <a:lnSpc>
                <a:spcPct val="120000"/>
              </a:lnSpc>
              <a:spcBef>
                <a:spcPct val="40000"/>
              </a:spcBef>
            </a:pPr>
            <a:r>
              <a:rPr lang="zh-CN" altLang="en-US" smtClean="0">
                <a:solidFill>
                  <a:srgbClr val="3333FF"/>
                </a:solidFill>
              </a:rPr>
              <a:t>2.账户式结构：</a:t>
            </a:r>
            <a:r>
              <a:rPr lang="zh-CN" altLang="en-US" smtClean="0">
                <a:solidFill>
                  <a:srgbClr val="090A15"/>
                </a:solidFill>
              </a:rPr>
              <a:t>依据会计恒等式，将报表分为左、右两方，左右方再按其构成项目，依据流动性质分类列示并形成双方总额相等的格式。</a:t>
            </a:r>
          </a:p>
          <a:p>
            <a:pPr marL="0" indent="0" eaLnBrk="1" hangingPunct="1">
              <a:lnSpc>
                <a:spcPct val="120000"/>
              </a:lnSpc>
              <a:spcBef>
                <a:spcPct val="40000"/>
              </a:spcBef>
            </a:pPr>
            <a:r>
              <a:rPr lang="zh-CN" altLang="en-US" smtClean="0">
                <a:solidFill>
                  <a:srgbClr val="090A15"/>
                </a:solidFill>
              </a:rPr>
              <a:t>（请见教材</a:t>
            </a:r>
            <a:r>
              <a:rPr lang="en-US" altLang="zh-CN" sz="2000" smtClean="0">
                <a:solidFill>
                  <a:srgbClr val="291FE7"/>
                </a:solidFill>
              </a:rPr>
              <a:t>p.245</a:t>
            </a:r>
            <a:r>
              <a:rPr lang="zh-CN" altLang="en-US" smtClean="0">
                <a:solidFill>
                  <a:srgbClr val="090A15"/>
                </a:solidFill>
              </a:rPr>
              <a:t>,我国采用</a:t>
            </a:r>
            <a:r>
              <a:rPr lang="zh-CN" altLang="en-US" smtClean="0">
                <a:solidFill>
                  <a:srgbClr val="3333FF"/>
                </a:solidFill>
              </a:rPr>
              <a:t>账户式结构</a:t>
            </a:r>
            <a:r>
              <a:rPr lang="zh-CN" altLang="en-US" smtClean="0">
                <a:solidFill>
                  <a:srgbClr val="090A15"/>
                </a:solidFill>
              </a:rPr>
              <a:t>）</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0590EB5A-FB5F-4A7E-A180-B8A2C3CE35CE}" type="slidenum">
              <a:rPr lang="ko-KR" altLang="en-US"/>
              <a:pPr>
                <a:defRPr/>
              </a:pPr>
              <a:t>349</a:t>
            </a:fld>
            <a:endParaRPr lang="en-US" altLang="ko-K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8" name="Rectangle 6"/>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（三）可变现净值</a:t>
            </a:r>
          </a:p>
        </p:txBody>
      </p:sp>
      <p:sp>
        <p:nvSpPr>
          <p:cNvPr id="90114" name="Rectangle 2"/>
          <p:cNvSpPr>
            <a:spLocks noGrp="1" noChangeArrowheads="1"/>
          </p:cNvSpPr>
          <p:nvPr>
            <p:ph idx="1"/>
          </p:nvPr>
        </p:nvSpPr>
        <p:spPr>
          <a:xfrm>
            <a:off x="611188" y="1066800"/>
            <a:ext cx="7999412" cy="5257800"/>
          </a:xfrm>
        </p:spPr>
        <p:txBody>
          <a:bodyPr>
            <a:normAutofit lnSpcReduction="10000"/>
          </a:bodyPr>
          <a:lstStyle/>
          <a:p>
            <a:pPr>
              <a:lnSpc>
                <a:spcPct val="120000"/>
              </a:lnSpc>
              <a:spcBef>
                <a:spcPct val="50000"/>
              </a:spcBef>
            </a:pPr>
            <a:r>
              <a:rPr lang="zh-CN" altLang="en-US" b="0">
                <a:latin typeface="楷体_GB2312" pitchFamily="49" charset="-122"/>
              </a:rPr>
              <a:t>    可变现净值是指企业在正常生产经营过程中，以</a:t>
            </a:r>
            <a:r>
              <a:rPr lang="zh-CN" altLang="en-US" b="0">
                <a:solidFill>
                  <a:srgbClr val="0000CC"/>
                </a:solidFill>
                <a:latin typeface="华文新魏" pitchFamily="2" charset="-122"/>
              </a:rPr>
              <a:t>估计售价</a:t>
            </a:r>
            <a:r>
              <a:rPr lang="zh-CN" altLang="en-US" b="0">
                <a:latin typeface="楷体_GB2312" pitchFamily="49" charset="-122"/>
              </a:rPr>
              <a:t>减去至完工时估计将要发生的成本、估计的销售费用以及相关税费后的金额。</a:t>
            </a:r>
          </a:p>
          <a:p>
            <a:pPr>
              <a:lnSpc>
                <a:spcPct val="120000"/>
              </a:lnSpc>
              <a:spcBef>
                <a:spcPct val="50000"/>
              </a:spcBef>
            </a:pPr>
            <a:r>
              <a:rPr lang="zh-CN" altLang="en-US" b="0">
                <a:latin typeface="楷体_GB2312" pitchFamily="49" charset="-122"/>
              </a:rPr>
              <a:t>    在可变现净值计量下，资产按照其正常对外销售所能收到现金或者现金等价物的金额扣减该资产至完工时估计将要发生的成本、估计的销售费用以及相关税费后的金额计量。</a:t>
            </a:r>
          </a:p>
          <a:p>
            <a:pPr>
              <a:lnSpc>
                <a:spcPct val="120000"/>
              </a:lnSpc>
              <a:spcBef>
                <a:spcPct val="50000"/>
              </a:spcBef>
            </a:pPr>
            <a:endParaRPr lang="zh-CN" altLang="en-US"/>
          </a:p>
        </p:txBody>
      </p:sp>
      <p:sp>
        <p:nvSpPr>
          <p:cNvPr id="4" name="日期占位符 3"/>
          <p:cNvSpPr>
            <a:spLocks noGrp="1"/>
          </p:cNvSpPr>
          <p:nvPr>
            <p:ph type="dt" sz="half" idx="10"/>
          </p:nvPr>
        </p:nvSpPr>
        <p:spPr/>
        <p:txBody>
          <a:bodyPr/>
          <a:lstStyle/>
          <a:p>
            <a:fld id="{1C426E16-5431-4F28-A071-E4C26405C0D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520D276-37AF-4089-ADC1-8EA4C9ADB84F}" type="slidenum">
              <a:rPr lang="en-US" altLang="ko-KR"/>
              <a:pPr/>
              <a:t>35</a:t>
            </a:fld>
            <a:endParaRPr lang="en-US" altLang="ko-KR"/>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27088" y="188913"/>
            <a:ext cx="7483475" cy="576262"/>
          </a:xfrm>
        </p:spPr>
        <p:txBody>
          <a:bodyPr>
            <a:normAutofit fontScale="90000"/>
          </a:bodyPr>
          <a:lstStyle/>
          <a:p>
            <a:pPr eaLnBrk="1" hangingPunct="1"/>
            <a:r>
              <a:rPr lang="zh-CN" altLang="en-US" sz="3600" smtClean="0">
                <a:solidFill>
                  <a:schemeClr val="bg1"/>
                </a:solidFill>
                <a:latin typeface="黑体" pitchFamily="2" charset="-122"/>
              </a:rPr>
              <a:t>三、资产负债表的编制方法</a:t>
            </a:r>
            <a:r>
              <a:rPr lang="zh-CN" altLang="en-US" sz="2400" smtClean="0">
                <a:solidFill>
                  <a:schemeClr val="bg1"/>
                </a:solidFill>
                <a:latin typeface="黑体" pitchFamily="2" charset="-122"/>
              </a:rPr>
              <a:t>（</a:t>
            </a:r>
            <a:r>
              <a:rPr lang="en-US" altLang="zh-CN" sz="2400" smtClean="0">
                <a:solidFill>
                  <a:schemeClr val="bg1"/>
                </a:solidFill>
                <a:latin typeface="黑体" pitchFamily="2" charset="-122"/>
              </a:rPr>
              <a:t>P.243</a:t>
            </a:r>
            <a:r>
              <a:rPr lang="zh-CN" altLang="en-US" sz="2400" smtClean="0">
                <a:solidFill>
                  <a:schemeClr val="bg1"/>
                </a:solidFill>
                <a:latin typeface="黑体" pitchFamily="2" charset="-122"/>
              </a:rPr>
              <a:t>）</a:t>
            </a:r>
          </a:p>
        </p:txBody>
      </p:sp>
      <p:sp>
        <p:nvSpPr>
          <p:cNvPr id="40963" name="Rectangle 3"/>
          <p:cNvSpPr>
            <a:spLocks noGrp="1" noChangeArrowheads="1"/>
          </p:cNvSpPr>
          <p:nvPr>
            <p:ph idx="1"/>
          </p:nvPr>
        </p:nvSpPr>
        <p:spPr>
          <a:xfrm>
            <a:off x="827088" y="1052513"/>
            <a:ext cx="7705725" cy="5400675"/>
          </a:xfrm>
        </p:spPr>
        <p:txBody>
          <a:bodyPr/>
          <a:lstStyle/>
          <a:p>
            <a:pPr marL="0" indent="0" eaLnBrk="1" hangingPunct="1">
              <a:spcBef>
                <a:spcPct val="30000"/>
              </a:spcBef>
            </a:pPr>
            <a:r>
              <a:rPr lang="zh-CN" altLang="en-US" sz="2000" smtClean="0">
                <a:solidFill>
                  <a:srgbClr val="090A15"/>
                </a:solidFill>
              </a:rPr>
              <a:t>编制依据：账户余额</a:t>
            </a:r>
          </a:p>
          <a:p>
            <a:pPr marL="0" indent="0" eaLnBrk="1" hangingPunct="1">
              <a:spcBef>
                <a:spcPct val="30000"/>
              </a:spcBef>
            </a:pPr>
            <a:r>
              <a:rPr lang="zh-CN" altLang="en-US" sz="2000" smtClean="0">
                <a:solidFill>
                  <a:srgbClr val="090A15"/>
                </a:solidFill>
              </a:rPr>
              <a:t>编制方法：</a:t>
            </a:r>
          </a:p>
          <a:p>
            <a:pPr marL="0" indent="0" eaLnBrk="1" hangingPunct="1">
              <a:spcBef>
                <a:spcPct val="30000"/>
              </a:spcBef>
            </a:pPr>
            <a:r>
              <a:rPr lang="zh-CN" altLang="en-US" sz="2000" smtClean="0">
                <a:solidFill>
                  <a:srgbClr val="090A15"/>
                </a:solidFill>
              </a:rPr>
              <a:t>（一）正表各项目</a:t>
            </a:r>
            <a:r>
              <a:rPr lang="zh-CN" altLang="en-US" sz="2000" smtClean="0">
                <a:solidFill>
                  <a:srgbClr val="3333FF"/>
                </a:solidFill>
                <a:latin typeface="Arial" charset="0"/>
              </a:rPr>
              <a:t>“</a:t>
            </a:r>
            <a:r>
              <a:rPr lang="zh-CN" altLang="en-US" sz="2000" smtClean="0">
                <a:solidFill>
                  <a:srgbClr val="3333FF"/>
                </a:solidFill>
              </a:rPr>
              <a:t>年初余额</a:t>
            </a:r>
            <a:r>
              <a:rPr lang="zh-CN" altLang="en-US" sz="2000" smtClean="0">
                <a:solidFill>
                  <a:srgbClr val="3333FF"/>
                </a:solidFill>
                <a:latin typeface="Arial" charset="0"/>
              </a:rPr>
              <a:t>”</a:t>
            </a:r>
            <a:r>
              <a:rPr lang="zh-CN" altLang="en-US" sz="2000" smtClean="0">
                <a:solidFill>
                  <a:srgbClr val="090A15"/>
                </a:solidFill>
              </a:rPr>
              <a:t>栏数字：根据上年末资产负债表</a:t>
            </a:r>
            <a:r>
              <a:rPr lang="zh-CN" altLang="en-US" sz="2000" smtClean="0">
                <a:solidFill>
                  <a:srgbClr val="090A15"/>
                </a:solidFill>
                <a:latin typeface="Arial" charset="0"/>
              </a:rPr>
              <a:t>“</a:t>
            </a:r>
            <a:r>
              <a:rPr lang="zh-CN" altLang="en-US" sz="2000" smtClean="0">
                <a:solidFill>
                  <a:srgbClr val="090A15"/>
                </a:solidFill>
              </a:rPr>
              <a:t>期末数</a:t>
            </a:r>
            <a:r>
              <a:rPr lang="zh-CN" altLang="en-US" sz="2000" smtClean="0">
                <a:solidFill>
                  <a:srgbClr val="090A15"/>
                </a:solidFill>
                <a:latin typeface="Arial" charset="0"/>
              </a:rPr>
              <a:t>”</a:t>
            </a:r>
            <a:r>
              <a:rPr lang="zh-CN" altLang="en-US" sz="2000" smtClean="0">
                <a:solidFill>
                  <a:srgbClr val="090A15"/>
                </a:solidFill>
              </a:rPr>
              <a:t>栏数字填列；</a:t>
            </a:r>
          </a:p>
          <a:p>
            <a:pPr marL="0" indent="0" eaLnBrk="1" hangingPunct="1">
              <a:spcBef>
                <a:spcPct val="30000"/>
              </a:spcBef>
            </a:pPr>
            <a:r>
              <a:rPr lang="zh-CN" altLang="en-US" sz="2000" smtClean="0">
                <a:solidFill>
                  <a:srgbClr val="090A15"/>
                </a:solidFill>
              </a:rPr>
              <a:t>（二）正表各项目</a:t>
            </a:r>
            <a:r>
              <a:rPr lang="zh-CN" altLang="en-US" sz="2000" smtClean="0">
                <a:solidFill>
                  <a:srgbClr val="3333FF"/>
                </a:solidFill>
                <a:latin typeface="Arial" charset="0"/>
              </a:rPr>
              <a:t>“</a:t>
            </a:r>
            <a:r>
              <a:rPr lang="zh-CN" altLang="en-US" sz="2000" smtClean="0">
                <a:solidFill>
                  <a:srgbClr val="3333FF"/>
                </a:solidFill>
              </a:rPr>
              <a:t>年末余额</a:t>
            </a:r>
            <a:r>
              <a:rPr lang="zh-CN" altLang="en-US" sz="2000" smtClean="0">
                <a:solidFill>
                  <a:srgbClr val="3333FF"/>
                </a:solidFill>
                <a:latin typeface="Arial" charset="0"/>
              </a:rPr>
              <a:t>”</a:t>
            </a:r>
            <a:r>
              <a:rPr lang="zh-CN" altLang="en-US" sz="2000" smtClean="0">
                <a:solidFill>
                  <a:srgbClr val="090A15"/>
                </a:solidFill>
              </a:rPr>
              <a:t>栏数字：</a:t>
            </a:r>
          </a:p>
          <a:p>
            <a:pPr marL="0" indent="0" eaLnBrk="1" hangingPunct="1">
              <a:spcBef>
                <a:spcPct val="30000"/>
              </a:spcBef>
            </a:pPr>
            <a:r>
              <a:rPr lang="zh-CN" altLang="en-US" sz="2000" b="1" smtClean="0">
                <a:solidFill>
                  <a:srgbClr val="FF0000"/>
                </a:solidFill>
              </a:rPr>
              <a:t>    1.根据总账科目余额直接填列。</a:t>
            </a:r>
          </a:p>
          <a:p>
            <a:pPr marL="0" indent="0" eaLnBrk="1" hangingPunct="1">
              <a:spcBef>
                <a:spcPct val="30000"/>
              </a:spcBef>
            </a:pPr>
            <a:r>
              <a:rPr lang="zh-CN" altLang="en-US" sz="2000" smtClean="0">
                <a:solidFill>
                  <a:srgbClr val="090A15"/>
                </a:solidFill>
              </a:rPr>
              <a:t>    如</a:t>
            </a:r>
            <a:r>
              <a:rPr kumimoji="0" lang="zh-CN" altLang="en-US" sz="2000" smtClean="0">
                <a:solidFill>
                  <a:srgbClr val="090A15"/>
                </a:solidFill>
              </a:rPr>
              <a:t>交易性金融资产、固定资产清理、长期待摊费用、短期借款、应付票据、应付职工薪酬、应交税费、应付利息、应付股利、其他应付款、实收资本、资本公积、盈余公积等项目。</a:t>
            </a:r>
          </a:p>
          <a:p>
            <a:pPr marL="0" indent="0" eaLnBrk="1" hangingPunct="1">
              <a:spcBef>
                <a:spcPct val="30000"/>
              </a:spcBef>
            </a:pPr>
            <a:r>
              <a:rPr lang="zh-CN" altLang="en-US" sz="2000" b="1" smtClean="0">
                <a:solidFill>
                  <a:srgbClr val="FF0000"/>
                </a:solidFill>
              </a:rPr>
              <a:t>    2.根据几个总账科目余额计算填列</a:t>
            </a:r>
            <a:r>
              <a:rPr lang="zh-CN" altLang="en-US" sz="2000" smtClean="0">
                <a:solidFill>
                  <a:srgbClr val="FF0000"/>
                </a:solidFill>
              </a:rPr>
              <a:t>。</a:t>
            </a:r>
            <a:endParaRPr lang="zh-CN" altLang="en-US" sz="2000" smtClean="0">
              <a:solidFill>
                <a:srgbClr val="090A15"/>
              </a:solidFill>
            </a:endParaRPr>
          </a:p>
          <a:p>
            <a:pPr marL="0" indent="0" eaLnBrk="1" hangingPunct="1">
              <a:spcBef>
                <a:spcPct val="30000"/>
              </a:spcBef>
            </a:pPr>
            <a:r>
              <a:rPr lang="zh-CN" altLang="en-US" sz="2000" smtClean="0">
                <a:solidFill>
                  <a:srgbClr val="090A15"/>
                </a:solidFill>
              </a:rPr>
              <a:t>    如:货币资金＝库存现金＋银行存款＋其他货币资金</a:t>
            </a:r>
          </a:p>
          <a:p>
            <a:pPr marL="0" indent="0" eaLnBrk="1" hangingPunct="1">
              <a:spcBef>
                <a:spcPct val="30000"/>
              </a:spcBef>
            </a:pPr>
            <a:r>
              <a:rPr lang="zh-CN" altLang="en-US" sz="2000" b="1" smtClean="0">
                <a:solidFill>
                  <a:srgbClr val="FF0000"/>
                </a:solidFill>
              </a:rPr>
              <a:t>    3.根据有关明细科目余额计算填列。</a:t>
            </a:r>
          </a:p>
          <a:p>
            <a:pPr marL="0" indent="0" eaLnBrk="1" hangingPunct="1">
              <a:spcBef>
                <a:spcPct val="30000"/>
              </a:spcBef>
            </a:pPr>
            <a:r>
              <a:rPr lang="zh-CN" altLang="en-US" sz="2000" smtClean="0">
                <a:solidFill>
                  <a:srgbClr val="090A15"/>
                </a:solidFill>
              </a:rPr>
              <a:t>    应收账款、预收账款项目</a:t>
            </a:r>
          </a:p>
          <a:p>
            <a:pPr marL="0" indent="0" eaLnBrk="1" hangingPunct="1">
              <a:spcBef>
                <a:spcPct val="30000"/>
              </a:spcBef>
            </a:pPr>
            <a:r>
              <a:rPr lang="zh-CN" altLang="en-US" sz="2000" smtClean="0">
                <a:solidFill>
                  <a:srgbClr val="090A15"/>
                </a:solidFill>
              </a:rPr>
              <a:t>    应付账款、预付账款项目</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911D21C2-0B18-4586-B270-D9AFFCDAF5B7}" type="slidenum">
              <a:rPr lang="ko-KR" altLang="en-US"/>
              <a:pPr>
                <a:defRPr/>
              </a:pPr>
              <a:t>350</a:t>
            </a:fld>
            <a:endParaRPr lang="en-US" altLang="ko-KR"/>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3"/>
          <p:cNvSpPr>
            <a:spLocks noGrp="1"/>
          </p:cNvSpPr>
          <p:nvPr>
            <p:ph type="dt" sz="half" idx="10"/>
          </p:nvPr>
        </p:nvSpPr>
        <p:spPr/>
        <p:txBody>
          <a:bodyPr/>
          <a:lstStyle/>
          <a:p>
            <a:pPr>
              <a:defRPr/>
            </a:pPr>
            <a:r>
              <a:rPr lang="zh-CN" altLang="en-US"/>
              <a:t>2008.12</a:t>
            </a:r>
            <a:endParaRPr lang="en-US" altLang="ko-KR"/>
          </a:p>
        </p:txBody>
      </p:sp>
      <p:sp>
        <p:nvSpPr>
          <p:cNvPr id="37" name="页脚占位符 4"/>
          <p:cNvSpPr>
            <a:spLocks noGrp="1"/>
          </p:cNvSpPr>
          <p:nvPr>
            <p:ph type="ftr" sz="quarter" idx="11"/>
          </p:nvPr>
        </p:nvSpPr>
        <p:spPr/>
        <p:txBody>
          <a:bodyPr/>
          <a:lstStyle/>
          <a:p>
            <a:pPr>
              <a:defRPr/>
            </a:pPr>
            <a:r>
              <a:rPr lang="ko-KR" altLang="en-US"/>
              <a:t>《会计学》</a:t>
            </a:r>
            <a:endParaRPr lang="en-US" altLang="ko-KR"/>
          </a:p>
        </p:txBody>
      </p:sp>
      <p:sp>
        <p:nvSpPr>
          <p:cNvPr id="38" name="灯片编号占位符 5"/>
          <p:cNvSpPr>
            <a:spLocks noGrp="1"/>
          </p:cNvSpPr>
          <p:nvPr>
            <p:ph type="sldNum" sz="quarter" idx="12"/>
          </p:nvPr>
        </p:nvSpPr>
        <p:spPr/>
        <p:txBody>
          <a:bodyPr/>
          <a:lstStyle/>
          <a:p>
            <a:pPr>
              <a:defRPr/>
            </a:pPr>
            <a:fld id="{DD4A9867-8156-43F3-B702-61D33166FBD6}" type="slidenum">
              <a:rPr lang="ko-KR" altLang="en-US"/>
              <a:pPr>
                <a:defRPr/>
              </a:pPr>
              <a:t>351</a:t>
            </a:fld>
            <a:endParaRPr lang="en-US" altLang="ko-KR"/>
          </a:p>
        </p:txBody>
      </p:sp>
      <p:sp>
        <p:nvSpPr>
          <p:cNvPr id="16389" name="Line 4"/>
          <p:cNvSpPr>
            <a:spLocks noChangeShapeType="1"/>
          </p:cNvSpPr>
          <p:nvPr/>
        </p:nvSpPr>
        <p:spPr bwMode="auto">
          <a:xfrm>
            <a:off x="836613" y="1465263"/>
            <a:ext cx="3581400" cy="0"/>
          </a:xfrm>
          <a:prstGeom prst="line">
            <a:avLst/>
          </a:prstGeom>
          <a:noFill/>
          <a:ln w="9525">
            <a:solidFill>
              <a:schemeClr val="tx1"/>
            </a:solidFill>
            <a:miter lim="800000"/>
            <a:headEnd/>
            <a:tailEnd/>
          </a:ln>
        </p:spPr>
        <p:txBody>
          <a:bodyPr wrap="none"/>
          <a:lstStyle/>
          <a:p>
            <a:endParaRPr lang="zh-CN" altLang="en-US"/>
          </a:p>
        </p:txBody>
      </p:sp>
      <p:sp>
        <p:nvSpPr>
          <p:cNvPr id="16390" name="Line 5"/>
          <p:cNvSpPr>
            <a:spLocks noChangeShapeType="1"/>
          </p:cNvSpPr>
          <p:nvPr/>
        </p:nvSpPr>
        <p:spPr bwMode="auto">
          <a:xfrm>
            <a:off x="4646613" y="1465263"/>
            <a:ext cx="3810000" cy="0"/>
          </a:xfrm>
          <a:prstGeom prst="line">
            <a:avLst/>
          </a:prstGeom>
          <a:noFill/>
          <a:ln w="9525">
            <a:solidFill>
              <a:schemeClr val="tx1"/>
            </a:solidFill>
            <a:miter lim="800000"/>
            <a:headEnd/>
            <a:tailEnd/>
          </a:ln>
        </p:spPr>
        <p:txBody>
          <a:bodyPr wrap="none"/>
          <a:lstStyle/>
          <a:p>
            <a:endParaRPr lang="zh-CN" altLang="en-US"/>
          </a:p>
        </p:txBody>
      </p:sp>
      <p:sp>
        <p:nvSpPr>
          <p:cNvPr id="16391" name="Line 6"/>
          <p:cNvSpPr>
            <a:spLocks noChangeShapeType="1"/>
          </p:cNvSpPr>
          <p:nvPr/>
        </p:nvSpPr>
        <p:spPr bwMode="auto">
          <a:xfrm>
            <a:off x="836613" y="2760663"/>
            <a:ext cx="3505200" cy="0"/>
          </a:xfrm>
          <a:prstGeom prst="line">
            <a:avLst/>
          </a:prstGeom>
          <a:noFill/>
          <a:ln w="9525">
            <a:solidFill>
              <a:schemeClr val="tx1"/>
            </a:solidFill>
            <a:miter lim="800000"/>
            <a:headEnd/>
            <a:tailEnd/>
          </a:ln>
        </p:spPr>
        <p:txBody>
          <a:bodyPr wrap="none"/>
          <a:lstStyle/>
          <a:p>
            <a:endParaRPr lang="zh-CN" altLang="en-US"/>
          </a:p>
        </p:txBody>
      </p:sp>
      <p:sp>
        <p:nvSpPr>
          <p:cNvPr id="16392" name="Line 7"/>
          <p:cNvSpPr>
            <a:spLocks noChangeShapeType="1"/>
          </p:cNvSpPr>
          <p:nvPr/>
        </p:nvSpPr>
        <p:spPr bwMode="auto">
          <a:xfrm>
            <a:off x="4799013" y="2760663"/>
            <a:ext cx="3657600" cy="0"/>
          </a:xfrm>
          <a:prstGeom prst="line">
            <a:avLst/>
          </a:prstGeom>
          <a:noFill/>
          <a:ln w="9525">
            <a:solidFill>
              <a:schemeClr val="tx1"/>
            </a:solidFill>
            <a:miter lim="800000"/>
            <a:headEnd/>
            <a:tailEnd/>
          </a:ln>
        </p:spPr>
        <p:txBody>
          <a:bodyPr wrap="none"/>
          <a:lstStyle/>
          <a:p>
            <a:endParaRPr lang="zh-CN" altLang="en-US"/>
          </a:p>
        </p:txBody>
      </p:sp>
      <p:sp>
        <p:nvSpPr>
          <p:cNvPr id="16393" name="Line 8"/>
          <p:cNvSpPr>
            <a:spLocks noChangeShapeType="1"/>
          </p:cNvSpPr>
          <p:nvPr/>
        </p:nvSpPr>
        <p:spPr bwMode="auto">
          <a:xfrm>
            <a:off x="836613" y="3979863"/>
            <a:ext cx="3581400" cy="0"/>
          </a:xfrm>
          <a:prstGeom prst="line">
            <a:avLst/>
          </a:prstGeom>
          <a:noFill/>
          <a:ln w="9525">
            <a:solidFill>
              <a:schemeClr val="tx1"/>
            </a:solidFill>
            <a:miter lim="800000"/>
            <a:headEnd/>
            <a:tailEnd/>
          </a:ln>
        </p:spPr>
        <p:txBody>
          <a:bodyPr wrap="none"/>
          <a:lstStyle/>
          <a:p>
            <a:endParaRPr lang="zh-CN" altLang="en-US"/>
          </a:p>
        </p:txBody>
      </p:sp>
      <p:sp>
        <p:nvSpPr>
          <p:cNvPr id="16394" name="Line 9"/>
          <p:cNvSpPr>
            <a:spLocks noChangeShapeType="1"/>
          </p:cNvSpPr>
          <p:nvPr/>
        </p:nvSpPr>
        <p:spPr bwMode="auto">
          <a:xfrm>
            <a:off x="4799013" y="3979863"/>
            <a:ext cx="3581400" cy="0"/>
          </a:xfrm>
          <a:prstGeom prst="line">
            <a:avLst/>
          </a:prstGeom>
          <a:noFill/>
          <a:ln w="9525">
            <a:solidFill>
              <a:schemeClr val="tx1"/>
            </a:solidFill>
            <a:miter lim="800000"/>
            <a:headEnd/>
            <a:tailEnd/>
          </a:ln>
        </p:spPr>
        <p:txBody>
          <a:bodyPr wrap="none"/>
          <a:lstStyle/>
          <a:p>
            <a:endParaRPr lang="zh-CN" altLang="en-US"/>
          </a:p>
        </p:txBody>
      </p:sp>
      <p:sp>
        <p:nvSpPr>
          <p:cNvPr id="16395" name="Line 10"/>
          <p:cNvSpPr>
            <a:spLocks noChangeShapeType="1"/>
          </p:cNvSpPr>
          <p:nvPr/>
        </p:nvSpPr>
        <p:spPr bwMode="auto">
          <a:xfrm>
            <a:off x="836613" y="5199063"/>
            <a:ext cx="3581400" cy="0"/>
          </a:xfrm>
          <a:prstGeom prst="line">
            <a:avLst/>
          </a:prstGeom>
          <a:noFill/>
          <a:ln w="9525">
            <a:solidFill>
              <a:schemeClr val="tx1"/>
            </a:solidFill>
            <a:miter lim="800000"/>
            <a:headEnd/>
            <a:tailEnd/>
          </a:ln>
        </p:spPr>
        <p:txBody>
          <a:bodyPr wrap="none"/>
          <a:lstStyle/>
          <a:p>
            <a:endParaRPr lang="zh-CN" altLang="en-US"/>
          </a:p>
        </p:txBody>
      </p:sp>
      <p:sp>
        <p:nvSpPr>
          <p:cNvPr id="16396" name="Line 11"/>
          <p:cNvSpPr>
            <a:spLocks noChangeShapeType="1"/>
          </p:cNvSpPr>
          <p:nvPr/>
        </p:nvSpPr>
        <p:spPr bwMode="auto">
          <a:xfrm>
            <a:off x="4799013" y="5199063"/>
            <a:ext cx="3505200" cy="0"/>
          </a:xfrm>
          <a:prstGeom prst="line">
            <a:avLst/>
          </a:prstGeom>
          <a:noFill/>
          <a:ln w="9525">
            <a:solidFill>
              <a:schemeClr val="tx1"/>
            </a:solidFill>
            <a:miter lim="800000"/>
            <a:headEnd/>
            <a:tailEnd/>
          </a:ln>
        </p:spPr>
        <p:txBody>
          <a:bodyPr wrap="none"/>
          <a:lstStyle/>
          <a:p>
            <a:endParaRPr lang="zh-CN" altLang="en-US"/>
          </a:p>
        </p:txBody>
      </p:sp>
      <p:sp>
        <p:nvSpPr>
          <p:cNvPr id="16397" name="Line 12"/>
          <p:cNvSpPr>
            <a:spLocks noChangeShapeType="1"/>
          </p:cNvSpPr>
          <p:nvPr/>
        </p:nvSpPr>
        <p:spPr bwMode="auto">
          <a:xfrm>
            <a:off x="2589213" y="1465263"/>
            <a:ext cx="0" cy="533400"/>
          </a:xfrm>
          <a:prstGeom prst="line">
            <a:avLst/>
          </a:prstGeom>
          <a:noFill/>
          <a:ln w="9525">
            <a:solidFill>
              <a:schemeClr val="tx1"/>
            </a:solidFill>
            <a:miter lim="800000"/>
            <a:headEnd/>
            <a:tailEnd/>
          </a:ln>
        </p:spPr>
        <p:txBody>
          <a:bodyPr wrap="none"/>
          <a:lstStyle/>
          <a:p>
            <a:endParaRPr lang="zh-CN" altLang="en-US"/>
          </a:p>
        </p:txBody>
      </p:sp>
      <p:sp>
        <p:nvSpPr>
          <p:cNvPr id="16398" name="Line 13"/>
          <p:cNvSpPr>
            <a:spLocks noChangeShapeType="1"/>
          </p:cNvSpPr>
          <p:nvPr/>
        </p:nvSpPr>
        <p:spPr bwMode="auto">
          <a:xfrm>
            <a:off x="6551613" y="1465263"/>
            <a:ext cx="0" cy="533400"/>
          </a:xfrm>
          <a:prstGeom prst="line">
            <a:avLst/>
          </a:prstGeom>
          <a:noFill/>
          <a:ln w="9525">
            <a:solidFill>
              <a:schemeClr val="tx1"/>
            </a:solidFill>
            <a:miter lim="800000"/>
            <a:headEnd/>
            <a:tailEnd/>
          </a:ln>
        </p:spPr>
        <p:txBody>
          <a:bodyPr wrap="none"/>
          <a:lstStyle/>
          <a:p>
            <a:endParaRPr lang="zh-CN" altLang="en-US"/>
          </a:p>
        </p:txBody>
      </p:sp>
      <p:sp>
        <p:nvSpPr>
          <p:cNvPr id="16399" name="Line 14"/>
          <p:cNvSpPr>
            <a:spLocks noChangeShapeType="1"/>
          </p:cNvSpPr>
          <p:nvPr/>
        </p:nvSpPr>
        <p:spPr bwMode="auto">
          <a:xfrm>
            <a:off x="2589213" y="2760663"/>
            <a:ext cx="0" cy="609600"/>
          </a:xfrm>
          <a:prstGeom prst="line">
            <a:avLst/>
          </a:prstGeom>
          <a:noFill/>
          <a:ln w="9525">
            <a:solidFill>
              <a:schemeClr val="tx1"/>
            </a:solidFill>
            <a:miter lim="800000"/>
            <a:headEnd/>
            <a:tailEnd/>
          </a:ln>
        </p:spPr>
        <p:txBody>
          <a:bodyPr wrap="none"/>
          <a:lstStyle/>
          <a:p>
            <a:endParaRPr lang="zh-CN" altLang="en-US"/>
          </a:p>
        </p:txBody>
      </p:sp>
      <p:sp>
        <p:nvSpPr>
          <p:cNvPr id="16400" name="Line 16"/>
          <p:cNvSpPr>
            <a:spLocks noChangeShapeType="1"/>
          </p:cNvSpPr>
          <p:nvPr/>
        </p:nvSpPr>
        <p:spPr bwMode="auto">
          <a:xfrm>
            <a:off x="2589213" y="3979863"/>
            <a:ext cx="0" cy="609600"/>
          </a:xfrm>
          <a:prstGeom prst="line">
            <a:avLst/>
          </a:prstGeom>
          <a:noFill/>
          <a:ln w="9525">
            <a:solidFill>
              <a:schemeClr val="tx1"/>
            </a:solidFill>
            <a:miter lim="800000"/>
            <a:headEnd/>
            <a:tailEnd/>
          </a:ln>
        </p:spPr>
        <p:txBody>
          <a:bodyPr wrap="none"/>
          <a:lstStyle/>
          <a:p>
            <a:endParaRPr lang="zh-CN" altLang="en-US"/>
          </a:p>
        </p:txBody>
      </p:sp>
      <p:sp>
        <p:nvSpPr>
          <p:cNvPr id="16401" name="Line 17"/>
          <p:cNvSpPr>
            <a:spLocks noChangeShapeType="1"/>
          </p:cNvSpPr>
          <p:nvPr/>
        </p:nvSpPr>
        <p:spPr bwMode="auto">
          <a:xfrm>
            <a:off x="2589213" y="5199063"/>
            <a:ext cx="0" cy="533400"/>
          </a:xfrm>
          <a:prstGeom prst="line">
            <a:avLst/>
          </a:prstGeom>
          <a:noFill/>
          <a:ln w="9525">
            <a:solidFill>
              <a:schemeClr val="tx1"/>
            </a:solidFill>
            <a:miter lim="800000"/>
            <a:headEnd/>
            <a:tailEnd/>
          </a:ln>
        </p:spPr>
        <p:txBody>
          <a:bodyPr wrap="none"/>
          <a:lstStyle/>
          <a:p>
            <a:endParaRPr lang="zh-CN" altLang="en-US"/>
          </a:p>
        </p:txBody>
      </p:sp>
      <p:sp>
        <p:nvSpPr>
          <p:cNvPr id="16402" name="Line 18"/>
          <p:cNvSpPr>
            <a:spLocks noChangeShapeType="1"/>
          </p:cNvSpPr>
          <p:nvPr/>
        </p:nvSpPr>
        <p:spPr bwMode="auto">
          <a:xfrm>
            <a:off x="6551613" y="2760663"/>
            <a:ext cx="0" cy="533400"/>
          </a:xfrm>
          <a:prstGeom prst="line">
            <a:avLst/>
          </a:prstGeom>
          <a:noFill/>
          <a:ln w="9525">
            <a:solidFill>
              <a:schemeClr val="tx1"/>
            </a:solidFill>
            <a:miter lim="800000"/>
            <a:headEnd/>
            <a:tailEnd/>
          </a:ln>
        </p:spPr>
        <p:txBody>
          <a:bodyPr wrap="none"/>
          <a:lstStyle/>
          <a:p>
            <a:endParaRPr lang="zh-CN" altLang="en-US"/>
          </a:p>
        </p:txBody>
      </p:sp>
      <p:sp>
        <p:nvSpPr>
          <p:cNvPr id="16403" name="Line 19"/>
          <p:cNvSpPr>
            <a:spLocks noChangeShapeType="1"/>
          </p:cNvSpPr>
          <p:nvPr/>
        </p:nvSpPr>
        <p:spPr bwMode="auto">
          <a:xfrm>
            <a:off x="6551613" y="3979863"/>
            <a:ext cx="0" cy="609600"/>
          </a:xfrm>
          <a:prstGeom prst="line">
            <a:avLst/>
          </a:prstGeom>
          <a:noFill/>
          <a:ln w="9525">
            <a:solidFill>
              <a:schemeClr val="tx1"/>
            </a:solidFill>
            <a:miter lim="800000"/>
            <a:headEnd/>
            <a:tailEnd/>
          </a:ln>
        </p:spPr>
        <p:txBody>
          <a:bodyPr wrap="none"/>
          <a:lstStyle/>
          <a:p>
            <a:endParaRPr lang="zh-CN" altLang="en-US"/>
          </a:p>
        </p:txBody>
      </p:sp>
      <p:sp>
        <p:nvSpPr>
          <p:cNvPr id="16404" name="Line 20"/>
          <p:cNvSpPr>
            <a:spLocks noChangeShapeType="1"/>
          </p:cNvSpPr>
          <p:nvPr/>
        </p:nvSpPr>
        <p:spPr bwMode="auto">
          <a:xfrm>
            <a:off x="6551613" y="5199063"/>
            <a:ext cx="0" cy="533400"/>
          </a:xfrm>
          <a:prstGeom prst="line">
            <a:avLst/>
          </a:prstGeom>
          <a:noFill/>
          <a:ln w="9525">
            <a:solidFill>
              <a:schemeClr val="tx1"/>
            </a:solidFill>
            <a:miter lim="800000"/>
            <a:headEnd/>
            <a:tailEnd/>
          </a:ln>
        </p:spPr>
        <p:txBody>
          <a:bodyPr wrap="none"/>
          <a:lstStyle/>
          <a:p>
            <a:endParaRPr lang="zh-CN" altLang="en-US"/>
          </a:p>
        </p:txBody>
      </p:sp>
      <p:sp>
        <p:nvSpPr>
          <p:cNvPr id="16405" name="Rectangle 25"/>
          <p:cNvSpPr>
            <a:spLocks noChangeArrowheads="1"/>
          </p:cNvSpPr>
          <p:nvPr/>
        </p:nvSpPr>
        <p:spPr bwMode="auto">
          <a:xfrm>
            <a:off x="1116013" y="1052513"/>
            <a:ext cx="300355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应收账款（总账）  贷</a:t>
            </a:r>
          </a:p>
        </p:txBody>
      </p:sp>
      <p:sp>
        <p:nvSpPr>
          <p:cNvPr id="16406" name="Rectangle 26"/>
          <p:cNvSpPr>
            <a:spLocks noChangeArrowheads="1"/>
          </p:cNvSpPr>
          <p:nvPr/>
        </p:nvSpPr>
        <p:spPr bwMode="auto">
          <a:xfrm>
            <a:off x="5076825" y="981075"/>
            <a:ext cx="279400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预收账款（总账）贷</a:t>
            </a:r>
          </a:p>
        </p:txBody>
      </p:sp>
      <p:sp>
        <p:nvSpPr>
          <p:cNvPr id="16407" name="Rectangle 27"/>
          <p:cNvSpPr>
            <a:spLocks noChangeArrowheads="1"/>
          </p:cNvSpPr>
          <p:nvPr/>
        </p:nvSpPr>
        <p:spPr bwMode="auto">
          <a:xfrm>
            <a:off x="468313" y="5734050"/>
            <a:ext cx="6048375" cy="762000"/>
          </a:xfrm>
          <a:prstGeom prst="rect">
            <a:avLst/>
          </a:prstGeom>
          <a:noFill/>
          <a:ln w="7938">
            <a:noFill/>
            <a:miter lim="800000"/>
            <a:headEnd/>
            <a:tailEnd/>
          </a:ln>
        </p:spPr>
        <p:txBody>
          <a:bodyPr>
            <a:spAutoFit/>
          </a:bodyPr>
          <a:lstStyle/>
          <a:p>
            <a:pPr>
              <a:spcBef>
                <a:spcPct val="20000"/>
              </a:spcBef>
            </a:pPr>
            <a:r>
              <a:rPr kumimoji="0" lang="zh-CN" altLang="en-US" sz="2000" b="1">
                <a:solidFill>
                  <a:srgbClr val="FF0000"/>
                </a:solidFill>
                <a:latin typeface="Arial" charset="0"/>
                <a:ea typeface="楷体_GB2312" pitchFamily="49" charset="-122"/>
              </a:rPr>
              <a:t>应收账款项目＝</a:t>
            </a:r>
            <a:r>
              <a:rPr kumimoji="0" lang="en-US" altLang="zh-CN" sz="2000" b="1">
                <a:solidFill>
                  <a:srgbClr val="FF0000"/>
                </a:solidFill>
                <a:latin typeface="Arial" charset="0"/>
                <a:ea typeface="楷体_GB2312" pitchFamily="49" charset="-122"/>
              </a:rPr>
              <a:t>25000</a:t>
            </a:r>
            <a:r>
              <a:rPr kumimoji="0" lang="zh-CN" altLang="en-US" sz="2000" b="1">
                <a:solidFill>
                  <a:srgbClr val="FF0000"/>
                </a:solidFill>
                <a:latin typeface="Arial" charset="0"/>
                <a:ea typeface="楷体_GB2312" pitchFamily="49" charset="-122"/>
              </a:rPr>
              <a:t>＋</a:t>
            </a:r>
            <a:r>
              <a:rPr kumimoji="0" lang="en-US" altLang="zh-CN" sz="2000" b="1">
                <a:solidFill>
                  <a:srgbClr val="FF0000"/>
                </a:solidFill>
                <a:latin typeface="Arial" charset="0"/>
                <a:ea typeface="楷体_GB2312" pitchFamily="49" charset="-122"/>
              </a:rPr>
              <a:t>20000</a:t>
            </a:r>
            <a:r>
              <a:rPr kumimoji="0" lang="zh-CN" altLang="en-US" sz="2000" b="1">
                <a:solidFill>
                  <a:srgbClr val="FF0000"/>
                </a:solidFill>
                <a:latin typeface="Arial" charset="0"/>
                <a:ea typeface="楷体_GB2312" pitchFamily="49" charset="-122"/>
              </a:rPr>
              <a:t>＋</a:t>
            </a:r>
            <a:r>
              <a:rPr kumimoji="0" lang="en-US" altLang="zh-CN" sz="2000" b="1">
                <a:solidFill>
                  <a:srgbClr val="FF0000"/>
                </a:solidFill>
                <a:latin typeface="Arial" charset="0"/>
                <a:ea typeface="楷体_GB2312" pitchFamily="49" charset="-122"/>
              </a:rPr>
              <a:t>16000</a:t>
            </a:r>
            <a:r>
              <a:rPr kumimoji="0" lang="zh-CN" altLang="en-US" sz="2000" b="1">
                <a:solidFill>
                  <a:srgbClr val="FF0000"/>
                </a:solidFill>
                <a:latin typeface="Arial" charset="0"/>
                <a:ea typeface="楷体_GB2312" pitchFamily="49" charset="-122"/>
              </a:rPr>
              <a:t>＝</a:t>
            </a:r>
            <a:r>
              <a:rPr kumimoji="0" lang="en-US" altLang="zh-CN" sz="2000" b="1" u="sng">
                <a:solidFill>
                  <a:srgbClr val="FF0000"/>
                </a:solidFill>
                <a:latin typeface="Arial" charset="0"/>
                <a:ea typeface="楷体_GB2312" pitchFamily="49" charset="-122"/>
              </a:rPr>
              <a:t>61000</a:t>
            </a:r>
          </a:p>
          <a:p>
            <a:pPr>
              <a:spcBef>
                <a:spcPct val="20000"/>
              </a:spcBef>
            </a:pPr>
            <a:r>
              <a:rPr kumimoji="0" lang="zh-CN" altLang="en-US" sz="2000" b="1">
                <a:solidFill>
                  <a:srgbClr val="FF0000"/>
                </a:solidFill>
                <a:latin typeface="Arial" charset="0"/>
                <a:ea typeface="楷体_GB2312" pitchFamily="49" charset="-122"/>
              </a:rPr>
              <a:t>预收账款项目＝</a:t>
            </a:r>
            <a:r>
              <a:rPr kumimoji="0" lang="en-US" altLang="zh-CN" sz="2000" b="1">
                <a:solidFill>
                  <a:srgbClr val="FF0000"/>
                </a:solidFill>
                <a:latin typeface="Arial" charset="0"/>
                <a:ea typeface="楷体_GB2312" pitchFamily="49" charset="-122"/>
              </a:rPr>
              <a:t>15000</a:t>
            </a:r>
            <a:r>
              <a:rPr kumimoji="0" lang="zh-CN" altLang="en-US" sz="2000" b="1">
                <a:solidFill>
                  <a:srgbClr val="FF0000"/>
                </a:solidFill>
                <a:latin typeface="Arial" charset="0"/>
                <a:ea typeface="楷体_GB2312" pitchFamily="49" charset="-122"/>
              </a:rPr>
              <a:t>＋</a:t>
            </a:r>
            <a:r>
              <a:rPr kumimoji="0" lang="en-US" altLang="zh-CN" sz="2000" b="1">
                <a:solidFill>
                  <a:srgbClr val="FF0000"/>
                </a:solidFill>
                <a:latin typeface="Arial" charset="0"/>
                <a:ea typeface="楷体_GB2312" pitchFamily="49" charset="-122"/>
              </a:rPr>
              <a:t>36000</a:t>
            </a:r>
            <a:r>
              <a:rPr kumimoji="0" lang="zh-CN" altLang="en-US" sz="2000" b="1">
                <a:solidFill>
                  <a:srgbClr val="FF0000"/>
                </a:solidFill>
                <a:latin typeface="Arial" charset="0"/>
                <a:ea typeface="楷体_GB2312" pitchFamily="49" charset="-122"/>
              </a:rPr>
              <a:t>＋</a:t>
            </a:r>
            <a:r>
              <a:rPr kumimoji="0" lang="en-US" altLang="zh-CN" sz="2000" b="1">
                <a:solidFill>
                  <a:srgbClr val="FF0000"/>
                </a:solidFill>
                <a:latin typeface="Arial" charset="0"/>
                <a:ea typeface="楷体_GB2312" pitchFamily="49" charset="-122"/>
              </a:rPr>
              <a:t>15000</a:t>
            </a:r>
            <a:r>
              <a:rPr kumimoji="0" lang="zh-CN" altLang="en-US" sz="2000" b="1">
                <a:solidFill>
                  <a:srgbClr val="FF0000"/>
                </a:solidFill>
                <a:latin typeface="Arial" charset="0"/>
                <a:ea typeface="楷体_GB2312" pitchFamily="49" charset="-122"/>
              </a:rPr>
              <a:t>＝</a:t>
            </a:r>
            <a:r>
              <a:rPr kumimoji="0" lang="en-US" altLang="zh-CN" sz="2000" b="1" u="sng">
                <a:solidFill>
                  <a:srgbClr val="FF0000"/>
                </a:solidFill>
                <a:latin typeface="Arial" charset="0"/>
                <a:ea typeface="楷体_GB2312" pitchFamily="49" charset="-122"/>
              </a:rPr>
              <a:t>66000</a:t>
            </a:r>
            <a:endParaRPr kumimoji="0" lang="zh-CN" altLang="en-US" sz="2000" b="1" u="sng">
              <a:solidFill>
                <a:srgbClr val="FF0000"/>
              </a:solidFill>
              <a:latin typeface="Arial" charset="0"/>
              <a:ea typeface="楷体_GB2312" pitchFamily="49" charset="-122"/>
            </a:endParaRPr>
          </a:p>
        </p:txBody>
      </p:sp>
      <p:sp>
        <p:nvSpPr>
          <p:cNvPr id="16408" name="Rectangle 28"/>
          <p:cNvSpPr>
            <a:spLocks noChangeArrowheads="1"/>
          </p:cNvSpPr>
          <p:nvPr/>
        </p:nvSpPr>
        <p:spPr bwMode="auto">
          <a:xfrm>
            <a:off x="1116013" y="2347913"/>
            <a:ext cx="288925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应收账款——甲   贷</a:t>
            </a:r>
          </a:p>
        </p:txBody>
      </p:sp>
      <p:sp>
        <p:nvSpPr>
          <p:cNvPr id="16409" name="Rectangle 29"/>
          <p:cNvSpPr>
            <a:spLocks noChangeArrowheads="1"/>
          </p:cNvSpPr>
          <p:nvPr/>
        </p:nvSpPr>
        <p:spPr bwMode="auto">
          <a:xfrm>
            <a:off x="5076825" y="2347913"/>
            <a:ext cx="2805113" cy="366712"/>
          </a:xfrm>
          <a:prstGeom prst="rect">
            <a:avLst/>
          </a:prstGeom>
          <a:noFill/>
          <a:ln w="7938">
            <a:noFill/>
            <a:miter lim="800000"/>
            <a:headEnd/>
            <a:tailEnd/>
          </a:ln>
        </p:spPr>
        <p:txBody>
          <a:bodyPr wrap="none">
            <a:spAutoFit/>
          </a:bodyPr>
          <a:lstStyle/>
          <a:p>
            <a:pPr>
              <a:lnSpc>
                <a:spcPct val="90000"/>
              </a:lnSpc>
              <a:spcBef>
                <a:spcPct val="20000"/>
              </a:spcBef>
            </a:pPr>
            <a:r>
              <a:rPr lang="zh-CN" altLang="en-US" sz="2000">
                <a:solidFill>
                  <a:srgbClr val="090A15"/>
                </a:solidFill>
                <a:latin typeface="Arial" charset="0"/>
                <a:ea typeface="楷体_GB2312" pitchFamily="49" charset="-122"/>
              </a:rPr>
              <a:t>借  预收账款—— </a:t>
            </a:r>
            <a:r>
              <a:rPr lang="en-US" altLang="zh-CN" sz="2000">
                <a:solidFill>
                  <a:srgbClr val="090A15"/>
                </a:solidFill>
                <a:latin typeface="Arial" charset="0"/>
                <a:ea typeface="楷体_GB2312" pitchFamily="49" charset="-122"/>
              </a:rPr>
              <a:t>A   </a:t>
            </a:r>
            <a:r>
              <a:rPr lang="zh-CN" altLang="en-US" sz="2000">
                <a:solidFill>
                  <a:srgbClr val="090A15"/>
                </a:solidFill>
                <a:latin typeface="Arial" charset="0"/>
                <a:ea typeface="楷体_GB2312" pitchFamily="49" charset="-122"/>
              </a:rPr>
              <a:t>贷</a:t>
            </a:r>
          </a:p>
        </p:txBody>
      </p:sp>
      <p:sp>
        <p:nvSpPr>
          <p:cNvPr id="16410" name="Rectangle 30"/>
          <p:cNvSpPr>
            <a:spLocks noChangeArrowheads="1"/>
          </p:cNvSpPr>
          <p:nvPr/>
        </p:nvSpPr>
        <p:spPr bwMode="auto">
          <a:xfrm>
            <a:off x="1116013" y="3516313"/>
            <a:ext cx="281940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应收账款——乙   贷</a:t>
            </a:r>
          </a:p>
        </p:txBody>
      </p:sp>
      <p:sp>
        <p:nvSpPr>
          <p:cNvPr id="16411" name="Rectangle 31"/>
          <p:cNvSpPr>
            <a:spLocks noChangeArrowheads="1"/>
          </p:cNvSpPr>
          <p:nvPr/>
        </p:nvSpPr>
        <p:spPr bwMode="auto">
          <a:xfrm>
            <a:off x="5076825" y="3500438"/>
            <a:ext cx="2805113"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预收账款——</a:t>
            </a:r>
            <a:r>
              <a:rPr lang="en-US" altLang="zh-CN" sz="2000">
                <a:solidFill>
                  <a:srgbClr val="090A15"/>
                </a:solidFill>
                <a:latin typeface="Arial" charset="0"/>
                <a:ea typeface="楷体_GB2312" pitchFamily="49" charset="-122"/>
              </a:rPr>
              <a:t>B   </a:t>
            </a:r>
            <a:r>
              <a:rPr lang="zh-CN" altLang="en-US" sz="2000">
                <a:solidFill>
                  <a:srgbClr val="090A15"/>
                </a:solidFill>
                <a:latin typeface="Arial" charset="0"/>
                <a:ea typeface="楷体_GB2312" pitchFamily="49" charset="-122"/>
              </a:rPr>
              <a:t>贷</a:t>
            </a:r>
          </a:p>
        </p:txBody>
      </p:sp>
      <p:sp>
        <p:nvSpPr>
          <p:cNvPr id="16412" name="Rectangle 32"/>
          <p:cNvSpPr>
            <a:spLocks noChangeArrowheads="1"/>
          </p:cNvSpPr>
          <p:nvPr/>
        </p:nvSpPr>
        <p:spPr bwMode="auto">
          <a:xfrm>
            <a:off x="1260475" y="4813300"/>
            <a:ext cx="274955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应收账款——丙  贷</a:t>
            </a:r>
          </a:p>
        </p:txBody>
      </p:sp>
      <p:sp>
        <p:nvSpPr>
          <p:cNvPr id="16413" name="Rectangle 33"/>
          <p:cNvSpPr>
            <a:spLocks noChangeArrowheads="1"/>
          </p:cNvSpPr>
          <p:nvPr/>
        </p:nvSpPr>
        <p:spPr bwMode="auto">
          <a:xfrm>
            <a:off x="5076825" y="4724400"/>
            <a:ext cx="2819400"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借   预收账款——</a:t>
            </a:r>
            <a:r>
              <a:rPr lang="en-US" altLang="zh-CN" sz="2000">
                <a:solidFill>
                  <a:srgbClr val="090A15"/>
                </a:solidFill>
                <a:latin typeface="Arial" charset="0"/>
                <a:ea typeface="楷体_GB2312" pitchFamily="49" charset="-122"/>
              </a:rPr>
              <a:t>C   </a:t>
            </a:r>
            <a:r>
              <a:rPr lang="zh-CN" altLang="en-US" sz="2000">
                <a:solidFill>
                  <a:srgbClr val="090A15"/>
                </a:solidFill>
                <a:latin typeface="Arial" charset="0"/>
                <a:ea typeface="楷体_GB2312" pitchFamily="49" charset="-122"/>
              </a:rPr>
              <a:t>贷</a:t>
            </a:r>
          </a:p>
        </p:txBody>
      </p:sp>
      <p:sp>
        <p:nvSpPr>
          <p:cNvPr id="16414" name="Rectangle 34"/>
          <p:cNvSpPr>
            <a:spLocks noChangeArrowheads="1"/>
          </p:cNvSpPr>
          <p:nvPr/>
        </p:nvSpPr>
        <p:spPr bwMode="auto">
          <a:xfrm>
            <a:off x="1403350" y="1555750"/>
            <a:ext cx="890588" cy="396875"/>
          </a:xfrm>
          <a:prstGeom prst="rect">
            <a:avLst/>
          </a:prstGeom>
          <a:noFill/>
          <a:ln w="7938">
            <a:noFill/>
            <a:miter lim="800000"/>
            <a:headEnd/>
            <a:tailEnd/>
          </a:ln>
        </p:spPr>
        <p:txBody>
          <a:bodyPr wrap="none">
            <a:spAutoFit/>
          </a:bodyPr>
          <a:lstStyle/>
          <a:p>
            <a:r>
              <a:rPr lang="zh-CN" altLang="en-US" sz="2000" u="sng">
                <a:solidFill>
                  <a:srgbClr val="090A15"/>
                </a:solidFill>
                <a:latin typeface="Arial" charset="0"/>
                <a:ea typeface="楷体_GB2312" pitchFamily="49" charset="-122"/>
              </a:rPr>
              <a:t>30000</a:t>
            </a:r>
          </a:p>
        </p:txBody>
      </p:sp>
      <p:sp>
        <p:nvSpPr>
          <p:cNvPr id="16415" name="Rectangle 35"/>
          <p:cNvSpPr>
            <a:spLocks noChangeArrowheads="1"/>
          </p:cNvSpPr>
          <p:nvPr/>
        </p:nvSpPr>
        <p:spPr bwMode="auto">
          <a:xfrm>
            <a:off x="6948488" y="1555750"/>
            <a:ext cx="890587" cy="366713"/>
          </a:xfrm>
          <a:prstGeom prst="rect">
            <a:avLst/>
          </a:prstGeom>
          <a:noFill/>
          <a:ln w="7938">
            <a:noFill/>
            <a:miter lim="800000"/>
            <a:headEnd/>
            <a:tailEnd/>
          </a:ln>
        </p:spPr>
        <p:txBody>
          <a:bodyPr wrap="none">
            <a:spAutoFit/>
          </a:bodyPr>
          <a:lstStyle/>
          <a:p>
            <a:pPr>
              <a:lnSpc>
                <a:spcPct val="90000"/>
              </a:lnSpc>
              <a:spcBef>
                <a:spcPct val="20000"/>
              </a:spcBef>
            </a:pPr>
            <a:r>
              <a:rPr lang="zh-CN" altLang="en-US" sz="2000" u="sng">
                <a:solidFill>
                  <a:srgbClr val="090A15"/>
                </a:solidFill>
                <a:latin typeface="Arial" charset="0"/>
                <a:ea typeface="楷体_GB2312" pitchFamily="49" charset="-122"/>
              </a:rPr>
              <a:t>35000</a:t>
            </a:r>
          </a:p>
        </p:txBody>
      </p:sp>
      <p:sp>
        <p:nvSpPr>
          <p:cNvPr id="16416" name="Rectangle 36"/>
          <p:cNvSpPr>
            <a:spLocks noChangeArrowheads="1"/>
          </p:cNvSpPr>
          <p:nvPr/>
        </p:nvSpPr>
        <p:spPr bwMode="auto">
          <a:xfrm>
            <a:off x="1403350" y="2852738"/>
            <a:ext cx="890588"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25000</a:t>
            </a:r>
          </a:p>
        </p:txBody>
      </p:sp>
      <p:sp>
        <p:nvSpPr>
          <p:cNvPr id="16417" name="Rectangle 37"/>
          <p:cNvSpPr>
            <a:spLocks noChangeArrowheads="1"/>
          </p:cNvSpPr>
          <p:nvPr/>
        </p:nvSpPr>
        <p:spPr bwMode="auto">
          <a:xfrm>
            <a:off x="6948488" y="2852738"/>
            <a:ext cx="890587"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15000</a:t>
            </a:r>
          </a:p>
        </p:txBody>
      </p:sp>
      <p:sp>
        <p:nvSpPr>
          <p:cNvPr id="16418" name="Rectangle 38"/>
          <p:cNvSpPr>
            <a:spLocks noChangeArrowheads="1"/>
          </p:cNvSpPr>
          <p:nvPr/>
        </p:nvSpPr>
        <p:spPr bwMode="auto">
          <a:xfrm>
            <a:off x="1404938" y="4038600"/>
            <a:ext cx="890587"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20000</a:t>
            </a:r>
          </a:p>
        </p:txBody>
      </p:sp>
      <p:sp>
        <p:nvSpPr>
          <p:cNvPr id="16419" name="Rectangle 39"/>
          <p:cNvSpPr>
            <a:spLocks noChangeArrowheads="1"/>
          </p:cNvSpPr>
          <p:nvPr/>
        </p:nvSpPr>
        <p:spPr bwMode="auto">
          <a:xfrm>
            <a:off x="6948488" y="4076700"/>
            <a:ext cx="890587"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36000</a:t>
            </a:r>
          </a:p>
        </p:txBody>
      </p:sp>
      <p:sp>
        <p:nvSpPr>
          <p:cNvPr id="16420" name="Rectangle 40"/>
          <p:cNvSpPr>
            <a:spLocks noChangeArrowheads="1"/>
          </p:cNvSpPr>
          <p:nvPr/>
        </p:nvSpPr>
        <p:spPr bwMode="auto">
          <a:xfrm>
            <a:off x="2916238" y="5300663"/>
            <a:ext cx="890587"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15000</a:t>
            </a:r>
          </a:p>
        </p:txBody>
      </p:sp>
      <p:sp>
        <p:nvSpPr>
          <p:cNvPr id="16421" name="Rectangle 41"/>
          <p:cNvSpPr>
            <a:spLocks noChangeArrowheads="1"/>
          </p:cNvSpPr>
          <p:nvPr/>
        </p:nvSpPr>
        <p:spPr bwMode="auto">
          <a:xfrm>
            <a:off x="5292725" y="5300663"/>
            <a:ext cx="890588" cy="396875"/>
          </a:xfrm>
          <a:prstGeom prst="rect">
            <a:avLst/>
          </a:prstGeom>
          <a:noFill/>
          <a:ln w="7938">
            <a:noFill/>
            <a:miter lim="800000"/>
            <a:headEnd/>
            <a:tailEnd/>
          </a:ln>
        </p:spPr>
        <p:txBody>
          <a:bodyPr wrap="none">
            <a:spAutoFit/>
          </a:bodyPr>
          <a:lstStyle/>
          <a:p>
            <a:r>
              <a:rPr lang="zh-CN" altLang="en-US" sz="2000">
                <a:solidFill>
                  <a:srgbClr val="090A15"/>
                </a:solidFill>
                <a:latin typeface="Arial" charset="0"/>
                <a:ea typeface="楷体_GB2312" pitchFamily="49" charset="-122"/>
              </a:rPr>
              <a:t>16000</a:t>
            </a:r>
          </a:p>
        </p:txBody>
      </p:sp>
      <p:sp>
        <p:nvSpPr>
          <p:cNvPr id="16422" name="Rectangle 43"/>
          <p:cNvSpPr>
            <a:spLocks noChangeArrowheads="1"/>
          </p:cNvSpPr>
          <p:nvPr/>
        </p:nvSpPr>
        <p:spPr bwMode="auto">
          <a:xfrm>
            <a:off x="6227763" y="5805488"/>
            <a:ext cx="2700337" cy="701675"/>
          </a:xfrm>
          <a:prstGeom prst="rect">
            <a:avLst/>
          </a:prstGeom>
          <a:noFill/>
          <a:ln w="7938">
            <a:noFill/>
            <a:miter lim="800000"/>
            <a:headEnd/>
            <a:tailEnd/>
          </a:ln>
        </p:spPr>
        <p:txBody>
          <a:bodyPr>
            <a:spAutoFit/>
          </a:bodyPr>
          <a:lstStyle/>
          <a:p>
            <a:pPr algn="just">
              <a:spcBef>
                <a:spcPct val="20000"/>
              </a:spcBef>
            </a:pPr>
            <a:r>
              <a:rPr lang="zh-CN" altLang="en-US" sz="2000" b="1">
                <a:solidFill>
                  <a:srgbClr val="3333FF"/>
                </a:solidFill>
                <a:ea typeface="楷体_GB2312" pitchFamily="49" charset="-122"/>
              </a:rPr>
              <a:t>应付账款、预付账款项目的填列方法同上。</a:t>
            </a:r>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115888"/>
            <a:ext cx="8135938" cy="576262"/>
          </a:xfrm>
        </p:spPr>
        <p:txBody>
          <a:bodyPr>
            <a:normAutofit fontScale="90000"/>
          </a:bodyPr>
          <a:lstStyle/>
          <a:p>
            <a:pPr eaLnBrk="1" hangingPunct="1"/>
            <a:r>
              <a:rPr lang="zh-CN" altLang="en-US" sz="2100" smtClean="0">
                <a:latin typeface="宋体" charset="-122"/>
              </a:rPr>
              <a:t> </a:t>
            </a:r>
            <a:br>
              <a:rPr lang="zh-CN" altLang="en-US" sz="2100" smtClean="0">
                <a:latin typeface="宋体" charset="-122"/>
              </a:rPr>
            </a:br>
            <a:r>
              <a:rPr lang="zh-CN" altLang="en-US" sz="2100" smtClean="0">
                <a:latin typeface="宋体" charset="-122"/>
              </a:rPr>
              <a:t/>
            </a:r>
            <a:br>
              <a:rPr lang="zh-CN" altLang="en-US" sz="2100" smtClean="0">
                <a:latin typeface="宋体" charset="-122"/>
              </a:rPr>
            </a:br>
            <a:endParaRPr lang="zh-CN" altLang="en-US" sz="2100" smtClean="0">
              <a:solidFill>
                <a:srgbClr val="3333FF"/>
              </a:solidFill>
              <a:latin typeface="华文新魏" pitchFamily="2" charset="-122"/>
              <a:ea typeface="华文新魏" pitchFamily="2" charset="-122"/>
            </a:endParaRPr>
          </a:p>
        </p:txBody>
      </p:sp>
      <p:sp>
        <p:nvSpPr>
          <p:cNvPr id="22531" name="Rectangle 3"/>
          <p:cNvSpPr>
            <a:spLocks noGrp="1" noChangeArrowheads="1"/>
          </p:cNvSpPr>
          <p:nvPr>
            <p:ph idx="1"/>
          </p:nvPr>
        </p:nvSpPr>
        <p:spPr>
          <a:xfrm>
            <a:off x="755650" y="1052513"/>
            <a:ext cx="7777163" cy="5400675"/>
          </a:xfrm>
        </p:spPr>
        <p:txBody>
          <a:bodyPr>
            <a:normAutofit lnSpcReduction="10000"/>
          </a:bodyPr>
          <a:lstStyle/>
          <a:p>
            <a:pPr marL="0" indent="0" eaLnBrk="1" hangingPunct="1">
              <a:lnSpc>
                <a:spcPct val="110000"/>
              </a:lnSpc>
            </a:pPr>
            <a:r>
              <a:rPr lang="zh-CN" altLang="en-US" sz="2000" b="1" smtClean="0">
                <a:solidFill>
                  <a:srgbClr val="FF0000"/>
                </a:solidFill>
              </a:rPr>
              <a:t>4.根据总账科目和明细科目余额分析计算填列</a:t>
            </a:r>
          </a:p>
          <a:p>
            <a:pPr marL="0" indent="0" eaLnBrk="1" hangingPunct="1">
              <a:lnSpc>
                <a:spcPct val="110000"/>
              </a:lnSpc>
            </a:pPr>
            <a:r>
              <a:rPr lang="zh-CN" altLang="en-US" sz="2000" smtClean="0">
                <a:solidFill>
                  <a:srgbClr val="090A15"/>
                </a:solidFill>
              </a:rPr>
              <a:t>    如</a:t>
            </a:r>
            <a:r>
              <a:rPr lang="zh-CN" altLang="en-US" sz="2000" smtClean="0">
                <a:solidFill>
                  <a:srgbClr val="FF33CC"/>
                </a:solidFill>
                <a:latin typeface="Arial" charset="0"/>
              </a:rPr>
              <a:t>“</a:t>
            </a:r>
            <a:r>
              <a:rPr lang="zh-CN" altLang="en-US" sz="2000" smtClean="0">
                <a:solidFill>
                  <a:srgbClr val="FF33CC"/>
                </a:solidFill>
              </a:rPr>
              <a:t>长期借款</a:t>
            </a:r>
            <a:r>
              <a:rPr lang="zh-CN" altLang="en-US" sz="2000" smtClean="0">
                <a:solidFill>
                  <a:srgbClr val="FF33CC"/>
                </a:solidFill>
                <a:latin typeface="Arial" charset="0"/>
              </a:rPr>
              <a:t>”</a:t>
            </a:r>
            <a:r>
              <a:rPr lang="zh-CN" altLang="en-US" sz="2000" smtClean="0">
                <a:solidFill>
                  <a:srgbClr val="090A15"/>
                </a:solidFill>
              </a:rPr>
              <a:t>项目：根据该账户总账科目余额扣除</a:t>
            </a:r>
            <a:r>
              <a:rPr lang="zh-CN" altLang="en-US" sz="2000" smtClean="0">
                <a:solidFill>
                  <a:srgbClr val="090A15"/>
                </a:solidFill>
                <a:latin typeface="Arial" charset="0"/>
              </a:rPr>
              <a:t>“</a:t>
            </a:r>
            <a:r>
              <a:rPr lang="zh-CN" altLang="en-US" sz="2000" smtClean="0">
                <a:solidFill>
                  <a:srgbClr val="090A15"/>
                </a:solidFill>
              </a:rPr>
              <a:t>长期借款</a:t>
            </a:r>
            <a:r>
              <a:rPr lang="zh-CN" altLang="en-US" sz="2000" smtClean="0">
                <a:solidFill>
                  <a:srgbClr val="090A15"/>
                </a:solidFill>
                <a:latin typeface="Arial" charset="0"/>
              </a:rPr>
              <a:t>”</a:t>
            </a:r>
            <a:r>
              <a:rPr lang="zh-CN" altLang="en-US" sz="2000" smtClean="0">
                <a:solidFill>
                  <a:srgbClr val="090A15"/>
                </a:solidFill>
              </a:rPr>
              <a:t>科目所属明细科目中反映的将于一年内到期的长期借款部分分析计算填列。</a:t>
            </a:r>
          </a:p>
          <a:p>
            <a:pPr marL="0" indent="0" eaLnBrk="1" hangingPunct="1">
              <a:lnSpc>
                <a:spcPct val="110000"/>
              </a:lnSpc>
            </a:pPr>
            <a:r>
              <a:rPr lang="zh-CN" altLang="en-US" sz="2000" smtClean="0">
                <a:solidFill>
                  <a:srgbClr val="3333CC"/>
                </a:solidFill>
              </a:rPr>
              <a:t>    </a:t>
            </a:r>
            <a:r>
              <a:rPr lang="zh-CN" altLang="en-US" sz="2000" smtClean="0">
                <a:solidFill>
                  <a:srgbClr val="3333CC"/>
                </a:solidFill>
                <a:latin typeface="Arial" charset="0"/>
              </a:rPr>
              <a:t>“</a:t>
            </a:r>
            <a:r>
              <a:rPr lang="zh-CN" altLang="en-US" sz="2000" smtClean="0">
                <a:solidFill>
                  <a:srgbClr val="3333CC"/>
                </a:solidFill>
              </a:rPr>
              <a:t>一年内到期的非流动资产</a:t>
            </a:r>
            <a:r>
              <a:rPr lang="zh-CN" altLang="en-US" sz="2000" smtClean="0">
                <a:solidFill>
                  <a:srgbClr val="3333CC"/>
                </a:solidFill>
                <a:latin typeface="Arial" charset="0"/>
              </a:rPr>
              <a:t>”</a:t>
            </a:r>
            <a:endParaRPr lang="zh-CN" altLang="en-US" sz="2000" smtClean="0">
              <a:solidFill>
                <a:srgbClr val="3333CC"/>
              </a:solidFill>
            </a:endParaRPr>
          </a:p>
          <a:p>
            <a:pPr marL="0" indent="0" eaLnBrk="1" hangingPunct="1">
              <a:lnSpc>
                <a:spcPct val="110000"/>
              </a:lnSpc>
            </a:pPr>
            <a:r>
              <a:rPr lang="zh-CN" altLang="en-US" sz="2000" smtClean="0">
                <a:solidFill>
                  <a:srgbClr val="3333CC"/>
                </a:solidFill>
              </a:rPr>
              <a:t>    </a:t>
            </a:r>
            <a:r>
              <a:rPr lang="zh-CN" altLang="en-US" sz="2000" smtClean="0">
                <a:solidFill>
                  <a:srgbClr val="3333CC"/>
                </a:solidFill>
                <a:latin typeface="Arial" charset="0"/>
              </a:rPr>
              <a:t>“</a:t>
            </a:r>
            <a:r>
              <a:rPr lang="zh-CN" altLang="en-US" sz="2000" smtClean="0">
                <a:solidFill>
                  <a:srgbClr val="3333CC"/>
                </a:solidFill>
              </a:rPr>
              <a:t>一年内到期的非流动负债</a:t>
            </a:r>
            <a:r>
              <a:rPr lang="zh-CN" altLang="en-US" sz="2000" smtClean="0">
                <a:solidFill>
                  <a:srgbClr val="3333CC"/>
                </a:solidFill>
                <a:latin typeface="Arial" charset="0"/>
              </a:rPr>
              <a:t>”</a:t>
            </a:r>
            <a:endParaRPr lang="zh-CN" altLang="en-US" sz="2000" smtClean="0">
              <a:solidFill>
                <a:srgbClr val="3333CC"/>
              </a:solidFill>
            </a:endParaRPr>
          </a:p>
          <a:p>
            <a:pPr marL="0" indent="0" eaLnBrk="1" hangingPunct="1">
              <a:lnSpc>
                <a:spcPct val="110000"/>
              </a:lnSpc>
            </a:pPr>
            <a:r>
              <a:rPr lang="zh-CN" altLang="en-US" sz="2000" b="1" smtClean="0">
                <a:solidFill>
                  <a:srgbClr val="FF0000"/>
                </a:solidFill>
              </a:rPr>
              <a:t>5.根据总账科目与其备抵科目抵销后的净额填列</a:t>
            </a:r>
          </a:p>
          <a:p>
            <a:pPr marL="0" indent="0" eaLnBrk="1" hangingPunct="1">
              <a:lnSpc>
                <a:spcPct val="110000"/>
              </a:lnSpc>
            </a:pPr>
            <a:r>
              <a:rPr lang="zh-CN" altLang="en-US" sz="2000" smtClean="0">
                <a:solidFill>
                  <a:srgbClr val="090A15"/>
                </a:solidFill>
              </a:rPr>
              <a:t>    如：</a:t>
            </a:r>
            <a:r>
              <a:rPr lang="zh-CN" altLang="en-US" sz="2000" smtClean="0">
                <a:solidFill>
                  <a:srgbClr val="3333FF"/>
                </a:solidFill>
                <a:latin typeface="Arial" charset="0"/>
              </a:rPr>
              <a:t>“</a:t>
            </a:r>
            <a:r>
              <a:rPr lang="zh-CN" altLang="en-US" sz="2000" smtClean="0">
                <a:solidFill>
                  <a:srgbClr val="3333FF"/>
                </a:solidFill>
              </a:rPr>
              <a:t>存货</a:t>
            </a:r>
            <a:r>
              <a:rPr lang="zh-CN" altLang="en-US" sz="2000" smtClean="0">
                <a:solidFill>
                  <a:srgbClr val="3333FF"/>
                </a:solidFill>
                <a:latin typeface="Arial" charset="0"/>
              </a:rPr>
              <a:t>”</a:t>
            </a:r>
            <a:r>
              <a:rPr lang="zh-CN" altLang="en-US" sz="2000" smtClean="0">
                <a:solidFill>
                  <a:srgbClr val="090A15"/>
                </a:solidFill>
              </a:rPr>
              <a:t>＝材料采购＋在途物资＋原材料±材料成本差异＋生产成本＋周转材料（包装物和低值易耗品）＋发出商品＋库存商品+委托加工物资</a:t>
            </a:r>
            <a:r>
              <a:rPr lang="zh-CN" altLang="en-US" sz="2000" smtClean="0">
                <a:solidFill>
                  <a:srgbClr val="090A15"/>
                </a:solidFill>
                <a:latin typeface="Arial" charset="0"/>
              </a:rPr>
              <a:t>—</a:t>
            </a:r>
            <a:r>
              <a:rPr lang="zh-CN" altLang="en-US" sz="2000" smtClean="0">
                <a:solidFill>
                  <a:srgbClr val="090A15"/>
                </a:solidFill>
              </a:rPr>
              <a:t>存货跌价准备等账户，通过计算后的金额填列。</a:t>
            </a:r>
          </a:p>
          <a:p>
            <a:pPr marL="0" indent="0" eaLnBrk="1" hangingPunct="1">
              <a:lnSpc>
                <a:spcPct val="110000"/>
              </a:lnSpc>
            </a:pPr>
            <a:r>
              <a:rPr lang="zh-CN" altLang="en-US" sz="2000" smtClean="0">
                <a:solidFill>
                  <a:srgbClr val="3333FF"/>
                </a:solidFill>
              </a:rPr>
              <a:t>    </a:t>
            </a:r>
            <a:r>
              <a:rPr lang="zh-CN" altLang="en-US" sz="2000" smtClean="0">
                <a:solidFill>
                  <a:srgbClr val="3333FF"/>
                </a:solidFill>
                <a:latin typeface="Arial" charset="0"/>
              </a:rPr>
              <a:t>“</a:t>
            </a:r>
            <a:r>
              <a:rPr lang="zh-CN" altLang="en-US" sz="2000" smtClean="0">
                <a:solidFill>
                  <a:srgbClr val="3333FF"/>
                </a:solidFill>
              </a:rPr>
              <a:t>持有至到期投资</a:t>
            </a:r>
            <a:r>
              <a:rPr lang="zh-CN" altLang="en-US" sz="2000" smtClean="0">
                <a:solidFill>
                  <a:srgbClr val="3333FF"/>
                </a:solidFill>
                <a:latin typeface="Arial" charset="0"/>
              </a:rPr>
              <a:t>”</a:t>
            </a:r>
            <a:r>
              <a:rPr lang="zh-CN" altLang="en-US" sz="2000" smtClean="0">
                <a:solidFill>
                  <a:srgbClr val="090A15"/>
                </a:solidFill>
              </a:rPr>
              <a:t>项目，应当根据</a:t>
            </a:r>
            <a:r>
              <a:rPr lang="zh-CN" altLang="en-US" sz="2000" smtClean="0">
                <a:solidFill>
                  <a:srgbClr val="090A15"/>
                </a:solidFill>
                <a:latin typeface="Arial" charset="0"/>
              </a:rPr>
              <a:t>“</a:t>
            </a:r>
            <a:r>
              <a:rPr lang="zh-CN" altLang="en-US" sz="2000" smtClean="0">
                <a:solidFill>
                  <a:srgbClr val="090A15"/>
                </a:solidFill>
              </a:rPr>
              <a:t>持有至到期投资</a:t>
            </a:r>
            <a:r>
              <a:rPr lang="zh-CN" altLang="en-US" sz="2000" smtClean="0">
                <a:solidFill>
                  <a:srgbClr val="090A15"/>
                </a:solidFill>
                <a:latin typeface="Arial" charset="0"/>
              </a:rPr>
              <a:t>”</a:t>
            </a:r>
            <a:r>
              <a:rPr lang="zh-CN" altLang="en-US" sz="2000" smtClean="0">
                <a:solidFill>
                  <a:srgbClr val="090A15"/>
                </a:solidFill>
              </a:rPr>
              <a:t>科目期末余额，减去</a:t>
            </a:r>
            <a:r>
              <a:rPr lang="zh-CN" altLang="en-US" sz="2000" smtClean="0">
                <a:solidFill>
                  <a:srgbClr val="090A15"/>
                </a:solidFill>
                <a:latin typeface="Arial" charset="0"/>
              </a:rPr>
              <a:t>“</a:t>
            </a:r>
            <a:r>
              <a:rPr lang="zh-CN" altLang="en-US" sz="2000" smtClean="0">
                <a:solidFill>
                  <a:srgbClr val="090A15"/>
                </a:solidFill>
              </a:rPr>
              <a:t>持有至到期投资减值准备</a:t>
            </a:r>
            <a:r>
              <a:rPr lang="zh-CN" altLang="en-US" sz="2000" smtClean="0">
                <a:solidFill>
                  <a:srgbClr val="090A15"/>
                </a:solidFill>
                <a:latin typeface="Arial" charset="0"/>
              </a:rPr>
              <a:t>”</a:t>
            </a:r>
            <a:r>
              <a:rPr lang="zh-CN" altLang="en-US" sz="2000" smtClean="0">
                <a:solidFill>
                  <a:srgbClr val="090A15"/>
                </a:solidFill>
              </a:rPr>
              <a:t>科目期末余额后的金额填列。</a:t>
            </a:r>
          </a:p>
          <a:p>
            <a:pPr marL="0" indent="0" eaLnBrk="1" hangingPunct="1">
              <a:lnSpc>
                <a:spcPct val="110000"/>
              </a:lnSpc>
            </a:pPr>
            <a:r>
              <a:rPr lang="zh-CN" altLang="en-US" sz="2000" smtClean="0">
                <a:solidFill>
                  <a:srgbClr val="3333FF"/>
                </a:solidFill>
              </a:rPr>
              <a:t>    固定资产</a:t>
            </a:r>
            <a:r>
              <a:rPr lang="zh-CN" altLang="en-US" sz="2000" smtClean="0">
                <a:solidFill>
                  <a:srgbClr val="090A15"/>
                </a:solidFill>
              </a:rPr>
              <a:t>项目，应当根据</a:t>
            </a:r>
            <a:r>
              <a:rPr lang="zh-CN" altLang="en-US" sz="2000" smtClean="0">
                <a:solidFill>
                  <a:srgbClr val="090A15"/>
                </a:solidFill>
                <a:latin typeface="Arial" charset="0"/>
              </a:rPr>
              <a:t>“</a:t>
            </a:r>
            <a:r>
              <a:rPr lang="zh-CN" altLang="en-US" sz="2000" smtClean="0">
                <a:solidFill>
                  <a:srgbClr val="090A15"/>
                </a:solidFill>
              </a:rPr>
              <a:t>固定资产</a:t>
            </a:r>
            <a:r>
              <a:rPr lang="zh-CN" altLang="en-US" sz="2000" smtClean="0">
                <a:solidFill>
                  <a:srgbClr val="090A15"/>
                </a:solidFill>
                <a:latin typeface="Arial" charset="0"/>
              </a:rPr>
              <a:t>”</a:t>
            </a:r>
            <a:r>
              <a:rPr lang="zh-CN" altLang="en-US" sz="2000" smtClean="0">
                <a:solidFill>
                  <a:srgbClr val="090A15"/>
                </a:solidFill>
              </a:rPr>
              <a:t>科目期末余额，减去</a:t>
            </a:r>
            <a:r>
              <a:rPr lang="zh-CN" altLang="en-US" sz="2000" smtClean="0">
                <a:solidFill>
                  <a:srgbClr val="090A15"/>
                </a:solidFill>
                <a:latin typeface="Arial" charset="0"/>
              </a:rPr>
              <a:t>“</a:t>
            </a:r>
            <a:r>
              <a:rPr lang="zh-CN" altLang="en-US" sz="2000" smtClean="0">
                <a:solidFill>
                  <a:srgbClr val="090A15"/>
                </a:solidFill>
              </a:rPr>
              <a:t>累计折旧</a:t>
            </a:r>
            <a:r>
              <a:rPr lang="zh-CN" altLang="en-US" sz="2000" smtClean="0">
                <a:solidFill>
                  <a:srgbClr val="090A15"/>
                </a:solidFill>
                <a:latin typeface="Arial" charset="0"/>
              </a:rPr>
              <a:t>”</a:t>
            </a:r>
            <a:r>
              <a:rPr lang="zh-CN" altLang="en-US" sz="2000" smtClean="0">
                <a:solidFill>
                  <a:srgbClr val="090A15"/>
                </a:solidFill>
              </a:rPr>
              <a:t>、</a:t>
            </a:r>
            <a:r>
              <a:rPr lang="zh-CN" altLang="en-US" sz="2000" smtClean="0">
                <a:solidFill>
                  <a:srgbClr val="090A15"/>
                </a:solidFill>
                <a:latin typeface="Arial" charset="0"/>
              </a:rPr>
              <a:t>“</a:t>
            </a:r>
            <a:r>
              <a:rPr lang="zh-CN" altLang="en-US" sz="2000" smtClean="0">
                <a:solidFill>
                  <a:srgbClr val="090A15"/>
                </a:solidFill>
              </a:rPr>
              <a:t>固定资产减值准备</a:t>
            </a:r>
            <a:r>
              <a:rPr lang="zh-CN" altLang="en-US" sz="2000" smtClean="0">
                <a:solidFill>
                  <a:srgbClr val="090A15"/>
                </a:solidFill>
                <a:latin typeface="Arial" charset="0"/>
              </a:rPr>
              <a:t>”</a:t>
            </a:r>
            <a:r>
              <a:rPr lang="zh-CN" altLang="en-US" sz="2000" smtClean="0">
                <a:solidFill>
                  <a:srgbClr val="090A15"/>
                </a:solidFill>
              </a:rPr>
              <a:t>等科目期末余额后的金额填列。</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C81AA0A8-224F-4F29-A0DE-DAB84F9FE327}" type="slidenum">
              <a:rPr lang="ko-KR" altLang="en-US"/>
              <a:pPr>
                <a:defRPr/>
              </a:pPr>
              <a:t>352</a:t>
            </a:fld>
            <a:endParaRPr lang="en-US" altLang="ko-KR"/>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188913"/>
            <a:ext cx="8135938" cy="503237"/>
          </a:xfrm>
        </p:spPr>
        <p:txBody>
          <a:bodyPr>
            <a:normAutofit fontScale="90000"/>
          </a:bodyPr>
          <a:lstStyle/>
          <a:p>
            <a:pPr algn="ctr" eaLnBrk="1" hangingPunct="1"/>
            <a:r>
              <a:rPr lang="zh-CN" altLang="en-US" sz="4400" b="0" smtClean="0">
                <a:solidFill>
                  <a:schemeClr val="bg1"/>
                </a:solidFill>
                <a:latin typeface="华文新魏" pitchFamily="2" charset="-122"/>
                <a:ea typeface="华文新魏" pitchFamily="2" charset="-122"/>
              </a:rPr>
              <a:t>第三节   利润表</a:t>
            </a:r>
          </a:p>
        </p:txBody>
      </p:sp>
      <p:sp>
        <p:nvSpPr>
          <p:cNvPr id="23555" name="Rectangle 3"/>
          <p:cNvSpPr>
            <a:spLocks noGrp="1" noChangeArrowheads="1"/>
          </p:cNvSpPr>
          <p:nvPr>
            <p:ph idx="1"/>
          </p:nvPr>
        </p:nvSpPr>
        <p:spPr>
          <a:xfrm>
            <a:off x="684213" y="1052513"/>
            <a:ext cx="7848600" cy="5400675"/>
          </a:xfrm>
        </p:spPr>
        <p:txBody>
          <a:bodyPr/>
          <a:lstStyle/>
          <a:p>
            <a:pPr marL="0" indent="0" eaLnBrk="1" hangingPunct="1"/>
            <a:r>
              <a:rPr lang="zh-CN" altLang="en-US" sz="3200" b="1" smtClean="0">
                <a:solidFill>
                  <a:srgbClr val="000066"/>
                </a:solidFill>
                <a:latin typeface="黑体" pitchFamily="2" charset="-122"/>
                <a:ea typeface="黑体" pitchFamily="2" charset="-122"/>
              </a:rPr>
              <a:t>一、概念</a:t>
            </a:r>
            <a:r>
              <a:rPr lang="en-US" altLang="zh-CN" sz="3200" b="1" smtClean="0">
                <a:solidFill>
                  <a:srgbClr val="000066"/>
                </a:solidFill>
                <a:latin typeface="黑体" pitchFamily="2" charset="-122"/>
                <a:ea typeface="黑体" pitchFamily="2" charset="-122"/>
              </a:rPr>
              <a:t>p.246</a:t>
            </a:r>
            <a:endParaRPr lang="zh-CN" altLang="en-US" sz="3200" b="1" smtClean="0">
              <a:solidFill>
                <a:srgbClr val="000066"/>
              </a:solidFill>
              <a:latin typeface="黑体" pitchFamily="2" charset="-122"/>
              <a:ea typeface="黑体" pitchFamily="2" charset="-122"/>
            </a:endParaRPr>
          </a:p>
          <a:p>
            <a:pPr marL="0" indent="0" eaLnBrk="1" hangingPunct="1">
              <a:spcBef>
                <a:spcPct val="25000"/>
              </a:spcBef>
            </a:pPr>
            <a:r>
              <a:rPr lang="zh-CN" altLang="en-US" sz="2000" smtClean="0">
                <a:solidFill>
                  <a:srgbClr val="090A15"/>
                </a:solidFill>
              </a:rPr>
              <a:t>    利润表是反映企业一定时期经营成果的会计报表。</a:t>
            </a:r>
          </a:p>
          <a:p>
            <a:pPr marL="0" indent="0" eaLnBrk="1" hangingPunct="1">
              <a:spcBef>
                <a:spcPct val="25000"/>
              </a:spcBef>
            </a:pPr>
            <a:r>
              <a:rPr lang="zh-CN" altLang="en-US" sz="2000" smtClean="0">
                <a:solidFill>
                  <a:srgbClr val="090A15"/>
                </a:solidFill>
              </a:rPr>
              <a:t>    利润表是反映经营过程的动态报表。</a:t>
            </a:r>
          </a:p>
          <a:p>
            <a:pPr marL="0" indent="0" eaLnBrk="1" hangingPunct="1">
              <a:spcBef>
                <a:spcPct val="25000"/>
              </a:spcBef>
            </a:pPr>
            <a:r>
              <a:rPr kumimoji="0" lang="zh-CN" altLang="en-US" sz="2000" smtClean="0">
                <a:solidFill>
                  <a:srgbClr val="090A15"/>
                </a:solidFill>
              </a:rPr>
              <a:t>    利润表中取消了主营业务与其他业务的划分，将这些业务产生的收入和发生的成本统一在</a:t>
            </a:r>
            <a:r>
              <a:rPr kumimoji="0" lang="zh-CN" altLang="en-US" sz="2000" smtClean="0">
                <a:solidFill>
                  <a:srgbClr val="090A15"/>
                </a:solidFill>
                <a:latin typeface="Arial" charset="0"/>
              </a:rPr>
              <a:t>“</a:t>
            </a:r>
            <a:r>
              <a:rPr kumimoji="0" lang="zh-CN" altLang="en-US" sz="2000" smtClean="0">
                <a:solidFill>
                  <a:srgbClr val="090A15"/>
                </a:solidFill>
              </a:rPr>
              <a:t>营业收入与营业成本</a:t>
            </a:r>
            <a:r>
              <a:rPr kumimoji="0" lang="zh-CN" altLang="en-US" sz="2000" smtClean="0">
                <a:solidFill>
                  <a:srgbClr val="090A15"/>
                </a:solidFill>
                <a:latin typeface="Arial" charset="0"/>
              </a:rPr>
              <a:t>”</a:t>
            </a:r>
            <a:r>
              <a:rPr kumimoji="0" lang="zh-CN" altLang="en-US" sz="2000" smtClean="0">
                <a:solidFill>
                  <a:srgbClr val="090A15"/>
                </a:solidFill>
              </a:rPr>
              <a:t>中列示，基于市场经济中企业经营的多元化，主营业务与其他业务已界限模糊，</a:t>
            </a:r>
          </a:p>
          <a:p>
            <a:pPr marL="0" indent="0" eaLnBrk="1" hangingPunct="1">
              <a:spcBef>
                <a:spcPct val="25000"/>
              </a:spcBef>
            </a:pPr>
            <a:r>
              <a:rPr kumimoji="0" lang="zh-CN" altLang="en-US" sz="2000" smtClean="0">
                <a:solidFill>
                  <a:srgbClr val="090A15"/>
                </a:solidFill>
              </a:rPr>
              <a:t>    按大类列示，也是与国际会计准则趋同的作法。</a:t>
            </a:r>
          </a:p>
          <a:p>
            <a:pPr marL="0" indent="0" eaLnBrk="1" hangingPunct="1">
              <a:spcBef>
                <a:spcPct val="25000"/>
              </a:spcBef>
            </a:pPr>
            <a:r>
              <a:rPr lang="zh-CN" altLang="en-US" sz="2000" smtClean="0">
                <a:solidFill>
                  <a:srgbClr val="FF33CC"/>
                </a:solidFill>
              </a:rPr>
              <a:t>    </a:t>
            </a:r>
            <a:r>
              <a:rPr lang="zh-CN" altLang="en-US" sz="2000" b="1" smtClean="0">
                <a:solidFill>
                  <a:srgbClr val="FF33CC"/>
                </a:solidFill>
              </a:rPr>
              <a:t>1.时间：</a:t>
            </a:r>
            <a:r>
              <a:rPr lang="zh-CN" altLang="en-US" sz="2000" smtClean="0">
                <a:solidFill>
                  <a:srgbClr val="090A15"/>
                </a:solidFill>
              </a:rPr>
              <a:t>期间</a:t>
            </a:r>
            <a:r>
              <a:rPr lang="zh-CN" altLang="en-US" sz="2000" smtClean="0">
                <a:solidFill>
                  <a:srgbClr val="090A15"/>
                </a:solidFill>
                <a:latin typeface="Arial" charset="0"/>
              </a:rPr>
              <a:t>—</a:t>
            </a:r>
            <a:r>
              <a:rPr lang="zh-CN" altLang="en-US" sz="2000" smtClean="0">
                <a:solidFill>
                  <a:srgbClr val="090A15"/>
                </a:solidFill>
              </a:rPr>
              <a:t>过程</a:t>
            </a:r>
            <a:r>
              <a:rPr lang="zh-CN" altLang="en-US" sz="2000" smtClean="0">
                <a:solidFill>
                  <a:srgbClr val="090A15"/>
                </a:solidFill>
                <a:latin typeface="Arial" charset="0"/>
              </a:rPr>
              <a:t>—</a:t>
            </a:r>
            <a:r>
              <a:rPr lang="zh-CN" altLang="en-US" sz="2000" smtClean="0">
                <a:solidFill>
                  <a:srgbClr val="090A15"/>
                </a:solidFill>
              </a:rPr>
              <a:t>动态指标</a:t>
            </a:r>
            <a:endParaRPr lang="zh-CN" altLang="en-US" sz="2000" smtClean="0">
              <a:solidFill>
                <a:srgbClr val="3333FF"/>
              </a:solidFill>
            </a:endParaRPr>
          </a:p>
          <a:p>
            <a:pPr marL="0" indent="0" eaLnBrk="1" hangingPunct="1">
              <a:spcBef>
                <a:spcPct val="25000"/>
              </a:spcBef>
            </a:pPr>
            <a:r>
              <a:rPr lang="zh-CN" altLang="en-US" sz="2000" smtClean="0">
                <a:solidFill>
                  <a:srgbClr val="3333FF"/>
                </a:solidFill>
              </a:rPr>
              <a:t>    </a:t>
            </a:r>
            <a:r>
              <a:rPr lang="zh-CN" altLang="en-US" sz="2000" b="1" smtClean="0">
                <a:solidFill>
                  <a:srgbClr val="3333FF"/>
                </a:solidFill>
              </a:rPr>
              <a:t>2.内容：</a:t>
            </a:r>
            <a:r>
              <a:rPr lang="zh-CN" altLang="en-US" sz="2000" smtClean="0">
                <a:solidFill>
                  <a:srgbClr val="090A15"/>
                </a:solidFill>
              </a:rPr>
              <a:t>反映利润形成实现情况</a:t>
            </a:r>
          </a:p>
          <a:p>
            <a:pPr marL="0" indent="0" eaLnBrk="1" hangingPunct="1">
              <a:spcBef>
                <a:spcPct val="25000"/>
              </a:spcBef>
            </a:pPr>
            <a:r>
              <a:rPr lang="zh-CN" altLang="en-US" sz="2000" smtClean="0">
                <a:solidFill>
                  <a:srgbClr val="FF0000"/>
                </a:solidFill>
              </a:rPr>
              <a:t>    </a:t>
            </a:r>
            <a:r>
              <a:rPr lang="zh-CN" altLang="en-US" sz="2000" b="1" smtClean="0">
                <a:solidFill>
                  <a:srgbClr val="FF0000"/>
                </a:solidFill>
              </a:rPr>
              <a:t>3.目的：</a:t>
            </a:r>
            <a:r>
              <a:rPr lang="zh-CN" altLang="en-US" sz="2000" smtClean="0">
                <a:solidFill>
                  <a:srgbClr val="090A15"/>
                </a:solidFill>
              </a:rPr>
              <a:t>通过编制利润表</a:t>
            </a:r>
          </a:p>
          <a:p>
            <a:pPr marL="0" indent="0" eaLnBrk="1" hangingPunct="1">
              <a:spcBef>
                <a:spcPct val="25000"/>
              </a:spcBef>
            </a:pPr>
            <a:r>
              <a:rPr lang="zh-CN" altLang="en-US" sz="2000" smtClean="0">
                <a:solidFill>
                  <a:srgbClr val="090A15"/>
                </a:solidFill>
              </a:rPr>
              <a:t>    （1）反映企业生产经营收益来源及其合理性；</a:t>
            </a:r>
          </a:p>
          <a:p>
            <a:pPr marL="0" indent="0" eaLnBrk="1" hangingPunct="1">
              <a:spcBef>
                <a:spcPct val="25000"/>
              </a:spcBef>
            </a:pPr>
            <a:r>
              <a:rPr lang="zh-CN" altLang="en-US" sz="2000" smtClean="0">
                <a:solidFill>
                  <a:srgbClr val="090A15"/>
                </a:solidFill>
              </a:rPr>
              <a:t>    （2）反映企业生产经营成本费用的耗费及其合理性；</a:t>
            </a:r>
          </a:p>
          <a:p>
            <a:pPr marL="0" indent="0" eaLnBrk="1" hangingPunct="1">
              <a:spcBef>
                <a:spcPct val="25000"/>
              </a:spcBef>
            </a:pPr>
            <a:r>
              <a:rPr lang="zh-CN" altLang="en-US" sz="2000" smtClean="0">
                <a:solidFill>
                  <a:srgbClr val="090A15"/>
                </a:solidFill>
              </a:rPr>
              <a:t>    （3）分析企业今后利润的发展趋势及获利能力(通过本月数、本年累计数、上年数不同时期的比较)</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68DDF32-DC4B-4825-8DF6-305546A1B9F4}" type="slidenum">
              <a:rPr lang="ko-KR" altLang="en-US"/>
              <a:pPr>
                <a:defRPr/>
              </a:pPr>
              <a:t>353</a:t>
            </a:fld>
            <a:endParaRPr lang="en-US" altLang="ko-KR"/>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55650" y="188913"/>
            <a:ext cx="7920038" cy="528637"/>
          </a:xfrm>
        </p:spPr>
        <p:txBody>
          <a:bodyPr>
            <a:normAutofit fontScale="90000"/>
          </a:bodyPr>
          <a:lstStyle/>
          <a:p>
            <a:pPr eaLnBrk="1" hangingPunct="1"/>
            <a:r>
              <a:rPr lang="zh-CN" altLang="en-US" sz="3600" smtClean="0">
                <a:solidFill>
                  <a:schemeClr val="bg1"/>
                </a:solidFill>
              </a:rPr>
              <a:t>二、利润表的格式及结构</a:t>
            </a:r>
          </a:p>
        </p:txBody>
      </p:sp>
      <p:sp>
        <p:nvSpPr>
          <p:cNvPr id="44035" name="Rectangle 3"/>
          <p:cNvSpPr>
            <a:spLocks noGrp="1" noChangeArrowheads="1"/>
          </p:cNvSpPr>
          <p:nvPr>
            <p:ph idx="1"/>
          </p:nvPr>
        </p:nvSpPr>
        <p:spPr>
          <a:xfrm>
            <a:off x="684213" y="1052513"/>
            <a:ext cx="7848600" cy="5400675"/>
          </a:xfrm>
        </p:spPr>
        <p:txBody>
          <a:bodyPr>
            <a:normAutofit fontScale="85000" lnSpcReduction="10000"/>
          </a:bodyPr>
          <a:lstStyle/>
          <a:p>
            <a:pPr marL="0" indent="0" eaLnBrk="1" hangingPunct="1">
              <a:lnSpc>
                <a:spcPct val="120000"/>
              </a:lnSpc>
              <a:spcBef>
                <a:spcPct val="30000"/>
              </a:spcBef>
            </a:pPr>
            <a:r>
              <a:rPr lang="zh-CN" altLang="en-US" smtClean="0">
                <a:solidFill>
                  <a:srgbClr val="3333FF"/>
                </a:solidFill>
              </a:rPr>
              <a:t>1.单步式结构：</a:t>
            </a:r>
            <a:r>
              <a:rPr lang="zh-CN" altLang="en-US" smtClean="0">
                <a:solidFill>
                  <a:srgbClr val="090A15"/>
                </a:solidFill>
              </a:rPr>
              <a:t>根据收入减费用等于利润配比原则，自上而下集中列示收入费用项目所形成的报表格式。</a:t>
            </a:r>
          </a:p>
          <a:p>
            <a:pPr marL="0" indent="0" eaLnBrk="1" hangingPunct="1">
              <a:lnSpc>
                <a:spcPct val="120000"/>
              </a:lnSpc>
              <a:spcBef>
                <a:spcPct val="30000"/>
              </a:spcBef>
            </a:pPr>
            <a:r>
              <a:rPr lang="zh-CN" altLang="en-US" b="1" smtClean="0">
                <a:solidFill>
                  <a:srgbClr val="FF0000"/>
                </a:solidFill>
              </a:rPr>
              <a:t>特点：</a:t>
            </a:r>
            <a:r>
              <a:rPr lang="zh-CN" altLang="en-US" smtClean="0">
                <a:solidFill>
                  <a:srgbClr val="090A15"/>
                </a:solidFill>
              </a:rPr>
              <a:t>一个步骤即可计算出利润</a:t>
            </a:r>
          </a:p>
          <a:p>
            <a:pPr marL="0" indent="0" eaLnBrk="1" hangingPunct="1">
              <a:lnSpc>
                <a:spcPct val="120000"/>
              </a:lnSpc>
              <a:spcBef>
                <a:spcPct val="30000"/>
              </a:spcBef>
            </a:pPr>
            <a:r>
              <a:rPr lang="en-US" altLang="zh-CN" smtClean="0">
                <a:solidFill>
                  <a:srgbClr val="3333FF"/>
                </a:solidFill>
              </a:rPr>
              <a:t>2.</a:t>
            </a:r>
            <a:r>
              <a:rPr lang="zh-CN" altLang="en-US" smtClean="0">
                <a:solidFill>
                  <a:srgbClr val="3333FF"/>
                </a:solidFill>
              </a:rPr>
              <a:t>多步式结构：</a:t>
            </a:r>
            <a:r>
              <a:rPr lang="zh-CN" altLang="en-US" smtClean="0">
                <a:solidFill>
                  <a:srgbClr val="090A15"/>
                </a:solidFill>
              </a:rPr>
              <a:t>根据重要性和配比原则，按照利润形成过程分段列示所形成的报表格式。</a:t>
            </a:r>
          </a:p>
          <a:p>
            <a:pPr marL="0" indent="0" eaLnBrk="1" hangingPunct="1">
              <a:lnSpc>
                <a:spcPct val="120000"/>
              </a:lnSpc>
              <a:spcBef>
                <a:spcPct val="30000"/>
              </a:spcBef>
            </a:pPr>
            <a:r>
              <a:rPr lang="zh-CN" altLang="en-US" b="1" smtClean="0">
                <a:solidFill>
                  <a:srgbClr val="FF0000"/>
                </a:solidFill>
              </a:rPr>
              <a:t>特点：</a:t>
            </a:r>
            <a:r>
              <a:rPr lang="zh-CN" altLang="en-US" smtClean="0">
                <a:solidFill>
                  <a:srgbClr val="090A15"/>
                </a:solidFill>
              </a:rPr>
              <a:t>多步式将利润表的内容按重要性、配比原则作多次分类，并产生一些中间性的收益性息，从营业收入到本年利润要分若干步才能计算出来，其提供的损益信息比单步式更为丰富。</a:t>
            </a:r>
          </a:p>
          <a:p>
            <a:pPr marL="0" indent="0" eaLnBrk="1" hangingPunct="1">
              <a:lnSpc>
                <a:spcPct val="120000"/>
              </a:lnSpc>
              <a:spcBef>
                <a:spcPct val="30000"/>
              </a:spcBef>
            </a:pPr>
            <a:r>
              <a:rPr lang="zh-CN" altLang="en-US" smtClean="0">
                <a:solidFill>
                  <a:srgbClr val="090A15"/>
                </a:solidFill>
              </a:rPr>
              <a:t>见教材</a:t>
            </a:r>
            <a:r>
              <a:rPr lang="en-US" altLang="zh-CN" smtClean="0">
                <a:solidFill>
                  <a:srgbClr val="291FE7"/>
                </a:solidFill>
              </a:rPr>
              <a:t>p.249</a:t>
            </a:r>
            <a:endParaRPr lang="zh-CN" altLang="en-US" smtClean="0">
              <a:solidFill>
                <a:srgbClr val="291FE7"/>
              </a:solidFill>
            </a:endParaRP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5B6C8DFA-E48E-47BF-BAD0-D62F533E9FB3}" type="slidenum">
              <a:rPr lang="ko-KR" altLang="en-US"/>
              <a:pPr>
                <a:defRPr/>
              </a:pPr>
              <a:t>354</a:t>
            </a:fld>
            <a:endParaRPr lang="en-US" altLang="ko-KR"/>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0"/>
          <p:cNvSpPr>
            <a:spLocks noGrp="1" noChangeArrowheads="1"/>
          </p:cNvSpPr>
          <p:nvPr>
            <p:ph type="title"/>
          </p:nvPr>
        </p:nvSpPr>
        <p:spPr>
          <a:xfrm>
            <a:off x="539750" y="115888"/>
            <a:ext cx="8135938" cy="431800"/>
          </a:xfrm>
        </p:spPr>
        <p:txBody>
          <a:bodyPr/>
          <a:lstStyle/>
          <a:p>
            <a:pPr eaLnBrk="1" hangingPunct="1"/>
            <a:r>
              <a:rPr lang="zh-CN" altLang="en-US" sz="2100" b="0" smtClean="0">
                <a:ea typeface="楷体_GB2312" pitchFamily="49" charset="-122"/>
              </a:rPr>
              <a:t>      </a:t>
            </a:r>
            <a:endParaRPr lang="zh-CN" altLang="en-US" sz="2100" smtClean="0">
              <a:solidFill>
                <a:srgbClr val="FF0000"/>
              </a:solidFill>
              <a:ea typeface="华文新魏" pitchFamily="2" charset="-122"/>
            </a:endParaRPr>
          </a:p>
        </p:txBody>
      </p:sp>
      <p:sp>
        <p:nvSpPr>
          <p:cNvPr id="45059" name="Rectangle 2051"/>
          <p:cNvSpPr>
            <a:spLocks noGrp="1" noChangeArrowheads="1"/>
          </p:cNvSpPr>
          <p:nvPr>
            <p:ph idx="1"/>
          </p:nvPr>
        </p:nvSpPr>
        <p:spPr>
          <a:xfrm>
            <a:off x="755650" y="1052513"/>
            <a:ext cx="7620000" cy="5329237"/>
          </a:xfrm>
        </p:spPr>
        <p:txBody>
          <a:bodyPr>
            <a:normAutofit fontScale="92500" lnSpcReduction="20000"/>
          </a:bodyPr>
          <a:lstStyle/>
          <a:p>
            <a:pPr marL="0" indent="0" eaLnBrk="1" hangingPunct="1">
              <a:lnSpc>
                <a:spcPct val="120000"/>
              </a:lnSpc>
              <a:spcBef>
                <a:spcPct val="40000"/>
              </a:spcBef>
            </a:pPr>
            <a:r>
              <a:rPr lang="zh-CN" altLang="en-US" b="1" smtClean="0">
                <a:solidFill>
                  <a:srgbClr val="FF0000"/>
                </a:solidFill>
              </a:rPr>
              <a:t>利润表中利润的计算步骤：</a:t>
            </a:r>
            <a:endParaRPr lang="zh-CN" altLang="en-US" b="1" smtClean="0">
              <a:solidFill>
                <a:srgbClr val="090A15"/>
              </a:solidFill>
            </a:endParaRPr>
          </a:p>
          <a:p>
            <a:pPr marL="0" indent="0" eaLnBrk="1" hangingPunct="1">
              <a:lnSpc>
                <a:spcPct val="120000"/>
              </a:lnSpc>
              <a:spcBef>
                <a:spcPct val="40000"/>
              </a:spcBef>
            </a:pPr>
            <a:r>
              <a:rPr lang="zh-CN" altLang="en-US" smtClean="0">
                <a:solidFill>
                  <a:srgbClr val="090A15"/>
                </a:solidFill>
              </a:rPr>
              <a:t>第一段：计算</a:t>
            </a:r>
            <a:r>
              <a:rPr lang="zh-CN" altLang="en-US" smtClean="0">
                <a:solidFill>
                  <a:srgbClr val="3333CC"/>
                </a:solidFill>
                <a:latin typeface="华文新魏" pitchFamily="2" charset="-122"/>
              </a:rPr>
              <a:t>营业利润</a:t>
            </a:r>
          </a:p>
          <a:p>
            <a:pPr marL="0" indent="0" eaLnBrk="1" hangingPunct="1">
              <a:lnSpc>
                <a:spcPct val="120000"/>
              </a:lnSpc>
              <a:spcBef>
                <a:spcPct val="40000"/>
              </a:spcBef>
            </a:pPr>
            <a:r>
              <a:rPr lang="zh-CN" altLang="en-US" smtClean="0">
                <a:solidFill>
                  <a:srgbClr val="090A15"/>
                </a:solidFill>
              </a:rPr>
              <a:t>第二段：计算</a:t>
            </a:r>
            <a:r>
              <a:rPr lang="zh-CN" altLang="en-US" smtClean="0">
                <a:solidFill>
                  <a:srgbClr val="FF33CC"/>
                </a:solidFill>
                <a:latin typeface="华文新魏" pitchFamily="2" charset="-122"/>
              </a:rPr>
              <a:t>利润总额</a:t>
            </a:r>
          </a:p>
          <a:p>
            <a:pPr marL="0" indent="0" eaLnBrk="1" hangingPunct="1">
              <a:lnSpc>
                <a:spcPct val="120000"/>
              </a:lnSpc>
              <a:spcBef>
                <a:spcPct val="40000"/>
              </a:spcBef>
            </a:pPr>
            <a:r>
              <a:rPr lang="zh-CN" altLang="en-US" smtClean="0">
                <a:solidFill>
                  <a:srgbClr val="090A15"/>
                </a:solidFill>
              </a:rPr>
              <a:t>第三段：计算</a:t>
            </a:r>
            <a:r>
              <a:rPr lang="zh-CN" altLang="en-US" smtClean="0">
                <a:solidFill>
                  <a:srgbClr val="009900"/>
                </a:solidFill>
                <a:latin typeface="华文新魏" pitchFamily="2" charset="-122"/>
              </a:rPr>
              <a:t>净利润</a:t>
            </a:r>
          </a:p>
          <a:p>
            <a:pPr marL="0" indent="0" eaLnBrk="1" hangingPunct="1">
              <a:lnSpc>
                <a:spcPct val="120000"/>
              </a:lnSpc>
              <a:spcBef>
                <a:spcPct val="40000"/>
              </a:spcBef>
            </a:pPr>
            <a:r>
              <a:rPr lang="zh-CN" altLang="en-US" smtClean="0">
                <a:solidFill>
                  <a:srgbClr val="3333FF"/>
                </a:solidFill>
                <a:latin typeface="华文新魏" pitchFamily="2" charset="-122"/>
              </a:rPr>
              <a:t>评价：</a:t>
            </a:r>
            <a:r>
              <a:rPr lang="zh-CN" altLang="en-US" smtClean="0">
                <a:solidFill>
                  <a:srgbClr val="090A15"/>
                </a:solidFill>
              </a:rPr>
              <a:t>能全面揭示收入与费用之间关系；有利于信息使用者进行经营分析和获利能力的评价比较。</a:t>
            </a:r>
          </a:p>
          <a:p>
            <a:pPr marL="0" indent="0" eaLnBrk="1" hangingPunct="1">
              <a:lnSpc>
                <a:spcPct val="120000"/>
              </a:lnSpc>
              <a:spcBef>
                <a:spcPct val="40000"/>
              </a:spcBef>
            </a:pPr>
            <a:r>
              <a:rPr lang="zh-CN" altLang="en-US" smtClean="0">
                <a:solidFill>
                  <a:srgbClr val="3333FF"/>
                </a:solidFill>
                <a:latin typeface="华文新魏" pitchFamily="2" charset="-122"/>
              </a:rPr>
              <a:t>注：</a:t>
            </a:r>
            <a:r>
              <a:rPr lang="zh-CN" altLang="en-US" smtClean="0">
                <a:solidFill>
                  <a:srgbClr val="090A15"/>
                </a:solidFill>
              </a:rPr>
              <a:t>我国《企业会计准则》规定：利润表采用多步式</a:t>
            </a:r>
            <a:r>
              <a:rPr lang="zh-CN" altLang="en-US" b="1" smtClean="0">
                <a:solidFill>
                  <a:srgbClr val="090A15"/>
                </a:solidFill>
              </a:rPr>
              <a:t>。</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F918BE84-3B07-433A-8215-7F99ECB5E58A}" type="slidenum">
              <a:rPr lang="ko-KR" altLang="en-US"/>
              <a:pPr>
                <a:defRPr/>
              </a:pPr>
              <a:t>355</a:t>
            </a:fld>
            <a:endParaRPr lang="en-US" altLang="ko-KR"/>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750" y="115888"/>
            <a:ext cx="8135938" cy="288925"/>
          </a:xfrm>
        </p:spPr>
        <p:txBody>
          <a:bodyPr>
            <a:normAutofit fontScale="90000"/>
          </a:bodyPr>
          <a:lstStyle/>
          <a:p>
            <a:pPr eaLnBrk="1" hangingPunct="1"/>
            <a:r>
              <a:rPr lang="zh-CN" altLang="en-US" sz="2100" smtClean="0">
                <a:solidFill>
                  <a:srgbClr val="090A15"/>
                </a:solidFill>
                <a:latin typeface="楷体_GB2312" pitchFamily="49" charset="-122"/>
                <a:ea typeface="楷体_GB2312" pitchFamily="49" charset="-122"/>
              </a:rPr>
              <a:t>    </a:t>
            </a:r>
            <a:endParaRPr lang="zh-CN" altLang="en-US" sz="2100" smtClean="0">
              <a:solidFill>
                <a:srgbClr val="FF0000"/>
              </a:solidFill>
              <a:ea typeface="华文新魏" pitchFamily="2" charset="-122"/>
            </a:endParaRPr>
          </a:p>
        </p:txBody>
      </p:sp>
      <p:sp>
        <p:nvSpPr>
          <p:cNvPr id="46083" name="Rectangle 3"/>
          <p:cNvSpPr>
            <a:spLocks noGrp="1" noChangeArrowheads="1"/>
          </p:cNvSpPr>
          <p:nvPr>
            <p:ph idx="1"/>
          </p:nvPr>
        </p:nvSpPr>
        <p:spPr>
          <a:xfrm>
            <a:off x="755650" y="1052513"/>
            <a:ext cx="7772400" cy="5400675"/>
          </a:xfrm>
        </p:spPr>
        <p:txBody>
          <a:bodyPr>
            <a:normAutofit fontScale="85000" lnSpcReduction="10000"/>
          </a:bodyPr>
          <a:lstStyle/>
          <a:p>
            <a:pPr marL="0" indent="0" eaLnBrk="1" hangingPunct="1">
              <a:lnSpc>
                <a:spcPct val="120000"/>
              </a:lnSpc>
              <a:spcBef>
                <a:spcPct val="40000"/>
              </a:spcBef>
            </a:pPr>
            <a:r>
              <a:rPr lang="zh-CN" altLang="en-US" b="1" smtClean="0">
                <a:solidFill>
                  <a:srgbClr val="FF0000"/>
                </a:solidFill>
              </a:rPr>
              <a:t>利润表各项目的填列：</a:t>
            </a:r>
          </a:p>
          <a:p>
            <a:pPr marL="0" indent="0" eaLnBrk="1" hangingPunct="1">
              <a:lnSpc>
                <a:spcPct val="120000"/>
              </a:lnSpc>
              <a:spcBef>
                <a:spcPct val="40000"/>
              </a:spcBef>
            </a:pPr>
            <a:r>
              <a:rPr lang="zh-CN" altLang="en-US" smtClean="0">
                <a:solidFill>
                  <a:srgbClr val="090A15"/>
                </a:solidFill>
              </a:rPr>
              <a:t>1.根据同一账户借方、贷方发生额分析填列的项目：</a:t>
            </a:r>
          </a:p>
          <a:p>
            <a:pPr marL="0" indent="0" eaLnBrk="1" hangingPunct="1">
              <a:lnSpc>
                <a:spcPct val="120000"/>
              </a:lnSpc>
              <a:spcBef>
                <a:spcPct val="40000"/>
              </a:spcBef>
            </a:pPr>
            <a:r>
              <a:rPr lang="en-US" altLang="zh-CN" smtClean="0">
                <a:solidFill>
                  <a:srgbClr val="090A15"/>
                </a:solidFill>
              </a:rPr>
              <a:t> A、</a:t>
            </a:r>
            <a:r>
              <a:rPr lang="zh-CN" altLang="en-US" smtClean="0">
                <a:solidFill>
                  <a:srgbClr val="090A15"/>
                </a:solidFill>
              </a:rPr>
              <a:t>根据账户贷方发生额填列：</a:t>
            </a:r>
          </a:p>
          <a:p>
            <a:pPr marL="0" indent="0" eaLnBrk="1" hangingPunct="1">
              <a:lnSpc>
                <a:spcPct val="120000"/>
              </a:lnSpc>
              <a:spcBef>
                <a:spcPct val="40000"/>
              </a:spcBef>
            </a:pPr>
            <a:r>
              <a:rPr lang="zh-CN" altLang="en-US" smtClean="0">
                <a:solidFill>
                  <a:srgbClr val="090A15"/>
                </a:solidFill>
              </a:rPr>
              <a:t>    主营业务收入、营业外收入、补贴收入等；</a:t>
            </a:r>
          </a:p>
          <a:p>
            <a:pPr marL="0" indent="0" eaLnBrk="1" hangingPunct="1">
              <a:lnSpc>
                <a:spcPct val="120000"/>
              </a:lnSpc>
              <a:spcBef>
                <a:spcPct val="40000"/>
              </a:spcBef>
            </a:pPr>
            <a:r>
              <a:rPr lang="en-US" altLang="zh-CN" smtClean="0">
                <a:solidFill>
                  <a:srgbClr val="090A15"/>
                </a:solidFill>
              </a:rPr>
              <a:t> B、</a:t>
            </a:r>
            <a:r>
              <a:rPr lang="zh-CN" altLang="en-US" smtClean="0">
                <a:solidFill>
                  <a:srgbClr val="090A15"/>
                </a:solidFill>
              </a:rPr>
              <a:t>根据账户借方发生额填列：</a:t>
            </a:r>
          </a:p>
          <a:p>
            <a:pPr marL="0" indent="0" eaLnBrk="1" hangingPunct="1">
              <a:lnSpc>
                <a:spcPct val="120000"/>
              </a:lnSpc>
              <a:spcBef>
                <a:spcPct val="40000"/>
              </a:spcBef>
            </a:pPr>
            <a:r>
              <a:rPr lang="zh-CN" altLang="en-US" smtClean="0">
                <a:solidFill>
                  <a:srgbClr val="090A15"/>
                </a:solidFill>
              </a:rPr>
              <a:t>    主营业务成本、营业税金及附加、销售费用、管理费用、财务费用、营业外支出等。</a:t>
            </a:r>
          </a:p>
          <a:p>
            <a:pPr marL="0" indent="0" eaLnBrk="1" hangingPunct="1">
              <a:lnSpc>
                <a:spcPct val="120000"/>
              </a:lnSpc>
              <a:spcBef>
                <a:spcPct val="40000"/>
              </a:spcBef>
            </a:pPr>
            <a:r>
              <a:rPr lang="zh-CN" altLang="en-US" smtClean="0">
                <a:solidFill>
                  <a:srgbClr val="090A15"/>
                </a:solidFill>
              </a:rPr>
              <a:t>2.根据账户发生额计算填列的项目：</a:t>
            </a:r>
          </a:p>
          <a:p>
            <a:pPr marL="0" indent="0" eaLnBrk="1" hangingPunct="1">
              <a:lnSpc>
                <a:spcPct val="120000"/>
              </a:lnSpc>
              <a:spcBef>
                <a:spcPct val="40000"/>
              </a:spcBef>
            </a:pPr>
            <a:r>
              <a:rPr lang="zh-CN" altLang="en-US" smtClean="0">
                <a:solidFill>
                  <a:srgbClr val="090A15"/>
                </a:solidFill>
              </a:rPr>
              <a:t>  营业利润、利润总额、净利润</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0886CD98-1DFD-419F-A7FD-6856EA6442E3}" type="slidenum">
              <a:rPr lang="ko-KR" altLang="en-US"/>
              <a:pPr>
                <a:defRPr/>
              </a:pPr>
              <a:t>356</a:t>
            </a:fld>
            <a:endParaRPr lang="en-US" altLang="ko-KR"/>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750" y="188913"/>
            <a:ext cx="8135938" cy="623887"/>
          </a:xfrm>
        </p:spPr>
        <p:txBody>
          <a:bodyPr>
            <a:normAutofit fontScale="90000"/>
          </a:bodyPr>
          <a:lstStyle/>
          <a:p>
            <a:pPr algn="ctr" eaLnBrk="1" hangingPunct="1"/>
            <a:r>
              <a:rPr lang="zh-CN" altLang="en-US" sz="4400" b="0" smtClean="0">
                <a:solidFill>
                  <a:schemeClr val="bg1"/>
                </a:solidFill>
                <a:latin typeface="华文新魏" pitchFamily="2" charset="-122"/>
                <a:ea typeface="华文新魏" pitchFamily="2" charset="-122"/>
              </a:rPr>
              <a:t>第四节   现金流量表</a:t>
            </a:r>
            <a:endParaRPr lang="en-US" altLang="zh-CN" sz="4400" b="0" smtClean="0">
              <a:solidFill>
                <a:schemeClr val="bg1"/>
              </a:solidFill>
              <a:latin typeface="华文新魏" pitchFamily="2" charset="-122"/>
              <a:ea typeface="华文新魏" pitchFamily="2" charset="-122"/>
            </a:endParaRPr>
          </a:p>
        </p:txBody>
      </p:sp>
      <p:sp>
        <p:nvSpPr>
          <p:cNvPr id="28675" name="Rectangle 3"/>
          <p:cNvSpPr>
            <a:spLocks noGrp="1" noChangeArrowheads="1"/>
          </p:cNvSpPr>
          <p:nvPr>
            <p:ph idx="1"/>
          </p:nvPr>
        </p:nvSpPr>
        <p:spPr>
          <a:xfrm>
            <a:off x="611188" y="1052513"/>
            <a:ext cx="7993062" cy="5472112"/>
          </a:xfrm>
        </p:spPr>
        <p:txBody>
          <a:bodyPr>
            <a:normAutofit fontScale="85000" lnSpcReduction="10000"/>
          </a:bodyPr>
          <a:lstStyle/>
          <a:p>
            <a:pPr marL="0" indent="0" eaLnBrk="1" hangingPunct="1">
              <a:lnSpc>
                <a:spcPct val="110000"/>
              </a:lnSpc>
            </a:pPr>
            <a:r>
              <a:rPr lang="zh-CN" altLang="en-US" sz="3200" smtClean="0">
                <a:solidFill>
                  <a:srgbClr val="000066"/>
                </a:solidFill>
                <a:latin typeface="黑体" pitchFamily="2" charset="-122"/>
                <a:ea typeface="黑体" pitchFamily="2" charset="-122"/>
              </a:rPr>
              <a:t>一、现金流量表的概念</a:t>
            </a:r>
          </a:p>
          <a:p>
            <a:pPr marL="0" indent="0" eaLnBrk="1" hangingPunct="1">
              <a:lnSpc>
                <a:spcPct val="110000"/>
              </a:lnSpc>
            </a:pPr>
            <a:r>
              <a:rPr lang="zh-CN" altLang="en-US" sz="2600" b="1" smtClean="0">
                <a:solidFill>
                  <a:srgbClr val="FF0000"/>
                </a:solidFill>
              </a:rPr>
              <a:t>（一）相关的概念</a:t>
            </a:r>
          </a:p>
          <a:p>
            <a:pPr marL="0" indent="0" eaLnBrk="1" hangingPunct="1">
              <a:lnSpc>
                <a:spcPct val="110000"/>
              </a:lnSpc>
            </a:pPr>
            <a:r>
              <a:rPr lang="zh-CN" altLang="en-US" smtClean="0">
                <a:solidFill>
                  <a:srgbClr val="3333CC"/>
                </a:solidFill>
              </a:rPr>
              <a:t>现金的概念：</a:t>
            </a:r>
            <a:r>
              <a:rPr lang="zh-CN" altLang="en-US" smtClean="0">
                <a:solidFill>
                  <a:srgbClr val="090A15"/>
                </a:solidFill>
              </a:rPr>
              <a:t>指库存现金、随时可用于支付的银行存款、其他货币资金、现金等价物（现金等价物是指3个月或更短时间的投资）。</a:t>
            </a:r>
          </a:p>
          <a:p>
            <a:pPr marL="0" indent="0" eaLnBrk="1" hangingPunct="1">
              <a:lnSpc>
                <a:spcPct val="110000"/>
              </a:lnSpc>
            </a:pPr>
            <a:r>
              <a:rPr lang="zh-CN" altLang="en-US" smtClean="0">
                <a:solidFill>
                  <a:srgbClr val="3333CC"/>
                </a:solidFill>
              </a:rPr>
              <a:t>现金流量的概念：</a:t>
            </a:r>
            <a:r>
              <a:rPr lang="zh-CN" altLang="en-US" smtClean="0">
                <a:solidFill>
                  <a:srgbClr val="090A15"/>
                </a:solidFill>
              </a:rPr>
              <a:t>一定时间内现金的流入和流出数量。</a:t>
            </a:r>
          </a:p>
          <a:p>
            <a:pPr marL="0" indent="0" eaLnBrk="1" hangingPunct="1">
              <a:lnSpc>
                <a:spcPct val="110000"/>
              </a:lnSpc>
            </a:pPr>
            <a:r>
              <a:rPr lang="zh-CN" altLang="en-US" smtClean="0">
                <a:solidFill>
                  <a:srgbClr val="3333CC"/>
                </a:solidFill>
              </a:rPr>
              <a:t>现金流量表的概念：</a:t>
            </a:r>
            <a:r>
              <a:rPr lang="zh-CN" altLang="en-US" smtClean="0">
                <a:solidFill>
                  <a:srgbClr val="090A15"/>
                </a:solidFill>
              </a:rPr>
              <a:t>是反映企业在一定期间内现金流入和流出情况的会计报表，是以现金为基础编制的财务状况变动表。</a:t>
            </a:r>
          </a:p>
          <a:p>
            <a:pPr marL="0" indent="0" eaLnBrk="1" hangingPunct="1">
              <a:lnSpc>
                <a:spcPct val="110000"/>
              </a:lnSpc>
            </a:pPr>
            <a:r>
              <a:rPr lang="zh-CN" altLang="en-US" smtClean="0">
                <a:solidFill>
                  <a:srgbClr val="3333FF"/>
                </a:solidFill>
              </a:rPr>
              <a:t>    现金流量表反映企业一定期间现金的流入流出</a:t>
            </a:r>
            <a:r>
              <a:rPr lang="zh-CN" altLang="en-US" smtClean="0">
                <a:solidFill>
                  <a:srgbClr val="090A15"/>
                </a:solidFill>
              </a:rPr>
              <a:t>状况，表明企业获取现金和现金等价物的能力。</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B8FF7CDC-BD73-40D6-8003-A27B340BE053}" type="slidenum">
              <a:rPr lang="ko-KR" altLang="en-US"/>
              <a:pPr>
                <a:defRPr/>
              </a:pPr>
              <a:t>357</a:t>
            </a:fld>
            <a:endParaRPr lang="en-US" altLang="ko-KR"/>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914400"/>
          </a:xfrm>
        </p:spPr>
        <p:txBody>
          <a:bodyPr/>
          <a:lstStyle/>
          <a:p>
            <a:pPr eaLnBrk="1" hangingPunct="1"/>
            <a:r>
              <a:rPr lang="zh-CN" altLang="en-US" sz="2100" smtClean="0">
                <a:latin typeface="宋体" charset="-122"/>
              </a:rPr>
              <a:t>   </a:t>
            </a:r>
            <a:endParaRPr lang="zh-CN" altLang="en-US" sz="2100" smtClean="0"/>
          </a:p>
        </p:txBody>
      </p:sp>
      <p:sp>
        <p:nvSpPr>
          <p:cNvPr id="29699" name="Rectangle 3"/>
          <p:cNvSpPr>
            <a:spLocks noGrp="1" noChangeArrowheads="1"/>
          </p:cNvSpPr>
          <p:nvPr>
            <p:ph idx="1"/>
          </p:nvPr>
        </p:nvSpPr>
        <p:spPr>
          <a:xfrm>
            <a:off x="684213" y="1052513"/>
            <a:ext cx="7920037" cy="5329237"/>
          </a:xfrm>
        </p:spPr>
        <p:txBody>
          <a:bodyPr>
            <a:normAutofit lnSpcReduction="10000"/>
          </a:bodyPr>
          <a:lstStyle/>
          <a:p>
            <a:pPr marL="0" indent="0" eaLnBrk="1" hangingPunct="1">
              <a:lnSpc>
                <a:spcPct val="120000"/>
              </a:lnSpc>
              <a:spcBef>
                <a:spcPct val="40000"/>
              </a:spcBef>
            </a:pPr>
            <a:r>
              <a:rPr lang="zh-CN" altLang="en-US" sz="2800" b="1" smtClean="0">
                <a:solidFill>
                  <a:srgbClr val="FF0000"/>
                </a:solidFill>
                <a:latin typeface="宋体" charset="-122"/>
              </a:rPr>
              <a:t>（二）现金流量表在报表体系中的地位</a:t>
            </a:r>
            <a:endParaRPr lang="zh-CN" altLang="en-US" sz="2800" b="1" smtClean="0">
              <a:solidFill>
                <a:srgbClr val="FF0000"/>
              </a:solidFill>
            </a:endParaRPr>
          </a:p>
          <a:p>
            <a:pPr marL="0" indent="0" eaLnBrk="1" hangingPunct="1">
              <a:lnSpc>
                <a:spcPct val="120000"/>
              </a:lnSpc>
              <a:spcBef>
                <a:spcPct val="40000"/>
              </a:spcBef>
            </a:pPr>
            <a:r>
              <a:rPr lang="zh-CN" altLang="en-US" smtClean="0">
                <a:solidFill>
                  <a:srgbClr val="090A15"/>
                </a:solidFill>
                <a:latin typeface="宋体" charset="-122"/>
              </a:rPr>
              <a:t>资产负债表：反映一定时期的财务状况。</a:t>
            </a:r>
            <a:endParaRPr lang="zh-CN" altLang="en-US" smtClean="0">
              <a:solidFill>
                <a:srgbClr val="090A15"/>
              </a:solidFill>
            </a:endParaRPr>
          </a:p>
          <a:p>
            <a:pPr marL="0" indent="0" eaLnBrk="1" hangingPunct="1">
              <a:lnSpc>
                <a:spcPct val="120000"/>
              </a:lnSpc>
              <a:spcBef>
                <a:spcPct val="40000"/>
              </a:spcBef>
            </a:pPr>
            <a:r>
              <a:rPr lang="zh-CN" altLang="en-US" smtClean="0">
                <a:solidFill>
                  <a:srgbClr val="090A15"/>
                </a:solidFill>
                <a:latin typeface="宋体" charset="-122"/>
              </a:rPr>
              <a:t>利润表：反映财务成果、企业的获利能力。</a:t>
            </a:r>
            <a:endParaRPr lang="zh-CN" altLang="en-US" smtClean="0">
              <a:solidFill>
                <a:srgbClr val="090A15"/>
              </a:solidFill>
            </a:endParaRPr>
          </a:p>
          <a:p>
            <a:pPr marL="0" indent="0" eaLnBrk="1" hangingPunct="1">
              <a:lnSpc>
                <a:spcPct val="120000"/>
              </a:lnSpc>
              <a:spcBef>
                <a:spcPct val="40000"/>
              </a:spcBef>
            </a:pPr>
            <a:r>
              <a:rPr lang="zh-CN" altLang="en-US" smtClean="0">
                <a:solidFill>
                  <a:srgbClr val="090A15"/>
                </a:solidFill>
                <a:latin typeface="宋体" charset="-122"/>
              </a:rPr>
              <a:t>现金流量表：反映企业获得现金和现金等价物的能力。</a:t>
            </a:r>
            <a:endParaRPr lang="zh-CN" altLang="en-US" smtClean="0">
              <a:solidFill>
                <a:srgbClr val="090A15"/>
              </a:solidFill>
            </a:endParaRPr>
          </a:p>
          <a:p>
            <a:pPr marL="0" indent="0" eaLnBrk="1" hangingPunct="1">
              <a:lnSpc>
                <a:spcPct val="120000"/>
              </a:lnSpc>
              <a:spcBef>
                <a:spcPct val="40000"/>
              </a:spcBef>
            </a:pPr>
            <a:r>
              <a:rPr lang="zh-CN" altLang="en-US" smtClean="0">
                <a:solidFill>
                  <a:srgbClr val="090A15"/>
                </a:solidFill>
                <a:latin typeface="宋体" charset="-122"/>
              </a:rPr>
              <a:t>    利润表按权责发生制计算利润；而现金流量表是按收付实现制计算获得的现金。（是动静结合的报表）</a:t>
            </a:r>
            <a:endParaRPr lang="zh-CN" altLang="en-US" smtClean="0">
              <a:solidFill>
                <a:srgbClr val="090A15"/>
              </a:solidFill>
            </a:endParaRPr>
          </a:p>
        </p:txBody>
      </p:sp>
      <p:sp>
        <p:nvSpPr>
          <p:cNvPr id="5" name="日期占位符 3"/>
          <p:cNvSpPr>
            <a:spLocks noGrp="1"/>
          </p:cNvSpPr>
          <p:nvPr>
            <p:ph type="dt" sz="half" idx="10"/>
          </p:nvPr>
        </p:nvSpPr>
        <p:spPr/>
        <p:txBody>
          <a:bodyPr/>
          <a:lstStyle/>
          <a:p>
            <a:pPr>
              <a:defRPr/>
            </a:pPr>
            <a:r>
              <a:rPr lang="zh-CN" altLang="en-US"/>
              <a:t>2008.12</a:t>
            </a:r>
            <a:endParaRPr lang="en-US" altLang="ko-KR"/>
          </a:p>
        </p:txBody>
      </p:sp>
      <p:sp>
        <p:nvSpPr>
          <p:cNvPr id="6" name="页脚占位符 4"/>
          <p:cNvSpPr>
            <a:spLocks noGrp="1"/>
          </p:cNvSpPr>
          <p:nvPr>
            <p:ph type="ftr" sz="quarter" idx="11"/>
          </p:nvPr>
        </p:nvSpPr>
        <p:spPr/>
        <p:txBody>
          <a:bodyPr/>
          <a:lstStyle/>
          <a:p>
            <a:pPr>
              <a:defRPr/>
            </a:pPr>
            <a:r>
              <a:rPr lang="ko-KR" altLang="en-US"/>
              <a:t>《会计学》</a:t>
            </a:r>
            <a:endParaRPr lang="en-US" altLang="ko-KR"/>
          </a:p>
        </p:txBody>
      </p:sp>
      <p:sp>
        <p:nvSpPr>
          <p:cNvPr id="7" name="灯片编号占位符 5"/>
          <p:cNvSpPr>
            <a:spLocks noGrp="1"/>
          </p:cNvSpPr>
          <p:nvPr>
            <p:ph type="sldNum" sz="quarter" idx="12"/>
          </p:nvPr>
        </p:nvSpPr>
        <p:spPr/>
        <p:txBody>
          <a:bodyPr/>
          <a:lstStyle/>
          <a:p>
            <a:pPr>
              <a:defRPr/>
            </a:pPr>
            <a:fld id="{ECC68E91-3E16-4D92-A209-23708D7F431D}" type="slidenum">
              <a:rPr lang="ko-KR" altLang="en-US"/>
              <a:pPr>
                <a:defRPr/>
              </a:pPr>
              <a:t>358</a:t>
            </a:fld>
            <a:endParaRPr lang="en-US" altLang="ko-KR"/>
          </a:p>
        </p:txBody>
      </p:sp>
      <p:pic>
        <p:nvPicPr>
          <p:cNvPr id="23559" name="Picture 4" descr="t117"/>
          <p:cNvPicPr>
            <a:picLocks noChangeAspect="1" noChangeArrowheads="1" noCrop="1"/>
          </p:cNvPicPr>
          <p:nvPr/>
        </p:nvPicPr>
        <p:blipFill>
          <a:blip r:embed="rId2" cstate="print"/>
          <a:srcRect/>
          <a:stretch>
            <a:fillRect/>
          </a:stretch>
        </p:blipFill>
        <p:spPr bwMode="auto">
          <a:xfrm>
            <a:off x="6477000" y="5638800"/>
            <a:ext cx="1611313" cy="67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sz="2100" smtClean="0">
                <a:latin typeface="宋体" charset="-122"/>
              </a:rPr>
              <a:t>   </a:t>
            </a:r>
            <a:endParaRPr lang="zh-CN" altLang="en-US" sz="2100" smtClean="0">
              <a:solidFill>
                <a:srgbClr val="FF0000"/>
              </a:solidFill>
              <a:ea typeface="华文新魏" pitchFamily="2" charset="-122"/>
            </a:endParaRPr>
          </a:p>
        </p:txBody>
      </p:sp>
      <p:sp>
        <p:nvSpPr>
          <p:cNvPr id="30723" name="Rectangle 3"/>
          <p:cNvSpPr>
            <a:spLocks noGrp="1" noChangeArrowheads="1"/>
          </p:cNvSpPr>
          <p:nvPr>
            <p:ph idx="1"/>
          </p:nvPr>
        </p:nvSpPr>
        <p:spPr>
          <a:xfrm>
            <a:off x="611188" y="1052513"/>
            <a:ext cx="7999412" cy="5400675"/>
          </a:xfrm>
        </p:spPr>
        <p:txBody>
          <a:bodyPr>
            <a:normAutofit fontScale="85000" lnSpcReduction="20000"/>
          </a:bodyPr>
          <a:lstStyle/>
          <a:p>
            <a:pPr marL="0" indent="0" eaLnBrk="1" hangingPunct="1">
              <a:lnSpc>
                <a:spcPct val="110000"/>
              </a:lnSpc>
              <a:spcBef>
                <a:spcPct val="30000"/>
              </a:spcBef>
            </a:pPr>
            <a:r>
              <a:rPr lang="zh-CN" altLang="en-US" sz="2800" b="1" smtClean="0">
                <a:solidFill>
                  <a:srgbClr val="FF0000"/>
                </a:solidFill>
              </a:rPr>
              <a:t>（三）现金流量表中现金的分类</a:t>
            </a:r>
          </a:p>
          <a:p>
            <a:pPr marL="0" indent="0" eaLnBrk="1" hangingPunct="1">
              <a:lnSpc>
                <a:spcPct val="110000"/>
              </a:lnSpc>
              <a:spcBef>
                <a:spcPct val="30000"/>
              </a:spcBef>
            </a:pPr>
            <a:r>
              <a:rPr lang="zh-CN" altLang="en-US" smtClean="0">
                <a:solidFill>
                  <a:srgbClr val="3333FF"/>
                </a:solidFill>
              </a:rPr>
              <a:t>1.经营活动的现金流量（排他法）</a:t>
            </a:r>
          </a:p>
          <a:p>
            <a:pPr marL="0" indent="0" eaLnBrk="1" hangingPunct="1">
              <a:lnSpc>
                <a:spcPct val="110000"/>
              </a:lnSpc>
              <a:spcBef>
                <a:spcPct val="30000"/>
              </a:spcBef>
            </a:pPr>
            <a:r>
              <a:rPr lang="zh-CN" altLang="en-US" smtClean="0">
                <a:solidFill>
                  <a:srgbClr val="090A15"/>
                </a:solidFill>
              </a:rPr>
              <a:t>    在一个企业中，不属于投资、筹资活动的现金流量就规为经营活动的现金流量。（包含较广）如：购进固定资产</a:t>
            </a:r>
            <a:r>
              <a:rPr lang="zh-CN" altLang="en-US" smtClean="0">
                <a:solidFill>
                  <a:srgbClr val="090A15"/>
                </a:solidFill>
                <a:latin typeface="Arial" charset="0"/>
              </a:rPr>
              <a:t>——</a:t>
            </a:r>
            <a:r>
              <a:rPr lang="zh-CN" altLang="en-US" smtClean="0">
                <a:solidFill>
                  <a:srgbClr val="090A15"/>
                </a:solidFill>
              </a:rPr>
              <a:t>投资活动；发行长期债券</a:t>
            </a:r>
            <a:r>
              <a:rPr lang="zh-CN" altLang="en-US" smtClean="0">
                <a:solidFill>
                  <a:srgbClr val="090A15"/>
                </a:solidFill>
                <a:latin typeface="Arial" charset="0"/>
              </a:rPr>
              <a:t>——</a:t>
            </a:r>
            <a:r>
              <a:rPr lang="zh-CN" altLang="en-US" smtClean="0">
                <a:solidFill>
                  <a:srgbClr val="090A15"/>
                </a:solidFill>
              </a:rPr>
              <a:t>筹资活动。</a:t>
            </a:r>
          </a:p>
          <a:p>
            <a:pPr marL="0" indent="0" eaLnBrk="1" hangingPunct="1">
              <a:lnSpc>
                <a:spcPct val="110000"/>
              </a:lnSpc>
              <a:spcBef>
                <a:spcPct val="30000"/>
              </a:spcBef>
            </a:pPr>
            <a:r>
              <a:rPr lang="zh-CN" altLang="en-US" smtClean="0">
                <a:solidFill>
                  <a:srgbClr val="3333FF"/>
                </a:solidFill>
              </a:rPr>
              <a:t>2.投资活动的现金流量</a:t>
            </a:r>
          </a:p>
          <a:p>
            <a:pPr marL="0" indent="0" eaLnBrk="1" hangingPunct="1">
              <a:lnSpc>
                <a:spcPct val="110000"/>
              </a:lnSpc>
              <a:spcBef>
                <a:spcPct val="30000"/>
              </a:spcBef>
            </a:pPr>
            <a:r>
              <a:rPr lang="zh-CN" altLang="en-US" smtClean="0">
                <a:solidFill>
                  <a:srgbClr val="090A15"/>
                </a:solidFill>
              </a:rPr>
              <a:t>    一般认识上的投资活动：股票投资、债券投资、其他投资（包括无形资产、固定资产的购建等）。</a:t>
            </a:r>
          </a:p>
          <a:p>
            <a:pPr marL="0" indent="0" eaLnBrk="1" hangingPunct="1">
              <a:lnSpc>
                <a:spcPct val="110000"/>
              </a:lnSpc>
              <a:spcBef>
                <a:spcPct val="30000"/>
              </a:spcBef>
            </a:pPr>
            <a:r>
              <a:rPr lang="zh-CN" altLang="en-US" smtClean="0">
                <a:solidFill>
                  <a:srgbClr val="3333FF"/>
                </a:solidFill>
              </a:rPr>
              <a:t>3.筹资活动的现金流量</a:t>
            </a:r>
            <a:endParaRPr lang="zh-CN" altLang="en-US" smtClean="0">
              <a:solidFill>
                <a:srgbClr val="090A15"/>
              </a:solidFill>
            </a:endParaRPr>
          </a:p>
          <a:p>
            <a:pPr marL="0" indent="0" eaLnBrk="1" hangingPunct="1">
              <a:lnSpc>
                <a:spcPct val="110000"/>
              </a:lnSpc>
              <a:spcBef>
                <a:spcPct val="30000"/>
              </a:spcBef>
            </a:pPr>
            <a:r>
              <a:rPr lang="zh-CN" altLang="en-US" smtClean="0">
                <a:solidFill>
                  <a:srgbClr val="090A15"/>
                </a:solidFill>
              </a:rPr>
              <a:t>    负债筹资</a:t>
            </a:r>
            <a:r>
              <a:rPr lang="zh-CN" altLang="en-US" smtClean="0">
                <a:solidFill>
                  <a:srgbClr val="090A15"/>
                </a:solidFill>
                <a:latin typeface="Arial" charset="0"/>
              </a:rPr>
              <a:t>——</a:t>
            </a:r>
            <a:r>
              <a:rPr lang="zh-CN" altLang="en-US" smtClean="0">
                <a:solidFill>
                  <a:srgbClr val="090A15"/>
                </a:solidFill>
              </a:rPr>
              <a:t>借款、发行债券等；权益资本筹资</a:t>
            </a:r>
            <a:r>
              <a:rPr lang="zh-CN" altLang="en-US" smtClean="0">
                <a:solidFill>
                  <a:srgbClr val="090A15"/>
                </a:solidFill>
                <a:latin typeface="Arial" charset="0"/>
              </a:rPr>
              <a:t>——</a:t>
            </a:r>
            <a:r>
              <a:rPr lang="zh-CN" altLang="en-US" smtClean="0">
                <a:solidFill>
                  <a:srgbClr val="090A15"/>
                </a:solidFill>
              </a:rPr>
              <a:t>实收资本、（股本）筹资等。</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FAD898BF-5186-45F7-B853-024F45A7DA3C}" type="slidenum">
              <a:rPr lang="ko-KR" altLang="en-US"/>
              <a:pPr>
                <a:defRPr/>
              </a:pPr>
              <a:t>359</a:t>
            </a:fld>
            <a:endParaRPr lang="en-US" altLang="ko-K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（四）现值</a:t>
            </a:r>
          </a:p>
        </p:txBody>
      </p:sp>
      <p:sp>
        <p:nvSpPr>
          <p:cNvPr id="91138" name="Rectangle 2"/>
          <p:cNvSpPr>
            <a:spLocks noGrp="1" noChangeArrowheads="1"/>
          </p:cNvSpPr>
          <p:nvPr>
            <p:ph idx="1"/>
          </p:nvPr>
        </p:nvSpPr>
        <p:spPr>
          <a:xfrm>
            <a:off x="457200" y="1066800"/>
            <a:ext cx="8153400" cy="5257800"/>
          </a:xfrm>
        </p:spPr>
        <p:txBody>
          <a:bodyPr>
            <a:normAutofit fontScale="92500" lnSpcReduction="20000"/>
          </a:bodyPr>
          <a:lstStyle/>
          <a:p>
            <a:pPr>
              <a:lnSpc>
                <a:spcPct val="120000"/>
              </a:lnSpc>
              <a:spcBef>
                <a:spcPct val="40000"/>
              </a:spcBef>
            </a:pPr>
            <a:r>
              <a:rPr lang="zh-CN" altLang="en-US" b="0">
                <a:latin typeface="楷体_GB2312" pitchFamily="49" charset="-122"/>
              </a:rPr>
              <a:t>    现值是指企业在正常生产经营过程中以估计的未来现金流入扣除未来现金流出后的余额，用恰当的折现率予以折现而得到的价值。</a:t>
            </a:r>
          </a:p>
          <a:p>
            <a:pPr>
              <a:lnSpc>
                <a:spcPct val="120000"/>
              </a:lnSpc>
              <a:spcBef>
                <a:spcPct val="40000"/>
              </a:spcBef>
            </a:pPr>
            <a:r>
              <a:rPr lang="zh-CN" altLang="en-US" b="0">
                <a:latin typeface="楷体_GB2312" pitchFamily="49" charset="-122"/>
              </a:rPr>
              <a:t>    在现值计量下，</a:t>
            </a:r>
            <a:r>
              <a:rPr lang="zh-CN" altLang="en-US" b="0">
                <a:solidFill>
                  <a:srgbClr val="0000CC"/>
                </a:solidFill>
                <a:latin typeface="楷体_GB2312" pitchFamily="49" charset="-122"/>
              </a:rPr>
              <a:t>资产</a:t>
            </a:r>
            <a:r>
              <a:rPr lang="zh-CN" altLang="en-US" b="0">
                <a:latin typeface="楷体_GB2312" pitchFamily="49" charset="-122"/>
              </a:rPr>
              <a:t>按照预计从其持续使用和最终处置中所产生的未来净现金流入量的折现金额计量。</a:t>
            </a:r>
          </a:p>
          <a:p>
            <a:pPr>
              <a:lnSpc>
                <a:spcPct val="120000"/>
              </a:lnSpc>
              <a:spcBef>
                <a:spcPct val="40000"/>
              </a:spcBef>
            </a:pPr>
            <a:r>
              <a:rPr lang="zh-CN" altLang="en-US" b="0">
                <a:solidFill>
                  <a:srgbClr val="0000CC"/>
                </a:solidFill>
                <a:latin typeface="楷体_GB2312" pitchFamily="49" charset="-122"/>
              </a:rPr>
              <a:t>    负债</a:t>
            </a:r>
            <a:r>
              <a:rPr lang="zh-CN" altLang="en-US" b="0">
                <a:latin typeface="楷体_GB2312" pitchFamily="49" charset="-122"/>
              </a:rPr>
              <a:t>按照预计期限内需要偿还的未来净现金流出量的折现金额计量。</a:t>
            </a:r>
          </a:p>
          <a:p>
            <a:pPr>
              <a:lnSpc>
                <a:spcPct val="120000"/>
              </a:lnSpc>
              <a:spcBef>
                <a:spcPct val="40000"/>
              </a:spcBef>
            </a:pPr>
            <a:r>
              <a:rPr lang="zh-CN" altLang="en-US" b="0">
                <a:latin typeface="楷体_GB2312" pitchFamily="49" charset="-122"/>
              </a:rPr>
              <a:t>    现值适用的前提条件是资产投入使用，并且投资者投资的直接目的是获取预期未来收益。</a:t>
            </a:r>
            <a:endParaRPr lang="en-US" altLang="zh-CN">
              <a:latin typeface="楷体_GB2312" pitchFamily="49" charset="-122"/>
            </a:endParaRPr>
          </a:p>
        </p:txBody>
      </p:sp>
      <p:sp>
        <p:nvSpPr>
          <p:cNvPr id="4" name="日期占位符 3"/>
          <p:cNvSpPr>
            <a:spLocks noGrp="1"/>
          </p:cNvSpPr>
          <p:nvPr>
            <p:ph type="dt" sz="half" idx="10"/>
          </p:nvPr>
        </p:nvSpPr>
        <p:spPr/>
        <p:txBody>
          <a:bodyPr/>
          <a:lstStyle/>
          <a:p>
            <a:fld id="{F73A3922-38F1-48CA-83C2-710218CB05C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E94A284-6D78-472F-A20F-829B3A48E31F}" type="slidenum">
              <a:rPr lang="en-US" altLang="ko-KR"/>
              <a:pPr/>
              <a:t>36</a:t>
            </a:fld>
            <a:endParaRPr lang="en-US" altLang="ko-KR"/>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CN" altLang="en-US" sz="2100" smtClean="0">
                <a:solidFill>
                  <a:srgbClr val="3333FF"/>
                </a:solidFill>
                <a:latin typeface="华文新魏" pitchFamily="2" charset="-122"/>
                <a:ea typeface="华文新魏" pitchFamily="2" charset="-122"/>
              </a:rPr>
              <a:t/>
            </a:r>
            <a:br>
              <a:rPr lang="zh-CN" altLang="en-US" sz="2100" smtClean="0">
                <a:solidFill>
                  <a:srgbClr val="3333FF"/>
                </a:solidFill>
                <a:latin typeface="华文新魏" pitchFamily="2" charset="-122"/>
                <a:ea typeface="华文新魏" pitchFamily="2" charset="-122"/>
              </a:rPr>
            </a:br>
            <a:endParaRPr lang="zh-CN" altLang="en-US" sz="2100" smtClean="0">
              <a:solidFill>
                <a:srgbClr val="3333FF"/>
              </a:solidFill>
              <a:latin typeface="华文新魏" pitchFamily="2" charset="-122"/>
              <a:ea typeface="华文新魏" pitchFamily="2" charset="-122"/>
            </a:endParaRPr>
          </a:p>
        </p:txBody>
      </p:sp>
      <p:sp>
        <p:nvSpPr>
          <p:cNvPr id="31747" name="Rectangle 3"/>
          <p:cNvSpPr>
            <a:spLocks noGrp="1" noChangeArrowheads="1"/>
          </p:cNvSpPr>
          <p:nvPr>
            <p:ph idx="1"/>
          </p:nvPr>
        </p:nvSpPr>
        <p:spPr>
          <a:xfrm>
            <a:off x="684213" y="1052513"/>
            <a:ext cx="7920037" cy="5400675"/>
          </a:xfrm>
        </p:spPr>
        <p:txBody>
          <a:bodyPr>
            <a:normAutofit fontScale="92500" lnSpcReduction="10000"/>
          </a:bodyPr>
          <a:lstStyle/>
          <a:p>
            <a:pPr marL="381000" indent="-381000" eaLnBrk="1" hangingPunct="1">
              <a:lnSpc>
                <a:spcPct val="120000"/>
              </a:lnSpc>
              <a:spcBef>
                <a:spcPct val="40000"/>
              </a:spcBef>
            </a:pPr>
            <a:r>
              <a:rPr lang="zh-CN" altLang="en-US" sz="2800" b="1" smtClean="0">
                <a:solidFill>
                  <a:srgbClr val="FF0000"/>
                </a:solidFill>
              </a:rPr>
              <a:t>（四）现金流量与经济业务的关系</a:t>
            </a:r>
          </a:p>
          <a:p>
            <a:pPr marL="381000" indent="-381000" eaLnBrk="1" hangingPunct="1">
              <a:lnSpc>
                <a:spcPct val="120000"/>
              </a:lnSpc>
              <a:spcBef>
                <a:spcPct val="40000"/>
              </a:spcBef>
              <a:buFontTx/>
              <a:buAutoNum type="arabicPeriod"/>
            </a:pPr>
            <a:r>
              <a:rPr lang="zh-CN" altLang="en-US" smtClean="0">
                <a:solidFill>
                  <a:srgbClr val="3333FF"/>
                </a:solidFill>
              </a:rPr>
              <a:t>发生在现金项目之间的经济业务，</a:t>
            </a:r>
            <a:r>
              <a:rPr lang="zh-CN" altLang="en-US" smtClean="0">
                <a:solidFill>
                  <a:srgbClr val="090A15"/>
                </a:solidFill>
              </a:rPr>
              <a:t>不影响现金总额，只影响现金的结构。如：企业到银行提取现金；用银行存款购买现金等价物。</a:t>
            </a:r>
          </a:p>
          <a:p>
            <a:pPr marL="381000" indent="-381000" eaLnBrk="1" hangingPunct="1">
              <a:lnSpc>
                <a:spcPct val="120000"/>
              </a:lnSpc>
              <a:spcBef>
                <a:spcPct val="40000"/>
              </a:spcBef>
              <a:buFontTx/>
              <a:buAutoNum type="arabicPeriod"/>
            </a:pPr>
            <a:r>
              <a:rPr lang="zh-CN" altLang="en-US" smtClean="0">
                <a:solidFill>
                  <a:srgbClr val="FF0000"/>
                </a:solidFill>
              </a:rPr>
              <a:t>发生在非现金项目之间的业务，</a:t>
            </a:r>
            <a:r>
              <a:rPr lang="zh-CN" altLang="en-US" smtClean="0">
                <a:solidFill>
                  <a:srgbClr val="090A15"/>
                </a:solidFill>
              </a:rPr>
              <a:t>不影响现金。（如赊销商品）</a:t>
            </a:r>
          </a:p>
          <a:p>
            <a:pPr marL="381000" indent="-381000" eaLnBrk="1" hangingPunct="1">
              <a:lnSpc>
                <a:spcPct val="120000"/>
              </a:lnSpc>
              <a:spcBef>
                <a:spcPct val="40000"/>
              </a:spcBef>
              <a:buFontTx/>
              <a:buAutoNum type="arabicPeriod"/>
            </a:pPr>
            <a:r>
              <a:rPr lang="zh-CN" altLang="en-US" smtClean="0">
                <a:solidFill>
                  <a:srgbClr val="3333FF"/>
                </a:solidFill>
              </a:rPr>
              <a:t>发生在现金项目与非现金项目之间的</a:t>
            </a:r>
            <a:r>
              <a:rPr lang="zh-CN" altLang="en-US" smtClean="0">
                <a:solidFill>
                  <a:srgbClr val="090A15"/>
                </a:solidFill>
              </a:rPr>
              <a:t>经济业务，影响现金总额的增减。现金流量表主要反映第三类业务。</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DB42587B-F7E7-49C0-B742-6955A7DB40BD}" type="slidenum">
              <a:rPr lang="ko-KR" altLang="en-US"/>
              <a:pPr>
                <a:defRPr/>
              </a:pPr>
              <a:t>360</a:t>
            </a:fld>
            <a:endParaRPr lang="en-US" altLang="ko-KR"/>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55650" y="188913"/>
            <a:ext cx="7626350" cy="647700"/>
          </a:xfrm>
        </p:spPr>
        <p:txBody>
          <a:bodyPr/>
          <a:lstStyle/>
          <a:p>
            <a:pPr eaLnBrk="1" hangingPunct="1"/>
            <a:r>
              <a:rPr lang="zh-CN" altLang="en-US" sz="3600" smtClean="0">
                <a:solidFill>
                  <a:schemeClr val="bg1"/>
                </a:solidFill>
                <a:latin typeface="宋体" charset="-122"/>
              </a:rPr>
              <a:t>二、现金流量表编制基础</a:t>
            </a:r>
            <a:endParaRPr lang="zh-CN" altLang="en-US" sz="3600" smtClean="0">
              <a:solidFill>
                <a:schemeClr val="bg1"/>
              </a:solidFill>
            </a:endParaRPr>
          </a:p>
        </p:txBody>
      </p:sp>
      <p:sp>
        <p:nvSpPr>
          <p:cNvPr id="32771" name="Rectangle 3"/>
          <p:cNvSpPr>
            <a:spLocks noGrp="1" noChangeArrowheads="1"/>
          </p:cNvSpPr>
          <p:nvPr>
            <p:ph idx="1"/>
          </p:nvPr>
        </p:nvSpPr>
        <p:spPr>
          <a:xfrm>
            <a:off x="755650" y="1052513"/>
            <a:ext cx="7848600" cy="5400675"/>
          </a:xfrm>
        </p:spPr>
        <p:txBody>
          <a:bodyPr>
            <a:normAutofit fontScale="85000" lnSpcReduction="20000"/>
          </a:bodyPr>
          <a:lstStyle/>
          <a:p>
            <a:pPr marL="0" indent="0" eaLnBrk="1" hangingPunct="1"/>
            <a:r>
              <a:rPr lang="zh-CN" altLang="en-US" smtClean="0">
                <a:solidFill>
                  <a:srgbClr val="090A15"/>
                </a:solidFill>
              </a:rPr>
              <a:t>现金流量表是以现金为基础编制的。</a:t>
            </a:r>
          </a:p>
          <a:p>
            <a:pPr marL="0" indent="0" eaLnBrk="1" hangingPunct="1"/>
            <a:r>
              <a:rPr lang="zh-CN" altLang="en-US" smtClean="0">
                <a:solidFill>
                  <a:srgbClr val="3333FF"/>
                </a:solidFill>
              </a:rPr>
              <a:t>1.直接法：</a:t>
            </a:r>
            <a:r>
              <a:rPr lang="zh-CN" altLang="en-US" smtClean="0">
                <a:solidFill>
                  <a:srgbClr val="090A15"/>
                </a:solidFill>
              </a:rPr>
              <a:t>以营业现金收入为起算点，在报表的主表部分采用。</a:t>
            </a:r>
          </a:p>
          <a:p>
            <a:pPr marL="0" indent="0" eaLnBrk="1" hangingPunct="1"/>
            <a:r>
              <a:rPr lang="zh-CN" altLang="en-US" smtClean="0">
                <a:solidFill>
                  <a:srgbClr val="3333FF"/>
                </a:solidFill>
              </a:rPr>
              <a:t>2.间接法：</a:t>
            </a:r>
            <a:r>
              <a:rPr lang="zh-CN" altLang="en-US" smtClean="0">
                <a:solidFill>
                  <a:srgbClr val="090A15"/>
                </a:solidFill>
              </a:rPr>
              <a:t>以净利润为起算点，通过净利润增减调整项目得出现金流量，在补充资料中部分采用间接法编报。</a:t>
            </a:r>
          </a:p>
          <a:p>
            <a:pPr marL="0" indent="0" eaLnBrk="1" hangingPunct="1"/>
            <a:r>
              <a:rPr lang="zh-CN" altLang="en-US" smtClean="0">
                <a:solidFill>
                  <a:srgbClr val="090A15"/>
                </a:solidFill>
              </a:rPr>
              <a:t>    直接法和间接法编报是指对经营活动现金流量的编报。我国规定采用直接法，在补充资料中采用间接法编报。国际会计准则委员会鼓励采用直接法编报。</a:t>
            </a:r>
          </a:p>
          <a:p>
            <a:pPr marL="0" indent="0" eaLnBrk="1" hangingPunct="1"/>
            <a:r>
              <a:rPr lang="zh-CN" altLang="en-US" smtClean="0">
                <a:solidFill>
                  <a:srgbClr val="3333FF"/>
                </a:solidFill>
              </a:rPr>
              <a:t>    这里的现金是指企业库存的现金、</a:t>
            </a:r>
            <a:r>
              <a:rPr lang="zh-CN" altLang="en-US" smtClean="0">
                <a:solidFill>
                  <a:srgbClr val="090A15"/>
                </a:solidFill>
              </a:rPr>
              <a:t>银行存款和现金等价物。</a:t>
            </a:r>
          </a:p>
          <a:p>
            <a:pPr marL="0" indent="0" eaLnBrk="1" hangingPunct="1"/>
            <a:r>
              <a:rPr lang="zh-CN" altLang="en-US" b="1" smtClean="0">
                <a:solidFill>
                  <a:srgbClr val="FF0000"/>
                </a:solidFill>
              </a:rPr>
              <a:t>包括：</a:t>
            </a:r>
            <a:r>
              <a:rPr lang="zh-CN" altLang="en-US" smtClean="0">
                <a:solidFill>
                  <a:srgbClr val="090A15"/>
                </a:solidFill>
              </a:rPr>
              <a:t>1.库存现金；2.银行存款；3.其他货币资金；4.现金等价物。</a:t>
            </a: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1C5979CF-19EF-4D90-91E4-EF6153B7C628}" type="slidenum">
              <a:rPr lang="ko-KR" altLang="en-US"/>
              <a:pPr>
                <a:defRPr/>
              </a:pPr>
              <a:t>361</a:t>
            </a:fld>
            <a:endParaRPr lang="en-US" altLang="ko-KR"/>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115888"/>
            <a:ext cx="8135938" cy="528637"/>
          </a:xfrm>
        </p:spPr>
        <p:txBody>
          <a:bodyPr/>
          <a:lstStyle/>
          <a:p>
            <a:pPr eaLnBrk="1" hangingPunct="1"/>
            <a:r>
              <a:rPr lang="zh-CN" altLang="en-US" sz="2100" smtClean="0">
                <a:latin typeface="宋体" charset="-122"/>
              </a:rPr>
              <a:t>   </a:t>
            </a:r>
            <a:endParaRPr lang="zh-CN" altLang="en-US" sz="2100" smtClean="0"/>
          </a:p>
        </p:txBody>
      </p:sp>
      <p:sp>
        <p:nvSpPr>
          <p:cNvPr id="33795" name="Rectangle 3"/>
          <p:cNvSpPr>
            <a:spLocks noGrp="1" noChangeArrowheads="1"/>
          </p:cNvSpPr>
          <p:nvPr>
            <p:ph idx="1"/>
          </p:nvPr>
        </p:nvSpPr>
        <p:spPr>
          <a:xfrm>
            <a:off x="755650" y="1268413"/>
            <a:ext cx="7620000" cy="4540250"/>
          </a:xfrm>
        </p:spPr>
        <p:txBody>
          <a:bodyPr/>
          <a:lstStyle/>
          <a:p>
            <a:pPr marL="0" indent="0" eaLnBrk="1" hangingPunct="1">
              <a:spcBef>
                <a:spcPct val="50000"/>
              </a:spcBef>
            </a:pPr>
            <a:r>
              <a:rPr lang="zh-CN" altLang="en-US" sz="3200" smtClean="0">
                <a:solidFill>
                  <a:srgbClr val="090A15"/>
                </a:solidFill>
              </a:rPr>
              <a:t>（一）经营活动产生的现金流量</a:t>
            </a:r>
          </a:p>
          <a:p>
            <a:pPr marL="0" indent="0" eaLnBrk="1" hangingPunct="1">
              <a:spcBef>
                <a:spcPct val="50000"/>
              </a:spcBef>
            </a:pPr>
            <a:r>
              <a:rPr lang="zh-CN" altLang="en-US" sz="3200" smtClean="0">
                <a:solidFill>
                  <a:srgbClr val="090A15"/>
                </a:solidFill>
              </a:rPr>
              <a:t>（二）投资活动产生的现金流量</a:t>
            </a:r>
          </a:p>
          <a:p>
            <a:pPr marL="0" indent="0" eaLnBrk="1" hangingPunct="1">
              <a:spcBef>
                <a:spcPct val="50000"/>
              </a:spcBef>
            </a:pPr>
            <a:r>
              <a:rPr lang="zh-CN" altLang="en-US" sz="3200" smtClean="0">
                <a:solidFill>
                  <a:srgbClr val="090A15"/>
                </a:solidFill>
              </a:rPr>
              <a:t>（三）筹资活动产生的现金流量</a:t>
            </a:r>
          </a:p>
          <a:p>
            <a:pPr marL="0" indent="0" eaLnBrk="1" hangingPunct="1">
              <a:spcBef>
                <a:spcPct val="50000"/>
              </a:spcBef>
            </a:pPr>
            <a:endParaRPr lang="zh-CN" altLang="en-US" sz="3200" smtClean="0">
              <a:solidFill>
                <a:srgbClr val="090A15"/>
              </a:solidFill>
            </a:endParaRPr>
          </a:p>
        </p:txBody>
      </p:sp>
      <p:sp>
        <p:nvSpPr>
          <p:cNvPr id="5" name="日期占位符 3"/>
          <p:cNvSpPr>
            <a:spLocks noGrp="1"/>
          </p:cNvSpPr>
          <p:nvPr>
            <p:ph type="dt" sz="half" idx="10"/>
          </p:nvPr>
        </p:nvSpPr>
        <p:spPr/>
        <p:txBody>
          <a:bodyPr/>
          <a:lstStyle/>
          <a:p>
            <a:pPr>
              <a:defRPr/>
            </a:pPr>
            <a:r>
              <a:rPr lang="zh-CN" altLang="en-US"/>
              <a:t>2008.12</a:t>
            </a:r>
            <a:endParaRPr lang="en-US" altLang="ko-KR"/>
          </a:p>
        </p:txBody>
      </p:sp>
      <p:sp>
        <p:nvSpPr>
          <p:cNvPr id="6" name="页脚占位符 4"/>
          <p:cNvSpPr>
            <a:spLocks noGrp="1"/>
          </p:cNvSpPr>
          <p:nvPr>
            <p:ph type="ftr" sz="quarter" idx="11"/>
          </p:nvPr>
        </p:nvSpPr>
        <p:spPr/>
        <p:txBody>
          <a:bodyPr/>
          <a:lstStyle/>
          <a:p>
            <a:pPr>
              <a:defRPr/>
            </a:pPr>
            <a:r>
              <a:rPr lang="ko-KR" altLang="en-US"/>
              <a:t>《会计学》</a:t>
            </a:r>
            <a:endParaRPr lang="en-US" altLang="ko-KR"/>
          </a:p>
        </p:txBody>
      </p:sp>
      <p:sp>
        <p:nvSpPr>
          <p:cNvPr id="7" name="灯片编号占位符 5"/>
          <p:cNvSpPr>
            <a:spLocks noGrp="1"/>
          </p:cNvSpPr>
          <p:nvPr>
            <p:ph type="sldNum" sz="quarter" idx="12"/>
          </p:nvPr>
        </p:nvSpPr>
        <p:spPr/>
        <p:txBody>
          <a:bodyPr/>
          <a:lstStyle/>
          <a:p>
            <a:pPr>
              <a:defRPr/>
            </a:pPr>
            <a:fld id="{A136A187-5EED-4759-B070-0B1D6C8CB890}" type="slidenum">
              <a:rPr lang="ko-KR" altLang="en-US"/>
              <a:pPr>
                <a:defRPr/>
              </a:pPr>
              <a:t>362</a:t>
            </a:fld>
            <a:endParaRPr lang="en-US" altLang="ko-KR"/>
          </a:p>
        </p:txBody>
      </p:sp>
      <p:sp>
        <p:nvSpPr>
          <p:cNvPr id="27655" name="Rectangle 6"/>
          <p:cNvSpPr>
            <a:spLocks noChangeArrowheads="1"/>
          </p:cNvSpPr>
          <p:nvPr/>
        </p:nvSpPr>
        <p:spPr bwMode="auto">
          <a:xfrm>
            <a:off x="755650" y="188913"/>
            <a:ext cx="6265863" cy="641350"/>
          </a:xfrm>
          <a:prstGeom prst="rect">
            <a:avLst/>
          </a:prstGeom>
          <a:noFill/>
          <a:ln w="7938">
            <a:noFill/>
            <a:miter lim="800000"/>
            <a:headEnd/>
            <a:tailEnd/>
          </a:ln>
        </p:spPr>
        <p:txBody>
          <a:bodyPr>
            <a:spAutoFit/>
          </a:bodyPr>
          <a:lstStyle/>
          <a:p>
            <a:r>
              <a:rPr lang="zh-CN" altLang="en-US" sz="3600" b="1">
                <a:solidFill>
                  <a:schemeClr val="bg1"/>
                </a:solidFill>
                <a:ea typeface="黑体" pitchFamily="2" charset="-122"/>
              </a:rPr>
              <a:t>三、现金流量的分类</a:t>
            </a: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27088" y="115888"/>
            <a:ext cx="7848600" cy="720725"/>
          </a:xfrm>
        </p:spPr>
        <p:txBody>
          <a:bodyPr/>
          <a:lstStyle/>
          <a:p>
            <a:pPr eaLnBrk="1" hangingPunct="1"/>
            <a:r>
              <a:rPr lang="zh-CN" altLang="en-US" sz="3600" smtClean="0">
                <a:solidFill>
                  <a:schemeClr val="bg1"/>
                </a:solidFill>
                <a:latin typeface="宋体" charset="-122"/>
              </a:rPr>
              <a:t>四、现金流量表的内容和结构</a:t>
            </a:r>
            <a:endParaRPr lang="zh-CN" altLang="en-US" sz="3600" smtClean="0">
              <a:solidFill>
                <a:schemeClr val="bg1"/>
              </a:solidFill>
            </a:endParaRPr>
          </a:p>
        </p:txBody>
      </p:sp>
      <p:sp>
        <p:nvSpPr>
          <p:cNvPr id="34819" name="Rectangle 3"/>
          <p:cNvSpPr>
            <a:spLocks noGrp="1" noChangeArrowheads="1"/>
          </p:cNvSpPr>
          <p:nvPr>
            <p:ph idx="1"/>
          </p:nvPr>
        </p:nvSpPr>
        <p:spPr>
          <a:xfrm>
            <a:off x="827088" y="1268413"/>
            <a:ext cx="7696200" cy="4540250"/>
          </a:xfrm>
        </p:spPr>
        <p:txBody>
          <a:bodyPr/>
          <a:lstStyle/>
          <a:p>
            <a:pPr marL="0" indent="0" eaLnBrk="1" hangingPunct="1">
              <a:spcBef>
                <a:spcPct val="50000"/>
              </a:spcBef>
            </a:pPr>
            <a:r>
              <a:rPr lang="zh-CN" altLang="en-US" sz="3200" smtClean="0">
                <a:solidFill>
                  <a:srgbClr val="090A15"/>
                </a:solidFill>
                <a:latin typeface="宋体" charset="-122"/>
              </a:rPr>
              <a:t>（一）现金流量表正表</a:t>
            </a:r>
            <a:endParaRPr lang="zh-CN" altLang="en-US" sz="3200" smtClean="0">
              <a:solidFill>
                <a:srgbClr val="090A15"/>
              </a:solidFill>
            </a:endParaRPr>
          </a:p>
          <a:p>
            <a:pPr marL="0" indent="0" eaLnBrk="1" hangingPunct="1">
              <a:spcBef>
                <a:spcPct val="50000"/>
              </a:spcBef>
            </a:pPr>
            <a:r>
              <a:rPr lang="zh-CN" altLang="en-US" sz="3200" smtClean="0">
                <a:solidFill>
                  <a:srgbClr val="090A15"/>
                </a:solidFill>
                <a:latin typeface="宋体" charset="-122"/>
              </a:rPr>
              <a:t>（二）现金流量表补充资料</a:t>
            </a:r>
            <a:endParaRPr lang="zh-CN" altLang="en-US" sz="3200" smtClean="0">
              <a:solidFill>
                <a:srgbClr val="090A15"/>
              </a:solidFill>
            </a:endParaRPr>
          </a:p>
          <a:p>
            <a:pPr marL="0" indent="0" eaLnBrk="1" hangingPunct="1">
              <a:spcBef>
                <a:spcPct val="50000"/>
              </a:spcBef>
            </a:pPr>
            <a:r>
              <a:rPr lang="zh-CN" altLang="en-US" sz="3200" smtClean="0">
                <a:solidFill>
                  <a:srgbClr val="090A15"/>
                </a:solidFill>
                <a:latin typeface="宋体" charset="-122"/>
              </a:rPr>
              <a:t>（三）现金流量表的编制</a:t>
            </a:r>
            <a:endParaRPr lang="zh-CN" altLang="en-US" sz="3200" smtClean="0">
              <a:solidFill>
                <a:srgbClr val="090A15"/>
              </a:solidFill>
            </a:endParaRPr>
          </a:p>
          <a:p>
            <a:pPr marL="0" indent="0" eaLnBrk="1" hangingPunct="1">
              <a:spcBef>
                <a:spcPct val="50000"/>
              </a:spcBef>
            </a:pPr>
            <a:endParaRPr lang="zh-CN" altLang="en-US" sz="3200" smtClean="0">
              <a:solidFill>
                <a:srgbClr val="090A15"/>
              </a:solidFill>
            </a:endParaRPr>
          </a:p>
        </p:txBody>
      </p:sp>
      <p:sp>
        <p:nvSpPr>
          <p:cNvPr id="4" name="日期占位符 3"/>
          <p:cNvSpPr>
            <a:spLocks noGrp="1"/>
          </p:cNvSpPr>
          <p:nvPr>
            <p:ph type="dt" sz="half" idx="10"/>
          </p:nvPr>
        </p:nvSpPr>
        <p:spPr/>
        <p:txBody>
          <a:bodyPr/>
          <a:lstStyle/>
          <a:p>
            <a:pPr>
              <a:defRPr/>
            </a:pPr>
            <a:r>
              <a:rPr lang="zh-CN" altLang="en-US"/>
              <a:t>2008.12</a:t>
            </a:r>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7C3DAFDC-E5BE-42BF-8270-D0CCE31031EE}" type="slidenum">
              <a:rPr lang="ko-KR" altLang="en-US"/>
              <a:pPr>
                <a:defRPr/>
              </a:pPr>
              <a:t>363</a:t>
            </a:fld>
            <a:endParaRPr lang="en-US" altLang="ko-KR"/>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zh-CN" altLang="en-US" sz="3600" smtClean="0">
                <a:solidFill>
                  <a:schemeClr val="bg1"/>
                </a:solidFill>
                <a:latin typeface="宋体" charset="-122"/>
              </a:rPr>
              <a:t>五、现金流量表的编制</a:t>
            </a:r>
            <a:r>
              <a:rPr lang="zh-CN" altLang="en-US" smtClean="0">
                <a:solidFill>
                  <a:srgbClr val="FFFFFF"/>
                </a:solidFill>
                <a:ea typeface="宋体" charset="-122"/>
              </a:rPr>
              <a:t> </a:t>
            </a:r>
          </a:p>
        </p:txBody>
      </p:sp>
      <p:sp>
        <p:nvSpPr>
          <p:cNvPr id="29702" name="Text Box 4"/>
          <p:cNvSpPr>
            <a:spLocks noGrp="1" noChangeArrowheads="1"/>
          </p:cNvSpPr>
          <p:nvPr>
            <p:ph idx="1"/>
          </p:nvPr>
        </p:nvSpPr>
        <p:spPr>
          <a:noFill/>
        </p:spPr>
        <p:txBody>
          <a:bodyPr/>
          <a:lstStyle/>
          <a:p>
            <a:pPr marL="0" indent="0" eaLnBrk="1" hangingPunct="1">
              <a:spcBef>
                <a:spcPct val="45000"/>
              </a:spcBef>
            </a:pPr>
            <a:r>
              <a:rPr lang="zh-CN" altLang="en-US" sz="3200" smtClean="0"/>
              <a:t>（一）需要的资料：</a:t>
            </a:r>
          </a:p>
          <a:p>
            <a:pPr marL="0" indent="0" eaLnBrk="1" hangingPunct="1">
              <a:spcBef>
                <a:spcPct val="45000"/>
              </a:spcBef>
            </a:pPr>
            <a:r>
              <a:rPr lang="en-US" altLang="zh-CN" sz="3200" smtClean="0"/>
              <a:t>1</a:t>
            </a:r>
            <a:r>
              <a:rPr lang="zh-CN" altLang="en-US" sz="3200" smtClean="0"/>
              <a:t>、比较资产负债表</a:t>
            </a:r>
          </a:p>
          <a:p>
            <a:pPr marL="0" indent="0" eaLnBrk="1" hangingPunct="1">
              <a:spcBef>
                <a:spcPct val="45000"/>
              </a:spcBef>
            </a:pPr>
            <a:r>
              <a:rPr lang="en-US" altLang="zh-CN" sz="3200" smtClean="0"/>
              <a:t>2</a:t>
            </a:r>
            <a:r>
              <a:rPr lang="zh-CN" altLang="en-US" sz="3200" smtClean="0"/>
              <a:t>、本年利润表</a:t>
            </a:r>
          </a:p>
          <a:p>
            <a:pPr marL="0" indent="0" eaLnBrk="1" hangingPunct="1">
              <a:spcBef>
                <a:spcPct val="45000"/>
              </a:spcBef>
            </a:pPr>
            <a:r>
              <a:rPr lang="en-US" altLang="zh-CN" sz="3200" smtClean="0"/>
              <a:t>3</a:t>
            </a:r>
            <a:r>
              <a:rPr lang="zh-CN" altLang="en-US" sz="3200" smtClean="0"/>
              <a:t>、有关明细资料</a:t>
            </a:r>
          </a:p>
          <a:p>
            <a:pPr marL="0" indent="0" eaLnBrk="1" hangingPunct="1">
              <a:spcBef>
                <a:spcPct val="45000"/>
              </a:spcBef>
            </a:pPr>
            <a:endParaRPr lang="zh-CN" altLang="en-US" sz="3200" smtClean="0"/>
          </a:p>
        </p:txBody>
      </p:sp>
      <p:sp>
        <p:nvSpPr>
          <p:cNvPr id="4" name="日期占位符 3"/>
          <p:cNvSpPr>
            <a:spLocks noGrp="1"/>
          </p:cNvSpPr>
          <p:nvPr>
            <p:ph type="dt" sz="half" idx="10"/>
          </p:nvPr>
        </p:nvSpPr>
        <p:spPr/>
        <p:txBody>
          <a:bodyPr/>
          <a:lstStyle/>
          <a:p>
            <a:pPr>
              <a:defRPr/>
            </a:pPr>
            <a:fld id="{6152A30C-2335-4DC3-9D2C-0479CDED1CB1}"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ACAAE846-8474-4BDA-B254-1CE01B310403}" type="slidenum">
              <a:rPr lang="ko-KR" altLang="en-US"/>
              <a:pPr>
                <a:defRPr/>
              </a:pPr>
              <a:t>364</a:t>
            </a:fld>
            <a:endParaRPr lang="en-US" altLang="ko-KR"/>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pPr>
              <a:defRPr/>
            </a:pPr>
            <a:fld id="{92E64DAB-2F0E-4CD4-AE5F-0CFDCD899764}" type="datetime1">
              <a:rPr lang="zh-CN" altLang="en-US"/>
              <a:pPr>
                <a:defRPr/>
              </a:pPr>
              <a:t>2012-07-13</a:t>
            </a:fld>
            <a:endParaRPr lang="en-US" altLang="ko-KR"/>
          </a:p>
        </p:txBody>
      </p:sp>
      <p:sp>
        <p:nvSpPr>
          <p:cNvPr id="7" name="页脚占位符 4"/>
          <p:cNvSpPr>
            <a:spLocks noGrp="1"/>
          </p:cNvSpPr>
          <p:nvPr>
            <p:ph type="ftr" sz="quarter" idx="11"/>
          </p:nvPr>
        </p:nvSpPr>
        <p:spPr/>
        <p:txBody>
          <a:bodyPr/>
          <a:lstStyle/>
          <a:p>
            <a:pPr>
              <a:defRPr/>
            </a:pPr>
            <a:r>
              <a:rPr lang="ko-KR" altLang="en-US"/>
              <a:t>会计学</a:t>
            </a:r>
            <a:endParaRPr lang="en-US" altLang="ko-KR"/>
          </a:p>
        </p:txBody>
      </p:sp>
      <p:sp>
        <p:nvSpPr>
          <p:cNvPr id="8" name="灯片编号占位符 5"/>
          <p:cNvSpPr>
            <a:spLocks noGrp="1"/>
          </p:cNvSpPr>
          <p:nvPr>
            <p:ph type="sldNum" sz="quarter" idx="12"/>
          </p:nvPr>
        </p:nvSpPr>
        <p:spPr/>
        <p:txBody>
          <a:bodyPr/>
          <a:lstStyle/>
          <a:p>
            <a:pPr>
              <a:defRPr/>
            </a:pPr>
            <a:fld id="{76F067BC-EEE5-4FBF-8D55-59557A42D4F9}" type="slidenum">
              <a:rPr lang="ko-KR" altLang="en-US"/>
              <a:pPr>
                <a:defRPr/>
              </a:pPr>
              <a:t>365</a:t>
            </a:fld>
            <a:endParaRPr lang="en-US" altLang="ko-KR"/>
          </a:p>
        </p:txBody>
      </p:sp>
      <p:sp>
        <p:nvSpPr>
          <p:cNvPr id="177157" name="AutoShape 5"/>
          <p:cNvSpPr>
            <a:spLocks noChangeArrowheads="1"/>
          </p:cNvSpPr>
          <p:nvPr/>
        </p:nvSpPr>
        <p:spPr bwMode="blackWhite">
          <a:xfrm>
            <a:off x="609600" y="949325"/>
            <a:ext cx="5176838" cy="6064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3200" b="1">
                <a:solidFill>
                  <a:srgbClr val="660066"/>
                </a:solidFill>
                <a:latin typeface="Arial" charset="0"/>
                <a:ea typeface="楷体_GB2312" pitchFamily="49" charset="-122"/>
              </a:rPr>
              <a:t>（二）目前编制的主要方法</a:t>
            </a:r>
            <a:endParaRPr kumimoji="0" lang="en-US" altLang="en-US" sz="3200" b="1">
              <a:solidFill>
                <a:srgbClr val="660066"/>
              </a:solidFill>
              <a:latin typeface="Arial" charset="0"/>
              <a:ea typeface="楷体_GB2312" pitchFamily="49" charset="-122"/>
            </a:endParaRPr>
          </a:p>
        </p:txBody>
      </p:sp>
      <p:sp>
        <p:nvSpPr>
          <p:cNvPr id="177158" name="AutoShape 6"/>
          <p:cNvSpPr>
            <a:spLocks noChangeArrowheads="1"/>
          </p:cNvSpPr>
          <p:nvPr/>
        </p:nvSpPr>
        <p:spPr bwMode="blackWhite">
          <a:xfrm>
            <a:off x="827088" y="1700213"/>
            <a:ext cx="3803650" cy="477837"/>
          </a:xfrm>
          <a:prstGeom prst="roundRect">
            <a:avLst>
              <a:gd name="adj" fmla="val 9106"/>
            </a:avLst>
          </a:prstGeom>
          <a:noFill/>
          <a:ln w="3175">
            <a:noFill/>
            <a:round/>
            <a:headEnd/>
            <a:tailEnd/>
          </a:ln>
        </p:spPr>
        <p:txBody>
          <a:bodyPr anchor="ctr">
            <a:spAutoFit/>
          </a:bodyPr>
          <a:lstStyle/>
          <a:p>
            <a:pPr algn="just" latinLnBrk="0"/>
            <a:r>
              <a:rPr kumimoji="0" lang="en-US" altLang="zh-CN" b="1">
                <a:solidFill>
                  <a:srgbClr val="333399"/>
                </a:solidFill>
                <a:latin typeface="楷体_GB2312" pitchFamily="49" charset="-122"/>
                <a:ea typeface="楷体_GB2312" pitchFamily="49" charset="-122"/>
              </a:rPr>
              <a:t>1.</a:t>
            </a:r>
            <a:r>
              <a:rPr kumimoji="0" lang="zh-CN" altLang="en-US" b="1">
                <a:solidFill>
                  <a:srgbClr val="333399"/>
                </a:solidFill>
                <a:latin typeface="楷体_GB2312" pitchFamily="49" charset="-122"/>
                <a:ea typeface="楷体_GB2312" pitchFamily="49" charset="-122"/>
              </a:rPr>
              <a:t>直接分析填列法</a:t>
            </a:r>
            <a:endParaRPr kumimoji="0" lang="en-US" altLang="en-US" b="1">
              <a:solidFill>
                <a:srgbClr val="333399"/>
              </a:solidFill>
              <a:latin typeface="楷体_GB2312" pitchFamily="49" charset="-122"/>
              <a:ea typeface="楷体_GB2312" pitchFamily="49" charset="-122"/>
            </a:endParaRPr>
          </a:p>
        </p:txBody>
      </p:sp>
      <p:sp>
        <p:nvSpPr>
          <p:cNvPr id="177159" name="AutoShape 7"/>
          <p:cNvSpPr>
            <a:spLocks noChangeArrowheads="1"/>
          </p:cNvSpPr>
          <p:nvPr/>
        </p:nvSpPr>
        <p:spPr bwMode="blackWhite">
          <a:xfrm>
            <a:off x="682625" y="2416175"/>
            <a:ext cx="7874000" cy="3576638"/>
          </a:xfrm>
          <a:prstGeom prst="roundRect">
            <a:avLst>
              <a:gd name="adj" fmla="val 9106"/>
            </a:avLst>
          </a:prstGeom>
          <a:noFill/>
          <a:ln w="12700">
            <a:solidFill>
              <a:srgbClr val="FFCC00"/>
            </a:solidFill>
            <a:round/>
            <a:headEnd/>
            <a:tailEnd/>
          </a:ln>
        </p:spPr>
        <p:txBody>
          <a:bodyPr anchor="ctr">
            <a:spAutoFit/>
          </a:bodyPr>
          <a:lstStyle/>
          <a:p>
            <a:pPr latinLnBrk="0"/>
            <a:r>
              <a:rPr kumimoji="0" lang="zh-CN" altLang="en-US">
                <a:solidFill>
                  <a:srgbClr val="333399"/>
                </a:solidFill>
                <a:latin typeface="楷体_GB2312" pitchFamily="49" charset="-122"/>
                <a:ea typeface="楷体_GB2312" pitchFamily="49" charset="-122"/>
              </a:rPr>
              <a:t>    </a:t>
            </a:r>
            <a:r>
              <a:rPr kumimoji="0" lang="zh-CN" altLang="en-US">
                <a:latin typeface="楷体_GB2312" pitchFamily="49" charset="-122"/>
                <a:ea typeface="楷体_GB2312" pitchFamily="49" charset="-122"/>
              </a:rPr>
              <a:t>根据经济业务分析对现金流量表各项目的影响，从而进行编制的方法。</a:t>
            </a:r>
          </a:p>
          <a:p>
            <a:pPr latinLnBrk="0"/>
            <a:r>
              <a:rPr kumimoji="0" lang="zh-CN" altLang="en-US" b="1">
                <a:solidFill>
                  <a:srgbClr val="660066"/>
                </a:solidFill>
                <a:latin typeface="楷体_GB2312" pitchFamily="49" charset="-122"/>
                <a:ea typeface="楷体_GB2312" pitchFamily="49" charset="-122"/>
              </a:rPr>
              <a:t>    举例：</a:t>
            </a:r>
          </a:p>
          <a:p>
            <a:pPr latinLnBrk="0"/>
            <a:r>
              <a:rPr kumimoji="0" lang="zh-CN" altLang="en-US" b="1">
                <a:solidFill>
                  <a:srgbClr val="660066"/>
                </a:solidFill>
                <a:latin typeface="楷体_GB2312" pitchFamily="49" charset="-122"/>
                <a:ea typeface="楷体_GB2312" pitchFamily="49" charset="-122"/>
              </a:rPr>
              <a:t>    企业销售产品，价</a:t>
            </a:r>
            <a:r>
              <a:rPr kumimoji="0" lang="en-US" altLang="zh-CN" b="1">
                <a:solidFill>
                  <a:srgbClr val="660066"/>
                </a:solidFill>
                <a:latin typeface="楷体_GB2312" pitchFamily="49" charset="-122"/>
                <a:ea typeface="楷体_GB2312" pitchFamily="49" charset="-122"/>
              </a:rPr>
              <a:t>100</a:t>
            </a:r>
            <a:r>
              <a:rPr kumimoji="0" lang="zh-CN" altLang="en-US" b="1">
                <a:solidFill>
                  <a:srgbClr val="660066"/>
                </a:solidFill>
                <a:latin typeface="楷体_GB2312" pitchFamily="49" charset="-122"/>
                <a:ea typeface="楷体_GB2312" pitchFamily="49" charset="-122"/>
              </a:rPr>
              <a:t>万，增值税</a:t>
            </a:r>
            <a:r>
              <a:rPr kumimoji="0" lang="en-US" altLang="zh-CN" b="1">
                <a:solidFill>
                  <a:srgbClr val="660066"/>
                </a:solidFill>
                <a:latin typeface="楷体_GB2312" pitchFamily="49" charset="-122"/>
                <a:ea typeface="楷体_GB2312" pitchFamily="49" charset="-122"/>
              </a:rPr>
              <a:t>17</a:t>
            </a:r>
            <a:r>
              <a:rPr kumimoji="0" lang="zh-CN" altLang="en-US" b="1">
                <a:solidFill>
                  <a:srgbClr val="660066"/>
                </a:solidFill>
                <a:latin typeface="楷体_GB2312" pitchFamily="49" charset="-122"/>
                <a:ea typeface="楷体_GB2312" pitchFamily="49" charset="-122"/>
              </a:rPr>
              <a:t>万，已经收到银行存款</a:t>
            </a:r>
            <a:r>
              <a:rPr kumimoji="0" lang="en-US" altLang="zh-CN" b="1">
                <a:solidFill>
                  <a:srgbClr val="660066"/>
                </a:solidFill>
                <a:latin typeface="Arial"/>
                <a:ea typeface="楷体_GB2312" pitchFamily="49" charset="-122"/>
              </a:rPr>
              <a:t>——</a:t>
            </a:r>
            <a:r>
              <a:rPr kumimoji="0" lang="zh-CN" altLang="en-US" b="1">
                <a:solidFill>
                  <a:srgbClr val="660066"/>
                </a:solidFill>
                <a:latin typeface="楷体_GB2312" pitchFamily="49" charset="-122"/>
                <a:ea typeface="楷体_GB2312" pitchFamily="49" charset="-122"/>
              </a:rPr>
              <a:t>计入销售产品提供劳务收到的现金；</a:t>
            </a:r>
          </a:p>
          <a:p>
            <a:pPr latinLnBrk="0"/>
            <a:r>
              <a:rPr kumimoji="0" lang="zh-CN" altLang="en-US" b="1">
                <a:solidFill>
                  <a:srgbClr val="660066"/>
                </a:solidFill>
                <a:latin typeface="楷体_GB2312" pitchFamily="49" charset="-122"/>
                <a:ea typeface="楷体_GB2312" pitchFamily="49" charset="-122"/>
              </a:rPr>
              <a:t>    管理费用中的业务招待费，计入支付的其他经济活动有关现金；</a:t>
            </a:r>
          </a:p>
          <a:p>
            <a:pPr latinLnBrk="0"/>
            <a:r>
              <a:rPr kumimoji="0" lang="zh-CN" altLang="en-US" b="1">
                <a:solidFill>
                  <a:srgbClr val="660066"/>
                </a:solidFill>
                <a:latin typeface="楷体_GB2312" pitchFamily="49" charset="-122"/>
                <a:ea typeface="楷体_GB2312" pitchFamily="49" charset="-122"/>
              </a:rPr>
              <a:t>    企业借入资金</a:t>
            </a:r>
            <a:r>
              <a:rPr kumimoji="0" lang="en-US" altLang="zh-CN" b="1">
                <a:solidFill>
                  <a:srgbClr val="660066"/>
                </a:solidFill>
                <a:latin typeface="Arial"/>
                <a:ea typeface="楷体_GB2312" pitchFamily="49" charset="-122"/>
              </a:rPr>
              <a:t>——</a:t>
            </a:r>
            <a:r>
              <a:rPr kumimoji="0" lang="zh-CN" altLang="en-US" b="1">
                <a:solidFill>
                  <a:srgbClr val="660066"/>
                </a:solidFill>
                <a:latin typeface="楷体_GB2312" pitchFamily="49" charset="-122"/>
                <a:ea typeface="楷体_GB2312" pitchFamily="49" charset="-122"/>
              </a:rPr>
              <a:t>计入筹资活动现金流量的借款所收到的现金。 </a:t>
            </a:r>
            <a:endParaRPr kumimoji="0" lang="en-US" altLang="en-US" b="1">
              <a:solidFill>
                <a:srgbClr val="660066"/>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slide(fromBottom)">
                                      <p:cBhvr>
                                        <p:cTn id="7" dur="500"/>
                                        <p:tgtEl>
                                          <p:spTgt spid="17715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7158"/>
                                        </p:tgtEl>
                                        <p:attrNameLst>
                                          <p:attrName>style.visibility</p:attrName>
                                        </p:attrNameLst>
                                      </p:cBhvr>
                                      <p:to>
                                        <p:strVal val="visible"/>
                                      </p:to>
                                    </p:set>
                                    <p:animEffect transition="in" filter="fade">
                                      <p:cBhvr>
                                        <p:cTn id="10" dur="500"/>
                                        <p:tgtEl>
                                          <p:spTgt spid="177158"/>
                                        </p:tgtEl>
                                      </p:cBhvr>
                                    </p:animEffect>
                                    <p:anim calcmode="lin" valueType="num">
                                      <p:cBhvr>
                                        <p:cTn id="11" dur="500" fill="hold"/>
                                        <p:tgtEl>
                                          <p:spTgt spid="177158"/>
                                        </p:tgtEl>
                                        <p:attrNameLst>
                                          <p:attrName>ppt_x</p:attrName>
                                        </p:attrNameLst>
                                      </p:cBhvr>
                                      <p:tavLst>
                                        <p:tav tm="0">
                                          <p:val>
                                            <p:strVal val="#ppt_x"/>
                                          </p:val>
                                        </p:tav>
                                        <p:tav tm="100000">
                                          <p:val>
                                            <p:strVal val="#ppt_x"/>
                                          </p:val>
                                        </p:tav>
                                      </p:tavLst>
                                    </p:anim>
                                    <p:anim calcmode="lin" valueType="num">
                                      <p:cBhvr>
                                        <p:cTn id="12" dur="500" fill="hold"/>
                                        <p:tgtEl>
                                          <p:spTgt spid="1771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7159"/>
                                        </p:tgtEl>
                                        <p:attrNameLst>
                                          <p:attrName>style.visibility</p:attrName>
                                        </p:attrNameLst>
                                      </p:cBhvr>
                                      <p:to>
                                        <p:strVal val="visible"/>
                                      </p:to>
                                    </p:set>
                                    <p:animEffect transition="in" filter="fade">
                                      <p:cBhvr>
                                        <p:cTn id="17" dur="500"/>
                                        <p:tgtEl>
                                          <p:spTgt spid="177159"/>
                                        </p:tgtEl>
                                      </p:cBhvr>
                                    </p:animEffect>
                                    <p:anim calcmode="lin" valueType="num">
                                      <p:cBhvr>
                                        <p:cTn id="18" dur="500" fill="hold"/>
                                        <p:tgtEl>
                                          <p:spTgt spid="177159"/>
                                        </p:tgtEl>
                                        <p:attrNameLst>
                                          <p:attrName>ppt_x</p:attrName>
                                        </p:attrNameLst>
                                      </p:cBhvr>
                                      <p:tavLst>
                                        <p:tav tm="0">
                                          <p:val>
                                            <p:strVal val="#ppt_x"/>
                                          </p:val>
                                        </p:tav>
                                        <p:tav tm="100000">
                                          <p:val>
                                            <p:strVal val="#ppt_x"/>
                                          </p:val>
                                        </p:tav>
                                      </p:tavLst>
                                    </p:anim>
                                    <p:anim calcmode="lin" valueType="num">
                                      <p:cBhvr>
                                        <p:cTn id="19" dur="500" fill="hold"/>
                                        <p:tgtEl>
                                          <p:spTgt spid="177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177158" grpId="0"/>
      <p:bldP spid="177159" grpId="0" animBg="1"/>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zh-CN" altLang="en-US" sz="3200" smtClean="0">
                <a:solidFill>
                  <a:schemeClr val="bg1"/>
                </a:solidFill>
                <a:ea typeface="楷体_GB2312" pitchFamily="49" charset="-122"/>
              </a:rPr>
              <a:t>主表的编制</a:t>
            </a:r>
          </a:p>
        </p:txBody>
      </p:sp>
      <p:sp>
        <p:nvSpPr>
          <p:cNvPr id="31750" name="Rectangle 3"/>
          <p:cNvSpPr>
            <a:spLocks noGrp="1" noChangeArrowheads="1"/>
          </p:cNvSpPr>
          <p:nvPr>
            <p:ph idx="1"/>
          </p:nvPr>
        </p:nvSpPr>
        <p:spPr>
          <a:xfrm>
            <a:off x="468313" y="1052513"/>
            <a:ext cx="8496300" cy="5400675"/>
          </a:xfrm>
        </p:spPr>
        <p:txBody>
          <a:bodyPr/>
          <a:lstStyle/>
          <a:p>
            <a:pPr marL="0" indent="0" eaLnBrk="1" hangingPunct="1">
              <a:lnSpc>
                <a:spcPct val="120000"/>
              </a:lnSpc>
              <a:spcBef>
                <a:spcPct val="40000"/>
              </a:spcBef>
            </a:pPr>
            <a:r>
              <a:rPr lang="zh-CN" altLang="en-US" b="1" smtClean="0">
                <a:solidFill>
                  <a:srgbClr val="FF0000"/>
                </a:solidFill>
              </a:rPr>
              <a:t>经营活动产生现金流量</a:t>
            </a:r>
            <a:r>
              <a:rPr lang="en-US" altLang="zh-CN" b="1" smtClean="0">
                <a:solidFill>
                  <a:srgbClr val="FF0000"/>
                </a:solidFill>
                <a:latin typeface="Arial"/>
              </a:rPr>
              <a:t>—</a:t>
            </a:r>
            <a:r>
              <a:rPr lang="zh-CN" altLang="en-US" b="1" smtClean="0">
                <a:solidFill>
                  <a:srgbClr val="FF0000"/>
                </a:solidFill>
              </a:rPr>
              <a:t>直接法</a:t>
            </a:r>
            <a:r>
              <a:rPr lang="zh-CN" altLang="en-US" sz="2000" b="1" smtClean="0">
                <a:solidFill>
                  <a:srgbClr val="FF0000"/>
                </a:solidFill>
              </a:rPr>
              <a:t>（重点、难点）</a:t>
            </a:r>
          </a:p>
          <a:p>
            <a:pPr marL="0" indent="0" eaLnBrk="1" hangingPunct="1">
              <a:lnSpc>
                <a:spcPct val="120000"/>
              </a:lnSpc>
              <a:spcBef>
                <a:spcPct val="40000"/>
              </a:spcBef>
            </a:pPr>
            <a:r>
              <a:rPr lang="en-US" altLang="zh-CN" sz="2000" smtClean="0"/>
              <a:t>(1)</a:t>
            </a:r>
            <a:r>
              <a:rPr lang="zh-CN" altLang="en-US" sz="2000" smtClean="0"/>
              <a:t>销售收现</a:t>
            </a:r>
            <a:r>
              <a:rPr lang="en-US" altLang="zh-CN" sz="2000" smtClean="0"/>
              <a:t>=</a:t>
            </a:r>
            <a:r>
              <a:rPr lang="zh-CN" altLang="en-US" sz="2000" smtClean="0"/>
              <a:t>营业收入</a:t>
            </a:r>
            <a:r>
              <a:rPr lang="en-US" altLang="zh-CN" sz="2000" smtClean="0"/>
              <a:t>-</a:t>
            </a:r>
            <a:r>
              <a:rPr lang="zh-CN" altLang="en-US" sz="2000" smtClean="0"/>
              <a:t>应收</a:t>
            </a:r>
            <a:r>
              <a:rPr lang="en-US" altLang="zh-CN" sz="2000" smtClean="0"/>
              <a:t>↑+</a:t>
            </a:r>
            <a:r>
              <a:rPr lang="zh-CN" altLang="en-US" sz="2000" smtClean="0"/>
              <a:t>应收</a:t>
            </a:r>
            <a:r>
              <a:rPr lang="en-US" altLang="zh-CN" sz="2000" smtClean="0"/>
              <a:t>↓+</a:t>
            </a:r>
            <a:r>
              <a:rPr lang="zh-CN" altLang="en-US" sz="2000" smtClean="0"/>
              <a:t>预收</a:t>
            </a:r>
            <a:r>
              <a:rPr lang="en-US" altLang="zh-CN" sz="2000" smtClean="0"/>
              <a:t>↑-</a:t>
            </a:r>
            <a:r>
              <a:rPr lang="zh-CN" altLang="en-US" sz="2000" smtClean="0"/>
              <a:t>予收</a:t>
            </a:r>
            <a:r>
              <a:rPr lang="en-US" altLang="zh-CN" sz="2000" smtClean="0"/>
              <a:t>↓</a:t>
            </a:r>
          </a:p>
          <a:p>
            <a:pPr marL="0" indent="0" eaLnBrk="1" hangingPunct="1">
              <a:lnSpc>
                <a:spcPct val="120000"/>
              </a:lnSpc>
              <a:spcBef>
                <a:spcPct val="40000"/>
              </a:spcBef>
            </a:pPr>
            <a:r>
              <a:rPr lang="en-US" altLang="zh-CN" sz="2000" smtClean="0"/>
              <a:t>               +</a:t>
            </a:r>
            <a:r>
              <a:rPr lang="zh-CN" altLang="en-US" sz="2000" smtClean="0"/>
              <a:t>销项税</a:t>
            </a:r>
            <a:r>
              <a:rPr lang="en-US" altLang="zh-CN" sz="2000" smtClean="0"/>
              <a:t>-</a:t>
            </a:r>
            <a:r>
              <a:rPr lang="zh-CN" altLang="en-US" sz="2000" smtClean="0"/>
              <a:t>当期计提的坏账准备</a:t>
            </a:r>
            <a:r>
              <a:rPr lang="en-US" altLang="zh-CN" sz="2000" smtClean="0"/>
              <a:t>-</a:t>
            </a:r>
            <a:r>
              <a:rPr lang="zh-CN" altLang="en-US" sz="2000" smtClean="0"/>
              <a:t>当期冲销坏账</a:t>
            </a:r>
          </a:p>
          <a:p>
            <a:pPr marL="0" indent="0" eaLnBrk="1" hangingPunct="1">
              <a:lnSpc>
                <a:spcPct val="120000"/>
              </a:lnSpc>
              <a:spcBef>
                <a:spcPct val="40000"/>
              </a:spcBef>
            </a:pPr>
            <a:r>
              <a:rPr lang="zh-CN" altLang="en-US" sz="2000" smtClean="0"/>
              <a:t>              </a:t>
            </a:r>
            <a:r>
              <a:rPr lang="zh-CN" altLang="en-US" sz="2000" smtClean="0">
                <a:solidFill>
                  <a:srgbClr val="FF0000"/>
                </a:solidFill>
              </a:rPr>
              <a:t>＋当期收回以前已被冲销的坏帐</a:t>
            </a:r>
          </a:p>
          <a:p>
            <a:pPr marL="0" indent="0" eaLnBrk="1" hangingPunct="1">
              <a:lnSpc>
                <a:spcPct val="120000"/>
              </a:lnSpc>
              <a:spcBef>
                <a:spcPct val="40000"/>
              </a:spcBef>
            </a:pPr>
            <a:r>
              <a:rPr lang="zh-CN" altLang="en-US" sz="2000" smtClean="0"/>
              <a:t>              －应收票据贴现息－视同销售的销项税（未收现）</a:t>
            </a:r>
          </a:p>
          <a:p>
            <a:pPr marL="0" indent="0" eaLnBrk="1" hangingPunct="1">
              <a:lnSpc>
                <a:spcPct val="120000"/>
              </a:lnSpc>
              <a:spcBef>
                <a:spcPct val="40000"/>
              </a:spcBef>
            </a:pPr>
            <a:r>
              <a:rPr lang="zh-CN" altLang="en-US" sz="2000" smtClean="0">
                <a:solidFill>
                  <a:srgbClr val="FF0000"/>
                </a:solidFill>
              </a:rPr>
              <a:t>分析：</a:t>
            </a:r>
            <a:r>
              <a:rPr lang="zh-CN" altLang="en-US" sz="2000" smtClean="0"/>
              <a:t>影响销售收现的主要是应收账款</a:t>
            </a:r>
          </a:p>
          <a:p>
            <a:pPr marL="0" indent="0" eaLnBrk="1" hangingPunct="1">
              <a:lnSpc>
                <a:spcPct val="120000"/>
              </a:lnSpc>
              <a:spcBef>
                <a:spcPct val="40000"/>
              </a:spcBef>
            </a:pPr>
            <a:r>
              <a:rPr lang="en-US" altLang="zh-CN" sz="2000" smtClean="0"/>
              <a:t>A</a:t>
            </a:r>
            <a:r>
              <a:rPr lang="zh-CN" altLang="en-US" sz="2000" smtClean="0"/>
              <a:t>、应收：期初</a:t>
            </a:r>
            <a:r>
              <a:rPr lang="en-US" altLang="zh-CN" sz="2000" smtClean="0"/>
              <a:t>=</a:t>
            </a:r>
            <a:r>
              <a:rPr lang="zh-CN" altLang="en-US" sz="2000" smtClean="0"/>
              <a:t>期末   本期收入全部收现</a:t>
            </a:r>
          </a:p>
          <a:p>
            <a:pPr marL="0" indent="0" eaLnBrk="1" hangingPunct="1">
              <a:lnSpc>
                <a:spcPct val="120000"/>
              </a:lnSpc>
              <a:spcBef>
                <a:spcPct val="40000"/>
              </a:spcBef>
            </a:pPr>
            <a:r>
              <a:rPr lang="en-US" altLang="zh-CN" sz="2000" smtClean="0"/>
              <a:t>B</a:t>
            </a:r>
            <a:r>
              <a:rPr lang="zh-CN" altLang="en-US" sz="2000" smtClean="0"/>
              <a:t>、应收：期初＜期末  本期收入部分收现    </a:t>
            </a:r>
            <a:r>
              <a:rPr lang="en-US" altLang="zh-CN" sz="2000" smtClean="0"/>
              <a:t>-</a:t>
            </a:r>
            <a:r>
              <a:rPr lang="zh-CN" altLang="en-US" sz="2000" smtClean="0"/>
              <a:t>应收</a:t>
            </a:r>
            <a:r>
              <a:rPr lang="en-US" altLang="zh-CN" sz="2000" smtClean="0"/>
              <a:t>↑</a:t>
            </a:r>
            <a:endParaRPr lang="zh-CN" altLang="en-US" sz="2000" smtClean="0"/>
          </a:p>
          <a:p>
            <a:pPr marL="0" indent="0" algn="l" eaLnBrk="1" hangingPunct="1">
              <a:lnSpc>
                <a:spcPct val="120000"/>
              </a:lnSpc>
              <a:spcBef>
                <a:spcPct val="40000"/>
              </a:spcBef>
            </a:pPr>
            <a:r>
              <a:rPr lang="en-US" altLang="zh-CN" sz="2000" smtClean="0"/>
              <a:t>C</a:t>
            </a:r>
            <a:r>
              <a:rPr lang="zh-CN" altLang="en-US" sz="2000" smtClean="0"/>
              <a:t>、应收：期初＞期末  本期收入全部收现还将以前的收了部分现 </a:t>
            </a:r>
            <a:r>
              <a:rPr lang="en-US" altLang="zh-CN" sz="2000" smtClean="0"/>
              <a:t>+</a:t>
            </a:r>
            <a:r>
              <a:rPr lang="zh-CN" altLang="en-US" sz="2000" smtClean="0"/>
              <a:t>应收</a:t>
            </a:r>
            <a:r>
              <a:rPr lang="en-US" altLang="zh-CN" sz="2000" smtClean="0"/>
              <a:t>↓</a:t>
            </a:r>
            <a:endParaRPr lang="zh-CN" altLang="en-US" sz="2000" smtClean="0"/>
          </a:p>
          <a:p>
            <a:pPr marL="0" indent="0" eaLnBrk="1" hangingPunct="1">
              <a:lnSpc>
                <a:spcPct val="120000"/>
              </a:lnSpc>
              <a:spcBef>
                <a:spcPct val="40000"/>
              </a:spcBef>
            </a:pPr>
            <a:endParaRPr lang="zh-CN" altLang="en-US" sz="2000" smtClean="0"/>
          </a:p>
        </p:txBody>
      </p:sp>
      <p:sp>
        <p:nvSpPr>
          <p:cNvPr id="4" name="日期占位符 3"/>
          <p:cNvSpPr>
            <a:spLocks noGrp="1"/>
          </p:cNvSpPr>
          <p:nvPr>
            <p:ph type="dt" sz="half" idx="10"/>
          </p:nvPr>
        </p:nvSpPr>
        <p:spPr/>
        <p:txBody>
          <a:bodyPr/>
          <a:lstStyle/>
          <a:p>
            <a:pPr>
              <a:defRPr/>
            </a:pPr>
            <a:fld id="{214FCD6B-0E61-4FF5-A448-39ED27B055B7}"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B6824961-E9CA-4DC1-9AD8-9EBE80102E4B}" type="slidenum">
              <a:rPr lang="ko-KR" altLang="en-US"/>
              <a:pPr>
                <a:defRPr/>
              </a:pPr>
              <a:t>366</a:t>
            </a:fld>
            <a:endParaRPr lang="en-US" altLang="ko-KR"/>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954F3F4-945F-40FE-9264-DB83671DFB96}"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350E500A-8079-416C-B9A9-95113386171B}" type="slidenum">
              <a:rPr lang="ko-KR" altLang="en-US"/>
              <a:pPr>
                <a:defRPr/>
              </a:pPr>
              <a:t>367</a:t>
            </a:fld>
            <a:endParaRPr lang="en-US" altLang="ko-KR"/>
          </a:p>
        </p:txBody>
      </p:sp>
      <p:sp>
        <p:nvSpPr>
          <p:cNvPr id="32776" name="Rectangle 8"/>
          <p:cNvSpPr>
            <a:spLocks noChangeArrowheads="1"/>
          </p:cNvSpPr>
          <p:nvPr/>
        </p:nvSpPr>
        <p:spPr bwMode="auto">
          <a:xfrm>
            <a:off x="611188" y="1268413"/>
            <a:ext cx="7993062" cy="4494212"/>
          </a:xfrm>
          <a:prstGeom prst="rect">
            <a:avLst/>
          </a:prstGeom>
          <a:noFill/>
          <a:ln w="7938">
            <a:noFill/>
            <a:miter lim="800000"/>
            <a:headEnd/>
            <a:tailEnd/>
          </a:ln>
          <a:effectLst/>
        </p:spPr>
        <p:txBody>
          <a:bodyPr>
            <a:spAutoFit/>
          </a:bodyPr>
          <a:lstStyle/>
          <a:p>
            <a:pPr algn="just">
              <a:lnSpc>
                <a:spcPct val="110000"/>
              </a:lnSpc>
              <a:spcBef>
                <a:spcPct val="30000"/>
              </a:spcBef>
            </a:pPr>
            <a:r>
              <a:rPr lang="zh-CN" altLang="en-US" sz="2800">
                <a:solidFill>
                  <a:srgbClr val="FF0000"/>
                </a:solidFill>
                <a:ea typeface="楷体_GB2312" pitchFamily="49" charset="-122"/>
              </a:rPr>
              <a:t>应该考虑的特殊因素：</a:t>
            </a:r>
          </a:p>
          <a:p>
            <a:pPr algn="just">
              <a:lnSpc>
                <a:spcPct val="110000"/>
              </a:lnSpc>
              <a:spcBef>
                <a:spcPct val="30000"/>
              </a:spcBef>
            </a:pPr>
            <a:r>
              <a:rPr lang="zh-CN" altLang="en-US" sz="2800">
                <a:solidFill>
                  <a:srgbClr val="000099"/>
                </a:solidFill>
                <a:ea typeface="楷体_GB2312" pitchFamily="49" charset="-122"/>
              </a:rPr>
              <a:t>销项税：</a:t>
            </a:r>
            <a:endParaRPr lang="zh-CN" altLang="en-US" sz="2800">
              <a:ea typeface="楷体_GB2312" pitchFamily="49" charset="-122"/>
            </a:endParaRPr>
          </a:p>
          <a:p>
            <a:pPr algn="just">
              <a:lnSpc>
                <a:spcPct val="110000"/>
              </a:lnSpc>
              <a:spcBef>
                <a:spcPct val="30000"/>
              </a:spcBef>
            </a:pPr>
            <a:r>
              <a:rPr lang="zh-CN" altLang="en-US" sz="2800">
                <a:solidFill>
                  <a:srgbClr val="000099"/>
                </a:solidFill>
                <a:ea typeface="楷体_GB2312" pitchFamily="49" charset="-122"/>
              </a:rPr>
              <a:t>当期计提的坏账准备</a:t>
            </a:r>
            <a:r>
              <a:rPr lang="zh-CN" altLang="en-US" sz="2800">
                <a:ea typeface="楷体_GB2312" pitchFamily="49" charset="-122"/>
              </a:rPr>
              <a:t>：由于填列资产负债表时扣除了坏账准备而导致应收帐款减少，但却没有引起现金的流动；</a:t>
            </a:r>
          </a:p>
          <a:p>
            <a:pPr algn="just">
              <a:lnSpc>
                <a:spcPct val="110000"/>
              </a:lnSpc>
              <a:spcBef>
                <a:spcPct val="30000"/>
              </a:spcBef>
            </a:pPr>
            <a:r>
              <a:rPr lang="zh-CN" altLang="en-US" sz="2800">
                <a:solidFill>
                  <a:srgbClr val="000099"/>
                </a:solidFill>
                <a:ea typeface="楷体_GB2312" pitchFamily="49" charset="-122"/>
              </a:rPr>
              <a:t>当期冲销坏账、当期收回以前已被冲销的坏帐：</a:t>
            </a:r>
          </a:p>
          <a:p>
            <a:pPr algn="just">
              <a:lnSpc>
                <a:spcPct val="110000"/>
              </a:lnSpc>
              <a:spcBef>
                <a:spcPct val="30000"/>
              </a:spcBef>
            </a:pPr>
            <a:r>
              <a:rPr lang="zh-CN" altLang="en-US" sz="2800">
                <a:solidFill>
                  <a:srgbClr val="000099"/>
                </a:solidFill>
                <a:ea typeface="楷体_GB2312" pitchFamily="49" charset="-122"/>
              </a:rPr>
              <a:t>应收票据贴现息</a:t>
            </a:r>
          </a:p>
          <a:p>
            <a:pPr algn="just">
              <a:lnSpc>
                <a:spcPct val="110000"/>
              </a:lnSpc>
              <a:spcBef>
                <a:spcPct val="30000"/>
              </a:spcBef>
            </a:pPr>
            <a:r>
              <a:rPr lang="zh-CN" altLang="en-US" sz="2800">
                <a:solidFill>
                  <a:srgbClr val="000099"/>
                </a:solidFill>
                <a:ea typeface="楷体_GB2312" pitchFamily="49" charset="-122"/>
              </a:rPr>
              <a:t>视同销售的销项税</a:t>
            </a:r>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1D3BE421-2654-4ED6-946A-18F87D921ECB}"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220B336-5937-4439-A833-AB49BBBAD91E}" type="slidenum">
              <a:rPr lang="ko-KR" altLang="en-US"/>
              <a:pPr>
                <a:defRPr/>
              </a:pPr>
              <a:t>368</a:t>
            </a:fld>
            <a:endParaRPr lang="en-US" altLang="ko-KR"/>
          </a:p>
        </p:txBody>
      </p:sp>
      <p:sp>
        <p:nvSpPr>
          <p:cNvPr id="33800" name="Rectangle 8"/>
          <p:cNvSpPr>
            <a:spLocks noChangeArrowheads="1"/>
          </p:cNvSpPr>
          <p:nvPr/>
        </p:nvSpPr>
        <p:spPr bwMode="auto">
          <a:xfrm>
            <a:off x="611188" y="1052513"/>
            <a:ext cx="7921625" cy="968375"/>
          </a:xfrm>
          <a:prstGeom prst="rect">
            <a:avLst/>
          </a:prstGeom>
          <a:noFill/>
          <a:ln w="7938">
            <a:noFill/>
            <a:miter lim="800000"/>
            <a:headEnd/>
            <a:tailEnd/>
          </a:ln>
          <a:effectLst/>
        </p:spPr>
        <p:txBody>
          <a:bodyPr>
            <a:spAutoFit/>
          </a:bodyPr>
          <a:lstStyle/>
          <a:p>
            <a:pPr>
              <a:lnSpc>
                <a:spcPct val="120000"/>
              </a:lnSpc>
              <a:spcBef>
                <a:spcPct val="20000"/>
              </a:spcBef>
            </a:pPr>
            <a:r>
              <a:rPr lang="zh-CN" altLang="en-US" b="1">
                <a:solidFill>
                  <a:srgbClr val="FF0000"/>
                </a:solidFill>
                <a:latin typeface="楷体_GB2312" pitchFamily="49" charset="-122"/>
                <a:ea typeface="楷体_GB2312" pitchFamily="49" charset="-122"/>
              </a:rPr>
              <a:t>购货付现</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主营业务成本（扣除工资、福利、非现金支出）</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应付</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应付</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预付</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予付</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存货</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存货</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进项税</a:t>
            </a:r>
          </a:p>
        </p:txBody>
      </p:sp>
      <p:sp>
        <p:nvSpPr>
          <p:cNvPr id="33801" name="Rectangle 9"/>
          <p:cNvSpPr>
            <a:spLocks noChangeArrowheads="1"/>
          </p:cNvSpPr>
          <p:nvPr/>
        </p:nvSpPr>
        <p:spPr bwMode="auto">
          <a:xfrm>
            <a:off x="611188" y="2276475"/>
            <a:ext cx="7848600" cy="3962400"/>
          </a:xfrm>
          <a:prstGeom prst="rect">
            <a:avLst/>
          </a:prstGeom>
          <a:noFill/>
          <a:ln w="7938">
            <a:noFill/>
            <a:miter lim="800000"/>
            <a:headEnd/>
            <a:tailEnd/>
          </a:ln>
          <a:effectLst/>
        </p:spPr>
        <p:txBody>
          <a:bodyPr>
            <a:spAutoFit/>
          </a:bodyPr>
          <a:lstStyle/>
          <a:p>
            <a:pPr marL="3409950" indent="-3409950" algn="just">
              <a:lnSpc>
                <a:spcPct val="110000"/>
              </a:lnSpc>
              <a:spcBef>
                <a:spcPct val="30000"/>
              </a:spcBef>
            </a:pPr>
            <a:r>
              <a:rPr lang="zh-CN" altLang="en-US" b="1">
                <a:solidFill>
                  <a:srgbClr val="FF0000"/>
                </a:solidFill>
                <a:latin typeface="楷体_GB2312" pitchFamily="49" charset="-122"/>
                <a:ea typeface="楷体_GB2312" pitchFamily="49" charset="-122"/>
              </a:rPr>
              <a:t>分析：影响购货付现的主要是应付账款</a:t>
            </a:r>
          </a:p>
          <a:p>
            <a:pPr marL="3409950" indent="-3409950" algn="just">
              <a:lnSpc>
                <a:spcPct val="110000"/>
              </a:lnSpc>
              <a:spcBef>
                <a:spcPct val="30000"/>
              </a:spcBef>
            </a:pPr>
            <a:r>
              <a:rPr lang="en-US" altLang="zh-CN">
                <a:latin typeface="楷体_GB2312" pitchFamily="49" charset="-122"/>
                <a:ea typeface="楷体_GB2312" pitchFamily="49" charset="-122"/>
              </a:rPr>
              <a:t>A</a:t>
            </a:r>
            <a:r>
              <a:rPr lang="zh-CN" altLang="en-US">
                <a:latin typeface="楷体_GB2312" pitchFamily="49" charset="-122"/>
                <a:ea typeface="楷体_GB2312" pitchFamily="49" charset="-122"/>
              </a:rPr>
              <a:t>、应付：期初 </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期末   本期购货全部付现</a:t>
            </a:r>
          </a:p>
          <a:p>
            <a:pPr marL="3409950" indent="-3409950" algn="just">
              <a:lnSpc>
                <a:spcPct val="110000"/>
              </a:lnSpc>
              <a:spcBef>
                <a:spcPct val="30000"/>
              </a:spcBef>
            </a:pPr>
            <a:r>
              <a:rPr lang="en-US" altLang="zh-CN">
                <a:latin typeface="楷体_GB2312" pitchFamily="49" charset="-122"/>
                <a:ea typeface="楷体_GB2312" pitchFamily="49" charset="-122"/>
              </a:rPr>
              <a:t>B</a:t>
            </a:r>
            <a:r>
              <a:rPr lang="zh-CN" altLang="en-US">
                <a:latin typeface="楷体_GB2312" pitchFamily="49" charset="-122"/>
                <a:ea typeface="楷体_GB2312" pitchFamily="49" charset="-122"/>
              </a:rPr>
              <a:t>、应付：期初＜期末   本期购货部分付现   </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应付</a:t>
            </a:r>
            <a:r>
              <a:rPr lang="en-US" altLang="zh-CN">
                <a:latin typeface="楷体_GB2312" pitchFamily="49" charset="-122"/>
                <a:ea typeface="楷体_GB2312" pitchFamily="49" charset="-122"/>
              </a:rPr>
              <a:t>↑</a:t>
            </a:r>
          </a:p>
          <a:p>
            <a:pPr marL="3409950" indent="-3409950" algn="just">
              <a:lnSpc>
                <a:spcPct val="110000"/>
              </a:lnSpc>
              <a:spcBef>
                <a:spcPct val="30000"/>
              </a:spcBef>
            </a:pP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、应付：期初＞期末   本期购货全部付现还将以前的付了部分现    </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应付</a:t>
            </a:r>
            <a:r>
              <a:rPr lang="en-US" altLang="zh-CN">
                <a:latin typeface="楷体_GB2312" pitchFamily="49" charset="-122"/>
                <a:ea typeface="楷体_GB2312" pitchFamily="49" charset="-122"/>
              </a:rPr>
              <a:t>↓</a:t>
            </a:r>
          </a:p>
          <a:p>
            <a:pPr marL="3409950" indent="-3409950" algn="just">
              <a:lnSpc>
                <a:spcPct val="110000"/>
              </a:lnSpc>
              <a:spcBef>
                <a:spcPct val="30000"/>
              </a:spcBef>
            </a:pPr>
            <a:r>
              <a:rPr lang="zh-CN" altLang="en-US">
                <a:latin typeface="楷体_GB2312" pitchFamily="49" charset="-122"/>
                <a:ea typeface="楷体_GB2312" pitchFamily="49" charset="-122"/>
              </a:rPr>
              <a:t>（</a:t>
            </a:r>
            <a:r>
              <a:rPr lang="en-US" altLang="zh-CN">
                <a:latin typeface="楷体_GB2312" pitchFamily="49" charset="-122"/>
                <a:ea typeface="楷体_GB2312" pitchFamily="49" charset="-122"/>
              </a:rPr>
              <a:t>3</a:t>
            </a:r>
            <a:r>
              <a:rPr lang="zh-CN" altLang="en-US">
                <a:latin typeface="楷体_GB2312" pitchFamily="49" charset="-122"/>
                <a:ea typeface="楷体_GB2312" pitchFamily="49" charset="-122"/>
              </a:rPr>
              <a:t>）存货分析：</a:t>
            </a:r>
          </a:p>
          <a:p>
            <a:pPr marL="3409950" indent="-3409950" algn="just">
              <a:lnSpc>
                <a:spcPct val="110000"/>
              </a:lnSpc>
              <a:spcBef>
                <a:spcPct val="30000"/>
              </a:spcBef>
            </a:pPr>
            <a:r>
              <a:rPr lang="en-US" altLang="zh-CN" b="1">
                <a:solidFill>
                  <a:schemeClr val="accent2"/>
                </a:solidFill>
                <a:latin typeface="楷体_GB2312" pitchFamily="49" charset="-122"/>
                <a:ea typeface="楷体_GB2312" pitchFamily="49" charset="-122"/>
              </a:rPr>
              <a:t>2</a:t>
            </a:r>
            <a:r>
              <a:rPr lang="zh-CN" altLang="en-US" b="1">
                <a:solidFill>
                  <a:schemeClr val="accent2"/>
                </a:solidFill>
                <a:latin typeface="楷体_GB2312" pitchFamily="49" charset="-122"/>
                <a:ea typeface="楷体_GB2312" pitchFamily="49" charset="-122"/>
              </a:rPr>
              <a:t>、投资活动现金流量（略）</a:t>
            </a:r>
          </a:p>
          <a:p>
            <a:pPr marL="3409950" indent="-3409950" algn="just">
              <a:lnSpc>
                <a:spcPct val="110000"/>
              </a:lnSpc>
              <a:spcBef>
                <a:spcPct val="30000"/>
              </a:spcBef>
            </a:pPr>
            <a:r>
              <a:rPr lang="en-US" altLang="zh-CN" b="1">
                <a:solidFill>
                  <a:schemeClr val="accent2"/>
                </a:solidFill>
                <a:latin typeface="楷体_GB2312" pitchFamily="49" charset="-122"/>
                <a:ea typeface="楷体_GB2312" pitchFamily="49" charset="-122"/>
              </a:rPr>
              <a:t>3</a:t>
            </a:r>
            <a:r>
              <a:rPr lang="zh-CN" altLang="en-US" b="1">
                <a:solidFill>
                  <a:schemeClr val="accent2"/>
                </a:solidFill>
                <a:latin typeface="楷体_GB2312" pitchFamily="49" charset="-122"/>
                <a:ea typeface="楷体_GB2312" pitchFamily="49" charset="-122"/>
              </a:rPr>
              <a:t>、筹资活动现金流量（略）</a:t>
            </a:r>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3"/>
          <p:cNvSpPr>
            <a:spLocks noGrp="1" noChangeArrowheads="1"/>
          </p:cNvSpPr>
          <p:nvPr>
            <p:ph idx="1"/>
          </p:nvPr>
        </p:nvSpPr>
        <p:spPr>
          <a:xfrm>
            <a:off x="395288" y="1125538"/>
            <a:ext cx="8424862" cy="4940300"/>
          </a:xfrm>
        </p:spPr>
        <p:txBody>
          <a:bodyPr>
            <a:normAutofit fontScale="85000" lnSpcReduction="20000"/>
          </a:bodyPr>
          <a:lstStyle/>
          <a:p>
            <a:pPr marL="0" indent="0" eaLnBrk="1" hangingPunct="1">
              <a:lnSpc>
                <a:spcPct val="110000"/>
              </a:lnSpc>
              <a:spcBef>
                <a:spcPct val="30000"/>
              </a:spcBef>
            </a:pPr>
            <a:r>
              <a:rPr lang="zh-CN" altLang="en-US" sz="3200" smtClean="0">
                <a:solidFill>
                  <a:srgbClr val="FF0000"/>
                </a:solidFill>
              </a:rPr>
              <a:t>补充资料的编制</a:t>
            </a:r>
          </a:p>
          <a:p>
            <a:pPr marL="0" indent="0" eaLnBrk="1" hangingPunct="1">
              <a:lnSpc>
                <a:spcPct val="110000"/>
              </a:lnSpc>
              <a:spcBef>
                <a:spcPct val="30000"/>
              </a:spcBef>
            </a:pPr>
            <a:r>
              <a:rPr lang="zh-CN" altLang="en-US" smtClean="0">
                <a:solidFill>
                  <a:srgbClr val="FF0000"/>
                </a:solidFill>
              </a:rPr>
              <a:t>经营活动的现金净流量</a:t>
            </a:r>
            <a:r>
              <a:rPr lang="en-US" altLang="zh-CN" smtClean="0">
                <a:solidFill>
                  <a:srgbClr val="FF0000"/>
                </a:solidFill>
                <a:latin typeface="Arial"/>
              </a:rPr>
              <a:t>——</a:t>
            </a:r>
            <a:r>
              <a:rPr lang="zh-CN" altLang="en-US" smtClean="0">
                <a:solidFill>
                  <a:srgbClr val="FF0000"/>
                </a:solidFill>
              </a:rPr>
              <a:t>间接法</a:t>
            </a:r>
          </a:p>
          <a:p>
            <a:pPr marL="0" indent="0" eaLnBrk="1" hangingPunct="1">
              <a:lnSpc>
                <a:spcPct val="110000"/>
              </a:lnSpc>
              <a:spcBef>
                <a:spcPct val="30000"/>
              </a:spcBef>
            </a:pPr>
            <a:r>
              <a:rPr lang="zh-CN" altLang="en-US" b="1" smtClean="0">
                <a:solidFill>
                  <a:srgbClr val="000099"/>
                </a:solidFill>
              </a:rPr>
              <a:t>（</a:t>
            </a:r>
            <a:r>
              <a:rPr lang="en-US" altLang="zh-CN" b="1" smtClean="0">
                <a:solidFill>
                  <a:srgbClr val="000099"/>
                </a:solidFill>
              </a:rPr>
              <a:t>1</a:t>
            </a:r>
            <a:r>
              <a:rPr lang="zh-CN" altLang="en-US" b="1" smtClean="0">
                <a:solidFill>
                  <a:srgbClr val="000099"/>
                </a:solidFill>
              </a:rPr>
              <a:t>）间接法列报：</a:t>
            </a:r>
          </a:p>
          <a:p>
            <a:pPr marL="0" indent="0" eaLnBrk="1" hangingPunct="1">
              <a:lnSpc>
                <a:spcPct val="110000"/>
              </a:lnSpc>
              <a:spcBef>
                <a:spcPct val="30000"/>
              </a:spcBef>
            </a:pPr>
            <a:r>
              <a:rPr lang="zh-CN" altLang="en-US" smtClean="0">
                <a:solidFill>
                  <a:srgbClr val="000099"/>
                </a:solidFill>
              </a:rPr>
              <a:t>        </a:t>
            </a:r>
            <a:r>
              <a:rPr lang="zh-CN" altLang="en-US" smtClean="0"/>
              <a:t>净利润</a:t>
            </a:r>
            <a:r>
              <a:rPr lang="en-US" altLang="zh-CN" smtClean="0"/>
              <a:t>±</a:t>
            </a:r>
            <a:r>
              <a:rPr lang="zh-CN" altLang="en-US" smtClean="0"/>
              <a:t>调整项目</a:t>
            </a:r>
            <a:r>
              <a:rPr lang="en-US" altLang="zh-CN" smtClean="0"/>
              <a:t>=</a:t>
            </a:r>
            <a:r>
              <a:rPr lang="zh-CN" altLang="en-US" smtClean="0"/>
              <a:t>经营活动的现金流量</a:t>
            </a:r>
          </a:p>
          <a:p>
            <a:pPr marL="0" indent="0" eaLnBrk="1" hangingPunct="1">
              <a:lnSpc>
                <a:spcPct val="110000"/>
              </a:lnSpc>
              <a:spcBef>
                <a:spcPct val="30000"/>
              </a:spcBef>
            </a:pPr>
            <a:r>
              <a:rPr lang="zh-CN" altLang="en-US" b="1" smtClean="0">
                <a:solidFill>
                  <a:srgbClr val="000099"/>
                </a:solidFill>
              </a:rPr>
              <a:t>（</a:t>
            </a:r>
            <a:r>
              <a:rPr lang="en-US" altLang="zh-CN" b="1" smtClean="0">
                <a:solidFill>
                  <a:srgbClr val="000099"/>
                </a:solidFill>
              </a:rPr>
              <a:t>2</a:t>
            </a:r>
            <a:r>
              <a:rPr lang="zh-CN" altLang="en-US" b="1" smtClean="0">
                <a:solidFill>
                  <a:srgbClr val="000099"/>
                </a:solidFill>
              </a:rPr>
              <a:t>）净利润：</a:t>
            </a:r>
          </a:p>
          <a:p>
            <a:pPr marL="0" indent="0" eaLnBrk="1" hangingPunct="1">
              <a:lnSpc>
                <a:spcPct val="110000"/>
              </a:lnSpc>
              <a:spcBef>
                <a:spcPct val="30000"/>
              </a:spcBef>
            </a:pPr>
            <a:r>
              <a:rPr lang="en-US" altLang="zh-CN" smtClean="0"/>
              <a:t>①</a:t>
            </a:r>
            <a:r>
              <a:rPr lang="zh-CN" altLang="en-US" smtClean="0"/>
              <a:t>根据：收入</a:t>
            </a:r>
            <a:r>
              <a:rPr lang="zh-CN" altLang="en-US" smtClean="0">
                <a:solidFill>
                  <a:srgbClr val="660066"/>
                </a:solidFill>
              </a:rPr>
              <a:t>（收现收入</a:t>
            </a:r>
            <a:r>
              <a:rPr lang="en-US" altLang="zh-CN" smtClean="0">
                <a:solidFill>
                  <a:srgbClr val="660066"/>
                </a:solidFill>
              </a:rPr>
              <a:t>+</a:t>
            </a:r>
            <a:r>
              <a:rPr lang="zh-CN" altLang="en-US" smtClean="0">
                <a:solidFill>
                  <a:srgbClr val="660066"/>
                </a:solidFill>
              </a:rPr>
              <a:t>未收现收入）</a:t>
            </a:r>
            <a:r>
              <a:rPr lang="en-US" altLang="zh-CN" smtClean="0"/>
              <a:t>-</a:t>
            </a:r>
            <a:r>
              <a:rPr lang="zh-CN" altLang="en-US" smtClean="0"/>
              <a:t>费用</a:t>
            </a:r>
          </a:p>
          <a:p>
            <a:pPr marL="0" indent="0" eaLnBrk="1" hangingPunct="1">
              <a:lnSpc>
                <a:spcPct val="110000"/>
              </a:lnSpc>
              <a:spcBef>
                <a:spcPct val="30000"/>
              </a:spcBef>
            </a:pPr>
            <a:r>
              <a:rPr lang="zh-CN" altLang="en-US" smtClean="0"/>
              <a:t>            </a:t>
            </a:r>
            <a:r>
              <a:rPr lang="zh-CN" altLang="en-US" b="1" smtClean="0"/>
              <a:t>（付现支出</a:t>
            </a:r>
            <a:r>
              <a:rPr lang="en-US" altLang="zh-CN" b="1" smtClean="0"/>
              <a:t>+</a:t>
            </a:r>
            <a:r>
              <a:rPr lang="zh-CN" altLang="en-US" b="1" smtClean="0"/>
              <a:t>未付现支出）</a:t>
            </a:r>
            <a:r>
              <a:rPr lang="en-US" altLang="zh-CN" smtClean="0"/>
              <a:t>=</a:t>
            </a:r>
            <a:r>
              <a:rPr lang="zh-CN" altLang="en-US" smtClean="0"/>
              <a:t>净利润</a:t>
            </a:r>
          </a:p>
          <a:p>
            <a:pPr marL="0" indent="0" eaLnBrk="1" hangingPunct="1">
              <a:lnSpc>
                <a:spcPct val="110000"/>
              </a:lnSpc>
              <a:spcBef>
                <a:spcPct val="30000"/>
              </a:spcBef>
            </a:pPr>
            <a:r>
              <a:rPr lang="zh-CN" altLang="en-US" smtClean="0"/>
              <a:t>    净利润是按权责发生制确定的，我们要计算的是现金流量，所以要按收付实现制重新确认，要剔除权责发生制的影响。</a:t>
            </a:r>
          </a:p>
        </p:txBody>
      </p:sp>
      <p:sp>
        <p:nvSpPr>
          <p:cNvPr id="4" name="日期占位符 3"/>
          <p:cNvSpPr>
            <a:spLocks noGrp="1"/>
          </p:cNvSpPr>
          <p:nvPr>
            <p:ph type="dt" sz="half" idx="10"/>
          </p:nvPr>
        </p:nvSpPr>
        <p:spPr/>
        <p:txBody>
          <a:bodyPr/>
          <a:lstStyle/>
          <a:p>
            <a:pPr>
              <a:defRPr/>
            </a:pPr>
            <a:fld id="{4F4581FA-4757-4B9C-BBB7-BB90269E515A}"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ECBF6D13-D3AA-4887-94B2-69E9A35038DE}" type="slidenum">
              <a:rPr lang="ko-KR" altLang="en-US"/>
              <a:pPr>
                <a:defRPr/>
              </a:pPr>
              <a:t>369</a:t>
            </a:fld>
            <a:endParaRPr lang="en-US" altLang="ko-K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6" name="Rectangle 6"/>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5.公允价值</a:t>
            </a:r>
          </a:p>
        </p:txBody>
      </p:sp>
      <p:sp>
        <p:nvSpPr>
          <p:cNvPr id="92163" name="Rectangle 3"/>
          <p:cNvSpPr>
            <a:spLocks noGrp="1" noChangeArrowheads="1"/>
          </p:cNvSpPr>
          <p:nvPr>
            <p:ph idx="1"/>
          </p:nvPr>
        </p:nvSpPr>
        <p:spPr>
          <a:xfrm>
            <a:off x="457200" y="1066800"/>
            <a:ext cx="8153400" cy="5257800"/>
          </a:xfrm>
        </p:spPr>
        <p:txBody>
          <a:bodyPr>
            <a:normAutofit fontScale="92500"/>
          </a:bodyPr>
          <a:lstStyle/>
          <a:p>
            <a:pPr>
              <a:lnSpc>
                <a:spcPct val="120000"/>
              </a:lnSpc>
              <a:spcBef>
                <a:spcPct val="50000"/>
              </a:spcBef>
            </a:pPr>
            <a:r>
              <a:rPr lang="zh-CN" altLang="en-US" b="0">
                <a:latin typeface="楷体_GB2312" pitchFamily="49" charset="-122"/>
              </a:rPr>
              <a:t>    公允价值是指公平交易中，熟悉情况的交易双方自愿进行资产交换或者债务清偿的金额。</a:t>
            </a:r>
          </a:p>
          <a:p>
            <a:pPr>
              <a:lnSpc>
                <a:spcPct val="120000"/>
              </a:lnSpc>
              <a:spcBef>
                <a:spcPct val="50000"/>
              </a:spcBef>
            </a:pPr>
            <a:r>
              <a:rPr lang="zh-CN" altLang="en-US" b="0">
                <a:latin typeface="楷体_GB2312" pitchFamily="49" charset="-122"/>
              </a:rPr>
              <a:t>    在公允价值计量下，</a:t>
            </a:r>
            <a:r>
              <a:rPr lang="zh-CN" altLang="en-US" b="0">
                <a:solidFill>
                  <a:srgbClr val="0000CC"/>
                </a:solidFill>
                <a:latin typeface="楷体_GB2312" pitchFamily="49" charset="-122"/>
              </a:rPr>
              <a:t>资产和负债</a:t>
            </a:r>
            <a:r>
              <a:rPr lang="zh-CN" altLang="en-US" b="0">
                <a:latin typeface="楷体_GB2312" pitchFamily="49" charset="-122"/>
              </a:rPr>
              <a:t>按照在公平交易中，熟悉情况的交易双方自愿进行资产交换或者债务清偿的金额计量。</a:t>
            </a:r>
          </a:p>
          <a:p>
            <a:pPr>
              <a:lnSpc>
                <a:spcPct val="120000"/>
              </a:lnSpc>
              <a:spcBef>
                <a:spcPct val="50000"/>
              </a:spcBef>
            </a:pPr>
            <a:r>
              <a:rPr lang="zh-CN" altLang="en-US" b="0">
                <a:latin typeface="楷体_GB2312" pitchFamily="49" charset="-122"/>
              </a:rPr>
              <a:t>    企业在对会计要素进行计量时，</a:t>
            </a:r>
            <a:r>
              <a:rPr lang="zh-CN" altLang="en-US" b="0">
                <a:solidFill>
                  <a:srgbClr val="0000CC"/>
                </a:solidFill>
                <a:latin typeface="楷体_GB2312" pitchFamily="49" charset="-122"/>
              </a:rPr>
              <a:t>一般应当采用</a:t>
            </a:r>
            <a:r>
              <a:rPr lang="zh-CN" altLang="en-US" b="0">
                <a:latin typeface="楷体_GB2312" pitchFamily="49" charset="-122"/>
              </a:rPr>
              <a:t>历史成本。重置成本、可变现净值、现值、公允价值是在</a:t>
            </a:r>
            <a:r>
              <a:rPr lang="zh-CN" altLang="en-US" b="0">
                <a:solidFill>
                  <a:srgbClr val="0000CC"/>
                </a:solidFill>
                <a:latin typeface="楷体_GB2312" pitchFamily="49" charset="-122"/>
              </a:rPr>
              <a:t>规定条件下</a:t>
            </a:r>
            <a:r>
              <a:rPr lang="zh-CN" altLang="en-US" b="0">
                <a:latin typeface="楷体_GB2312" pitchFamily="49" charset="-122"/>
              </a:rPr>
              <a:t>使用的计量属性。</a:t>
            </a:r>
            <a:endParaRPr lang="zh-CN" altLang="en-US" b="0">
              <a:solidFill>
                <a:srgbClr val="FF0000"/>
              </a:solidFill>
              <a:latin typeface="楷体_GB2312" pitchFamily="49" charset="-122"/>
            </a:endParaRPr>
          </a:p>
          <a:p>
            <a:pPr>
              <a:lnSpc>
                <a:spcPct val="120000"/>
              </a:lnSpc>
              <a:spcBef>
                <a:spcPct val="50000"/>
              </a:spcBef>
            </a:pPr>
            <a:endParaRPr lang="zh-CN" altLang="en-US">
              <a:latin typeface="楷体_GB2312" pitchFamily="49" charset="-122"/>
            </a:endParaRPr>
          </a:p>
        </p:txBody>
      </p:sp>
      <p:sp>
        <p:nvSpPr>
          <p:cNvPr id="4" name="日期占位符 3"/>
          <p:cNvSpPr>
            <a:spLocks noGrp="1"/>
          </p:cNvSpPr>
          <p:nvPr>
            <p:ph type="dt" sz="half" idx="10"/>
          </p:nvPr>
        </p:nvSpPr>
        <p:spPr/>
        <p:txBody>
          <a:bodyPr/>
          <a:lstStyle/>
          <a:p>
            <a:fld id="{178B8568-3C74-4BF9-A542-84C57155A419}"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F3DC0F8B-4831-4F12-B4C5-8ACD577AB873}" type="slidenum">
              <a:rPr lang="en-US" altLang="ko-KR"/>
              <a:pPr/>
              <a:t>37</a:t>
            </a:fld>
            <a:endParaRPr lang="en-US" altLang="ko-KR"/>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3"/>
          <p:cNvSpPr>
            <a:spLocks noGrp="1" noChangeArrowheads="1"/>
          </p:cNvSpPr>
          <p:nvPr>
            <p:ph idx="1"/>
          </p:nvPr>
        </p:nvSpPr>
        <p:spPr/>
        <p:txBody>
          <a:bodyPr>
            <a:normAutofit fontScale="85000" lnSpcReduction="20000"/>
          </a:bodyPr>
          <a:lstStyle/>
          <a:p>
            <a:pPr marL="0" indent="0" eaLnBrk="1" hangingPunct="1">
              <a:lnSpc>
                <a:spcPct val="120000"/>
              </a:lnSpc>
              <a:spcBef>
                <a:spcPct val="40000"/>
              </a:spcBef>
            </a:pPr>
            <a:r>
              <a:rPr lang="en-US" altLang="zh-CN" smtClean="0"/>
              <a:t>②</a:t>
            </a:r>
            <a:r>
              <a:rPr lang="zh-CN" altLang="en-US" smtClean="0"/>
              <a:t>根据：</a:t>
            </a:r>
          </a:p>
          <a:p>
            <a:pPr marL="0" indent="0" eaLnBrk="1" hangingPunct="1">
              <a:lnSpc>
                <a:spcPct val="120000"/>
              </a:lnSpc>
              <a:spcBef>
                <a:spcPct val="40000"/>
              </a:spcBef>
            </a:pPr>
            <a:r>
              <a:rPr lang="zh-CN" altLang="en-US" smtClean="0"/>
              <a:t>    收现收入</a:t>
            </a:r>
            <a:r>
              <a:rPr lang="en-US" altLang="zh-CN" smtClean="0"/>
              <a:t>-</a:t>
            </a:r>
            <a:r>
              <a:rPr lang="zh-CN" altLang="en-US" smtClean="0"/>
              <a:t>付现费用</a:t>
            </a:r>
            <a:r>
              <a:rPr lang="en-US" altLang="zh-CN" smtClean="0"/>
              <a:t>=</a:t>
            </a:r>
            <a:r>
              <a:rPr lang="zh-CN" altLang="en-US" smtClean="0"/>
              <a:t>净利润</a:t>
            </a:r>
            <a:r>
              <a:rPr lang="en-US" altLang="zh-CN" smtClean="0"/>
              <a:t>+</a:t>
            </a:r>
            <a:r>
              <a:rPr lang="zh-CN" altLang="en-US" smtClean="0"/>
              <a:t>未付现费用</a:t>
            </a:r>
            <a:r>
              <a:rPr lang="en-US" altLang="zh-CN" smtClean="0"/>
              <a:t>-</a:t>
            </a:r>
            <a:r>
              <a:rPr lang="zh-CN" altLang="en-US" smtClean="0"/>
              <a:t>未收现收入</a:t>
            </a:r>
          </a:p>
          <a:p>
            <a:pPr marL="0" indent="0" eaLnBrk="1" hangingPunct="1">
              <a:lnSpc>
                <a:spcPct val="120000"/>
              </a:lnSpc>
              <a:spcBef>
                <a:spcPct val="40000"/>
              </a:spcBef>
            </a:pPr>
            <a:r>
              <a:rPr lang="zh-CN" altLang="en-US" smtClean="0"/>
              <a:t>    净利润是由三大活动构成的，我们只需要计算经营活动这部分，需进一步调整。</a:t>
            </a:r>
          </a:p>
          <a:p>
            <a:pPr marL="0" indent="0" eaLnBrk="1" hangingPunct="1">
              <a:lnSpc>
                <a:spcPct val="120000"/>
              </a:lnSpc>
              <a:spcBef>
                <a:spcPct val="40000"/>
              </a:spcBef>
            </a:pPr>
            <a:r>
              <a:rPr lang="zh-CN" altLang="en-US" b="1" smtClean="0">
                <a:solidFill>
                  <a:srgbClr val="FF0000"/>
                </a:solidFill>
              </a:rPr>
              <a:t>不涉及现金的投资和筹资活动</a:t>
            </a:r>
          </a:p>
          <a:p>
            <a:pPr marL="0" indent="0" eaLnBrk="1" hangingPunct="1">
              <a:lnSpc>
                <a:spcPct val="120000"/>
              </a:lnSpc>
              <a:spcBef>
                <a:spcPct val="40000"/>
              </a:spcBef>
            </a:pPr>
            <a:r>
              <a:rPr lang="zh-CN" altLang="en-US" b="1" smtClean="0">
                <a:solidFill>
                  <a:srgbClr val="FF0000"/>
                </a:solidFill>
              </a:rPr>
              <a:t>现金项目的增减变化</a:t>
            </a:r>
            <a:r>
              <a:rPr lang="en-US" altLang="zh-CN" b="1" smtClean="0">
                <a:solidFill>
                  <a:srgbClr val="FF0000"/>
                </a:solidFill>
                <a:latin typeface="Arial"/>
              </a:rPr>
              <a:t>——</a:t>
            </a:r>
            <a:r>
              <a:rPr lang="zh-CN" altLang="en-US" b="1" smtClean="0">
                <a:solidFill>
                  <a:srgbClr val="FF0000"/>
                </a:solidFill>
              </a:rPr>
              <a:t>集中反映</a:t>
            </a:r>
          </a:p>
          <a:p>
            <a:pPr marL="0" indent="0" eaLnBrk="1" hangingPunct="1">
              <a:lnSpc>
                <a:spcPct val="120000"/>
              </a:lnSpc>
              <a:spcBef>
                <a:spcPct val="40000"/>
              </a:spcBef>
            </a:pPr>
            <a:r>
              <a:rPr lang="zh-CN" altLang="en-US" smtClean="0"/>
              <a:t>现金项目的期末</a:t>
            </a:r>
            <a:r>
              <a:rPr lang="en-US" altLang="zh-CN" smtClean="0"/>
              <a:t>-</a:t>
            </a:r>
            <a:r>
              <a:rPr lang="zh-CN" altLang="en-US" smtClean="0"/>
              <a:t>期初</a:t>
            </a:r>
            <a:r>
              <a:rPr lang="en-US" altLang="zh-CN" smtClean="0"/>
              <a:t>=</a:t>
            </a:r>
            <a:r>
              <a:rPr lang="zh-CN" altLang="en-US" smtClean="0"/>
              <a:t>现金流量净增加额</a:t>
            </a:r>
          </a:p>
          <a:p>
            <a:pPr marL="0" indent="0" eaLnBrk="1" hangingPunct="1">
              <a:lnSpc>
                <a:spcPct val="120000"/>
              </a:lnSpc>
              <a:spcBef>
                <a:spcPct val="40000"/>
              </a:spcBef>
            </a:pPr>
            <a:endParaRPr lang="zh-CN" altLang="en-US" sz="2800" smtClean="0"/>
          </a:p>
        </p:txBody>
      </p:sp>
      <p:sp>
        <p:nvSpPr>
          <p:cNvPr id="4" name="日期占位符 3"/>
          <p:cNvSpPr>
            <a:spLocks noGrp="1"/>
          </p:cNvSpPr>
          <p:nvPr>
            <p:ph type="dt" sz="half" idx="10"/>
          </p:nvPr>
        </p:nvSpPr>
        <p:spPr/>
        <p:txBody>
          <a:bodyPr/>
          <a:lstStyle/>
          <a:p>
            <a:pPr>
              <a:defRPr/>
            </a:pPr>
            <a:fld id="{D95955AE-E61C-4241-A4FF-3E2D9180B200}"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43B78CCD-5958-4CC9-8917-9390D9C61217}" type="slidenum">
              <a:rPr lang="ko-KR" altLang="en-US"/>
              <a:pPr>
                <a:defRPr/>
              </a:pPr>
              <a:t>370</a:t>
            </a:fld>
            <a:endParaRPr lang="en-US" altLang="ko-KR"/>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pPr>
              <a:defRPr/>
            </a:pPr>
            <a:fld id="{6A87D4D0-02CF-44EE-A4C0-ECA5AE60C69D}" type="datetime1">
              <a:rPr lang="zh-CN" altLang="en-US"/>
              <a:pPr>
                <a:defRPr/>
              </a:pPr>
              <a:t>2012-07-13</a:t>
            </a:fld>
            <a:endParaRPr lang="en-US" altLang="ko-KR"/>
          </a:p>
        </p:txBody>
      </p:sp>
      <p:sp>
        <p:nvSpPr>
          <p:cNvPr id="7" name="页脚占位符 4"/>
          <p:cNvSpPr>
            <a:spLocks noGrp="1"/>
          </p:cNvSpPr>
          <p:nvPr>
            <p:ph type="ftr" sz="quarter" idx="11"/>
          </p:nvPr>
        </p:nvSpPr>
        <p:spPr/>
        <p:txBody>
          <a:bodyPr/>
          <a:lstStyle/>
          <a:p>
            <a:pPr>
              <a:defRPr/>
            </a:pPr>
            <a:r>
              <a:rPr lang="ko-KR" altLang="en-US"/>
              <a:t>会计学</a:t>
            </a:r>
            <a:endParaRPr lang="en-US" altLang="ko-KR"/>
          </a:p>
        </p:txBody>
      </p:sp>
      <p:sp>
        <p:nvSpPr>
          <p:cNvPr id="8" name="灯片编号占位符 5"/>
          <p:cNvSpPr>
            <a:spLocks noGrp="1"/>
          </p:cNvSpPr>
          <p:nvPr>
            <p:ph type="sldNum" sz="quarter" idx="12"/>
          </p:nvPr>
        </p:nvSpPr>
        <p:spPr/>
        <p:txBody>
          <a:bodyPr/>
          <a:lstStyle/>
          <a:p>
            <a:pPr>
              <a:defRPr/>
            </a:pPr>
            <a:fld id="{4297A327-2B24-4370-9F89-1C090148F31C}" type="slidenum">
              <a:rPr lang="ko-KR" altLang="en-US"/>
              <a:pPr>
                <a:defRPr/>
              </a:pPr>
              <a:t>371</a:t>
            </a:fld>
            <a:endParaRPr lang="en-US" altLang="ko-KR"/>
          </a:p>
        </p:txBody>
      </p:sp>
      <p:sp>
        <p:nvSpPr>
          <p:cNvPr id="178180" name="AutoShape 4"/>
          <p:cNvSpPr>
            <a:spLocks noChangeArrowheads="1"/>
          </p:cNvSpPr>
          <p:nvPr/>
        </p:nvSpPr>
        <p:spPr bwMode="blackWhite">
          <a:xfrm>
            <a:off x="611188" y="1196975"/>
            <a:ext cx="8072437" cy="555625"/>
          </a:xfrm>
          <a:prstGeom prst="roundRect">
            <a:avLst>
              <a:gd name="adj" fmla="val 9106"/>
            </a:avLst>
          </a:prstGeom>
          <a:noFill/>
          <a:ln w="3175">
            <a:noFill/>
            <a:round/>
            <a:headEnd/>
            <a:tailEnd/>
          </a:ln>
        </p:spPr>
        <p:txBody>
          <a:bodyPr anchor="ctr">
            <a:spAutoFit/>
          </a:bodyPr>
          <a:lstStyle/>
          <a:p>
            <a:pPr algn="just" latinLnBrk="0">
              <a:lnSpc>
                <a:spcPct val="120000"/>
              </a:lnSpc>
              <a:spcBef>
                <a:spcPct val="30000"/>
              </a:spcBef>
            </a:pPr>
            <a:r>
              <a:rPr kumimoji="0" lang="en-US" altLang="zh-CN" b="1">
                <a:solidFill>
                  <a:srgbClr val="000099"/>
                </a:solidFill>
                <a:latin typeface="楷体_GB2312" pitchFamily="49" charset="-122"/>
                <a:ea typeface="楷体_GB2312" pitchFamily="49" charset="-122"/>
              </a:rPr>
              <a:t>2.T</a:t>
            </a:r>
            <a:r>
              <a:rPr kumimoji="0" lang="zh-CN" altLang="en-US" b="1">
                <a:solidFill>
                  <a:srgbClr val="000099"/>
                </a:solidFill>
                <a:latin typeface="楷体_GB2312" pitchFamily="49" charset="-122"/>
                <a:ea typeface="楷体_GB2312" pitchFamily="49" charset="-122"/>
              </a:rPr>
              <a:t>型账户法 </a:t>
            </a:r>
            <a:endParaRPr kumimoji="0" lang="en-US" altLang="en-US" b="1">
              <a:solidFill>
                <a:srgbClr val="000099"/>
              </a:solidFill>
              <a:latin typeface="楷体_GB2312" pitchFamily="49" charset="-122"/>
              <a:ea typeface="楷体_GB2312" pitchFamily="49" charset="-122"/>
            </a:endParaRPr>
          </a:p>
        </p:txBody>
      </p:sp>
      <p:sp>
        <p:nvSpPr>
          <p:cNvPr id="178182" name="AutoShape 6"/>
          <p:cNvSpPr>
            <a:spLocks noChangeArrowheads="1"/>
          </p:cNvSpPr>
          <p:nvPr/>
        </p:nvSpPr>
        <p:spPr bwMode="blackWhite">
          <a:xfrm>
            <a:off x="590550" y="1916113"/>
            <a:ext cx="8072438" cy="555625"/>
          </a:xfrm>
          <a:prstGeom prst="roundRect">
            <a:avLst>
              <a:gd name="adj" fmla="val 9106"/>
            </a:avLst>
          </a:prstGeom>
          <a:noFill/>
          <a:ln w="3175">
            <a:noFill/>
            <a:round/>
            <a:headEnd/>
            <a:tailEnd/>
          </a:ln>
        </p:spPr>
        <p:txBody>
          <a:bodyPr anchor="ctr">
            <a:spAutoFit/>
          </a:bodyPr>
          <a:lstStyle/>
          <a:p>
            <a:pPr algn="just" latinLnBrk="0">
              <a:lnSpc>
                <a:spcPct val="120000"/>
              </a:lnSpc>
              <a:spcBef>
                <a:spcPct val="30000"/>
              </a:spcBef>
            </a:pPr>
            <a:r>
              <a:rPr kumimoji="0" lang="en-US" altLang="zh-CN" b="1">
                <a:solidFill>
                  <a:srgbClr val="000099"/>
                </a:solidFill>
                <a:latin typeface="楷体_GB2312" pitchFamily="49" charset="-122"/>
                <a:ea typeface="楷体_GB2312" pitchFamily="49" charset="-122"/>
              </a:rPr>
              <a:t>3.</a:t>
            </a:r>
            <a:r>
              <a:rPr kumimoji="0" lang="zh-CN" altLang="en-US" b="1">
                <a:solidFill>
                  <a:srgbClr val="000099"/>
                </a:solidFill>
                <a:latin typeface="楷体_GB2312" pitchFamily="49" charset="-122"/>
                <a:ea typeface="楷体_GB2312" pitchFamily="49" charset="-122"/>
              </a:rPr>
              <a:t>工作底稿法（后面将重点进行讲述）</a:t>
            </a:r>
            <a:endParaRPr kumimoji="0" lang="en-US" altLang="en-US" b="1">
              <a:solidFill>
                <a:srgbClr val="000099"/>
              </a:solidFill>
              <a:latin typeface="楷体_GB2312" pitchFamily="49" charset="-122"/>
              <a:ea typeface="楷体_GB2312" pitchFamily="49" charset="-122"/>
            </a:endParaRPr>
          </a:p>
        </p:txBody>
      </p:sp>
      <p:sp>
        <p:nvSpPr>
          <p:cNvPr id="178183" name="AutoShape 7"/>
          <p:cNvSpPr>
            <a:spLocks noChangeArrowheads="1"/>
          </p:cNvSpPr>
          <p:nvPr/>
        </p:nvSpPr>
        <p:spPr bwMode="blackWhite">
          <a:xfrm>
            <a:off x="539750" y="2636838"/>
            <a:ext cx="7920038" cy="2522537"/>
          </a:xfrm>
          <a:prstGeom prst="roundRect">
            <a:avLst>
              <a:gd name="adj" fmla="val 9106"/>
            </a:avLst>
          </a:prstGeom>
          <a:noFill/>
          <a:ln w="3175">
            <a:noFill/>
            <a:round/>
            <a:headEnd/>
            <a:tailEnd/>
          </a:ln>
        </p:spPr>
        <p:txBody>
          <a:bodyPr anchor="ctr">
            <a:spAutoFit/>
          </a:bodyPr>
          <a:lstStyle/>
          <a:p>
            <a:pPr algn="just" latinLnBrk="0">
              <a:lnSpc>
                <a:spcPct val="120000"/>
              </a:lnSpc>
              <a:spcBef>
                <a:spcPct val="30000"/>
              </a:spcBef>
            </a:pPr>
            <a:r>
              <a:rPr kumimoji="0" lang="en-US" altLang="zh-CN" b="1">
                <a:solidFill>
                  <a:srgbClr val="000099"/>
                </a:solidFill>
                <a:latin typeface="楷体_GB2312" pitchFamily="49" charset="-122"/>
                <a:ea typeface="楷体_GB2312" pitchFamily="49" charset="-122"/>
              </a:rPr>
              <a:t>4.</a:t>
            </a:r>
            <a:r>
              <a:rPr kumimoji="0" lang="zh-CN" altLang="en-US" b="1">
                <a:solidFill>
                  <a:srgbClr val="000099"/>
                </a:solidFill>
                <a:latin typeface="楷体_GB2312" pitchFamily="49" charset="-122"/>
                <a:ea typeface="楷体_GB2312" pitchFamily="49" charset="-122"/>
              </a:rPr>
              <a:t>其他方法</a:t>
            </a:r>
          </a:p>
          <a:p>
            <a:pPr algn="just" latinLnBrk="0">
              <a:lnSpc>
                <a:spcPct val="120000"/>
              </a:lnSpc>
              <a:spcBef>
                <a:spcPct val="30000"/>
              </a:spcBef>
            </a:pPr>
            <a:r>
              <a:rPr kumimoji="0" lang="zh-CN" altLang="en-US" b="1">
                <a:solidFill>
                  <a:srgbClr val="000099"/>
                </a:solidFill>
                <a:latin typeface="楷体_GB2312" pitchFamily="49" charset="-122"/>
                <a:ea typeface="楷体_GB2312" pitchFamily="49" charset="-122"/>
              </a:rPr>
              <a:t>平时设立现金收支明细账（该账户不是主要账户，作为</a:t>
            </a:r>
            <a:r>
              <a:rPr kumimoji="0" lang="zh-CN" altLang="en-US" b="1">
                <a:solidFill>
                  <a:srgbClr val="000099"/>
                </a:solidFill>
                <a:latin typeface="Arial"/>
                <a:ea typeface="楷体_GB2312" pitchFamily="49" charset="-122"/>
              </a:rPr>
              <a:t>“</a:t>
            </a:r>
            <a:r>
              <a:rPr kumimoji="0" lang="zh-CN" altLang="en-US" b="1">
                <a:solidFill>
                  <a:srgbClr val="000099"/>
                </a:solidFill>
                <a:latin typeface="楷体_GB2312" pitchFamily="49" charset="-122"/>
                <a:ea typeface="楷体_GB2312" pitchFamily="49" charset="-122"/>
              </a:rPr>
              <a:t>辅助账户</a:t>
            </a:r>
            <a:r>
              <a:rPr kumimoji="0" lang="zh-CN" altLang="en-US" b="1">
                <a:solidFill>
                  <a:srgbClr val="000099"/>
                </a:solidFill>
                <a:latin typeface="Arial"/>
                <a:ea typeface="楷体_GB2312" pitchFamily="49" charset="-122"/>
              </a:rPr>
              <a:t>”</a:t>
            </a:r>
            <a:r>
              <a:rPr kumimoji="0" lang="zh-CN" altLang="en-US" b="1">
                <a:solidFill>
                  <a:srgbClr val="000099"/>
                </a:solidFill>
                <a:latin typeface="楷体_GB2312" pitchFamily="49" charset="-122"/>
                <a:ea typeface="楷体_GB2312" pitchFamily="49" charset="-122"/>
              </a:rPr>
              <a:t>）由出纳员分三类活动进行登记，每个月末作一次结算。平时工作量加大，年底报表编制比较轻松。很多企业采用此方法 </a:t>
            </a:r>
            <a:endParaRPr kumimoji="0" lang="en-US" altLang="en-US" b="1">
              <a:solidFill>
                <a:srgbClr val="000099"/>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additive="base">
                                        <p:cTn id="7" dur="500" fill="hold"/>
                                        <p:tgtEl>
                                          <p:spTgt spid="178180"/>
                                        </p:tgtEl>
                                        <p:attrNameLst>
                                          <p:attrName>ppt_x</p:attrName>
                                        </p:attrNameLst>
                                      </p:cBhvr>
                                      <p:tavLst>
                                        <p:tav tm="0">
                                          <p:val>
                                            <p:strVal val="1+#ppt_w/2"/>
                                          </p:val>
                                        </p:tav>
                                        <p:tav tm="100000">
                                          <p:val>
                                            <p:strVal val="#ppt_x"/>
                                          </p:val>
                                        </p:tav>
                                      </p:tavLst>
                                    </p:anim>
                                    <p:anim calcmode="lin" valueType="num">
                                      <p:cBhvr additive="base">
                                        <p:cTn id="8" dur="500" fill="hold"/>
                                        <p:tgtEl>
                                          <p:spTgt spid="17818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8182"/>
                                        </p:tgtEl>
                                        <p:attrNameLst>
                                          <p:attrName>style.visibility</p:attrName>
                                        </p:attrNameLst>
                                      </p:cBhvr>
                                      <p:to>
                                        <p:strVal val="visible"/>
                                      </p:to>
                                    </p:set>
                                    <p:anim calcmode="lin" valueType="num">
                                      <p:cBhvr additive="base">
                                        <p:cTn id="11" dur="500" fill="hold"/>
                                        <p:tgtEl>
                                          <p:spTgt spid="178182"/>
                                        </p:tgtEl>
                                        <p:attrNameLst>
                                          <p:attrName>ppt_x</p:attrName>
                                        </p:attrNameLst>
                                      </p:cBhvr>
                                      <p:tavLst>
                                        <p:tav tm="0">
                                          <p:val>
                                            <p:strVal val="1+#ppt_w/2"/>
                                          </p:val>
                                        </p:tav>
                                        <p:tav tm="100000">
                                          <p:val>
                                            <p:strVal val="#ppt_x"/>
                                          </p:val>
                                        </p:tav>
                                      </p:tavLst>
                                    </p:anim>
                                    <p:anim calcmode="lin" valueType="num">
                                      <p:cBhvr additive="base">
                                        <p:cTn id="12" dur="500" fill="hold"/>
                                        <p:tgtEl>
                                          <p:spTgt spid="17818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8183"/>
                                        </p:tgtEl>
                                        <p:attrNameLst>
                                          <p:attrName>style.visibility</p:attrName>
                                        </p:attrNameLst>
                                      </p:cBhvr>
                                      <p:to>
                                        <p:strVal val="visible"/>
                                      </p:to>
                                    </p:set>
                                    <p:anim calcmode="lin" valueType="num">
                                      <p:cBhvr additive="base">
                                        <p:cTn id="15" dur="500" fill="hold"/>
                                        <p:tgtEl>
                                          <p:spTgt spid="178183"/>
                                        </p:tgtEl>
                                        <p:attrNameLst>
                                          <p:attrName>ppt_x</p:attrName>
                                        </p:attrNameLst>
                                      </p:cBhvr>
                                      <p:tavLst>
                                        <p:tav tm="0">
                                          <p:val>
                                            <p:strVal val="1+#ppt_w/2"/>
                                          </p:val>
                                        </p:tav>
                                        <p:tav tm="100000">
                                          <p:val>
                                            <p:strVal val="#ppt_x"/>
                                          </p:val>
                                        </p:tav>
                                      </p:tavLst>
                                    </p:anim>
                                    <p:anim calcmode="lin" valueType="num">
                                      <p:cBhvr additive="base">
                                        <p:cTn id="16" dur="500" fill="hold"/>
                                        <p:tgtEl>
                                          <p:spTgt spid="178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2" grpId="0"/>
      <p:bldP spid="178183"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pPr eaLnBrk="1" hangingPunct="1"/>
            <a:r>
              <a:rPr lang="zh-CN" altLang="en-US" sz="3200" smtClean="0">
                <a:solidFill>
                  <a:schemeClr val="bg1"/>
                </a:solidFill>
                <a:ea typeface="楷体_GB2312" pitchFamily="49" charset="-122"/>
              </a:rPr>
              <a:t>（三）工作底稿法的编制方法</a:t>
            </a:r>
          </a:p>
        </p:txBody>
      </p:sp>
      <p:sp>
        <p:nvSpPr>
          <p:cNvPr id="37894" name="Rectangle 3"/>
          <p:cNvSpPr>
            <a:spLocks noGrp="1" noChangeArrowheads="1"/>
          </p:cNvSpPr>
          <p:nvPr>
            <p:ph idx="1"/>
          </p:nvPr>
        </p:nvSpPr>
        <p:spPr>
          <a:xfrm>
            <a:off x="539750" y="1052513"/>
            <a:ext cx="8424863" cy="5327650"/>
          </a:xfrm>
        </p:spPr>
        <p:txBody>
          <a:bodyPr>
            <a:normAutofit lnSpcReduction="10000"/>
          </a:bodyPr>
          <a:lstStyle/>
          <a:p>
            <a:pPr marL="1436688" indent="-1436688" eaLnBrk="1" hangingPunct="1">
              <a:lnSpc>
                <a:spcPct val="120000"/>
              </a:lnSpc>
              <a:spcBef>
                <a:spcPct val="35000"/>
              </a:spcBef>
            </a:pPr>
            <a:r>
              <a:rPr lang="zh-CN" altLang="en-US" sz="2800" smtClean="0"/>
              <a:t>第一步：设置工作底稿并登记相关金额；</a:t>
            </a:r>
          </a:p>
          <a:p>
            <a:pPr marL="1436688" indent="-1436688" eaLnBrk="1" hangingPunct="1">
              <a:lnSpc>
                <a:spcPct val="120000"/>
              </a:lnSpc>
              <a:spcBef>
                <a:spcPct val="35000"/>
              </a:spcBef>
            </a:pPr>
            <a:r>
              <a:rPr lang="zh-CN" altLang="en-US" sz="2800" smtClean="0"/>
              <a:t>第二步：对当期经济业务进行分析并编制调整分录；</a:t>
            </a:r>
          </a:p>
          <a:p>
            <a:pPr marL="1436688" indent="-1436688" eaLnBrk="1" hangingPunct="1">
              <a:lnSpc>
                <a:spcPct val="120000"/>
              </a:lnSpc>
              <a:spcBef>
                <a:spcPct val="35000"/>
              </a:spcBef>
            </a:pPr>
            <a:r>
              <a:rPr lang="zh-CN" altLang="en-US" sz="2800" smtClean="0"/>
              <a:t>第三步：将调整分录过入工作底稿中的相应部分；</a:t>
            </a:r>
          </a:p>
          <a:p>
            <a:pPr marL="1436688" indent="-1436688" eaLnBrk="1" hangingPunct="1">
              <a:lnSpc>
                <a:spcPct val="120000"/>
              </a:lnSpc>
              <a:spcBef>
                <a:spcPct val="35000"/>
              </a:spcBef>
            </a:pPr>
            <a:r>
              <a:rPr lang="zh-CN" altLang="en-US" sz="2800" smtClean="0"/>
              <a:t>第四步：试算平衡；</a:t>
            </a:r>
          </a:p>
          <a:p>
            <a:pPr marL="1436688" indent="-1436688" eaLnBrk="1" hangingPunct="1">
              <a:lnSpc>
                <a:spcPct val="120000"/>
              </a:lnSpc>
              <a:spcBef>
                <a:spcPct val="35000"/>
              </a:spcBef>
            </a:pPr>
            <a:r>
              <a:rPr lang="zh-CN" altLang="en-US" sz="2800" smtClean="0"/>
              <a:t>第五步：计算现金流量表项目的金额；</a:t>
            </a:r>
          </a:p>
          <a:p>
            <a:pPr marL="1436688" indent="-1436688" eaLnBrk="1" hangingPunct="1">
              <a:lnSpc>
                <a:spcPct val="120000"/>
              </a:lnSpc>
              <a:spcBef>
                <a:spcPct val="35000"/>
              </a:spcBef>
            </a:pPr>
            <a:r>
              <a:rPr lang="zh-CN" altLang="en-US" sz="2800" smtClean="0"/>
              <a:t>第六步：将工作底稿中的现金流量表各项目抄入正规报表中。 </a:t>
            </a:r>
            <a:endParaRPr lang="en-US" altLang="en-US" sz="2800" smtClean="0"/>
          </a:p>
          <a:p>
            <a:pPr marL="1436688" indent="-1436688" eaLnBrk="1" hangingPunct="1">
              <a:lnSpc>
                <a:spcPct val="120000"/>
              </a:lnSpc>
              <a:spcBef>
                <a:spcPct val="35000"/>
              </a:spcBef>
            </a:pPr>
            <a:endParaRPr lang="zh-CN" altLang="en-US" sz="2800" smtClean="0"/>
          </a:p>
        </p:txBody>
      </p:sp>
      <p:sp>
        <p:nvSpPr>
          <p:cNvPr id="4" name="日期占位符 3"/>
          <p:cNvSpPr>
            <a:spLocks noGrp="1"/>
          </p:cNvSpPr>
          <p:nvPr>
            <p:ph type="dt" sz="half" idx="10"/>
          </p:nvPr>
        </p:nvSpPr>
        <p:spPr/>
        <p:txBody>
          <a:bodyPr/>
          <a:lstStyle/>
          <a:p>
            <a:pPr>
              <a:defRPr/>
            </a:pPr>
            <a:fld id="{A285BE14-D3F6-4725-BE17-63C30BDCB64C}"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40C65A65-517B-4E9A-8948-65F317F1304B}" type="slidenum">
              <a:rPr lang="ko-KR" altLang="en-US"/>
              <a:pPr>
                <a:defRPr/>
              </a:pPr>
              <a:t>372</a:t>
            </a:fld>
            <a:endParaRPr lang="en-US" altLang="ko-KR"/>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zh-CN" altLang="en-US" sz="2800" smtClean="0">
                <a:solidFill>
                  <a:srgbClr val="FFFFFF"/>
                </a:solidFill>
                <a:ea typeface="楷体_GB2312" pitchFamily="49" charset="-122"/>
              </a:rPr>
              <a:t>第一步：设置工作底稿并登记相关金额</a:t>
            </a:r>
          </a:p>
        </p:txBody>
      </p:sp>
      <p:sp>
        <p:nvSpPr>
          <p:cNvPr id="38918" name="Rectangle 3"/>
          <p:cNvSpPr>
            <a:spLocks noGrp="1" noChangeArrowheads="1"/>
          </p:cNvSpPr>
          <p:nvPr>
            <p:ph idx="1"/>
          </p:nvPr>
        </p:nvSpPr>
        <p:spPr/>
        <p:txBody>
          <a:bodyPr/>
          <a:lstStyle/>
          <a:p>
            <a:pPr marL="0" indent="0" eaLnBrk="1" hangingPunct="1">
              <a:lnSpc>
                <a:spcPct val="120000"/>
              </a:lnSpc>
              <a:spcBef>
                <a:spcPct val="50000"/>
              </a:spcBef>
            </a:pPr>
            <a:r>
              <a:rPr lang="zh-CN" altLang="en-US" sz="2800" smtClean="0"/>
              <a:t>（</a:t>
            </a:r>
            <a:r>
              <a:rPr lang="en-US" altLang="zh-CN" sz="2800" smtClean="0"/>
              <a:t>1</a:t>
            </a:r>
            <a:r>
              <a:rPr lang="zh-CN" altLang="en-US" sz="2800" smtClean="0"/>
              <a:t>）工作底稿格式：三大块，涵盖了资产负债表、利润表和现金流量表三张表</a:t>
            </a:r>
          </a:p>
          <a:p>
            <a:pPr marL="0" indent="0" eaLnBrk="1" hangingPunct="1">
              <a:lnSpc>
                <a:spcPct val="120000"/>
              </a:lnSpc>
              <a:spcBef>
                <a:spcPct val="50000"/>
              </a:spcBef>
            </a:pPr>
            <a:r>
              <a:rPr lang="zh-CN" altLang="en-US" sz="2800" smtClean="0"/>
              <a:t>（</a:t>
            </a:r>
            <a:r>
              <a:rPr lang="en-US" altLang="zh-CN" sz="2800" smtClean="0"/>
              <a:t>2</a:t>
            </a:r>
            <a:r>
              <a:rPr lang="zh-CN" altLang="en-US" sz="2800" smtClean="0"/>
              <a:t>）栏目设置：期初数、调整分录、期末数</a:t>
            </a:r>
          </a:p>
          <a:p>
            <a:pPr marL="0" indent="0" eaLnBrk="1" hangingPunct="1">
              <a:lnSpc>
                <a:spcPct val="120000"/>
              </a:lnSpc>
              <a:spcBef>
                <a:spcPct val="50000"/>
              </a:spcBef>
            </a:pPr>
            <a:r>
              <a:rPr lang="zh-CN" altLang="en-US" sz="2800" smtClean="0"/>
              <a:t>（</a:t>
            </a:r>
            <a:r>
              <a:rPr lang="en-US" altLang="zh-CN" sz="2800" smtClean="0"/>
              <a:t>3</a:t>
            </a:r>
            <a:r>
              <a:rPr lang="zh-CN" altLang="en-US" sz="2800" smtClean="0"/>
              <a:t>）过入有关金额</a:t>
            </a:r>
          </a:p>
          <a:p>
            <a:pPr marL="0" indent="0" eaLnBrk="1" hangingPunct="1">
              <a:lnSpc>
                <a:spcPct val="120000"/>
              </a:lnSpc>
              <a:spcBef>
                <a:spcPct val="50000"/>
              </a:spcBef>
            </a:pPr>
            <a:endParaRPr lang="zh-CN" altLang="en-US" sz="2800" smtClean="0"/>
          </a:p>
        </p:txBody>
      </p:sp>
      <p:sp>
        <p:nvSpPr>
          <p:cNvPr id="4" name="日期占位符 3"/>
          <p:cNvSpPr>
            <a:spLocks noGrp="1"/>
          </p:cNvSpPr>
          <p:nvPr>
            <p:ph type="dt" sz="half" idx="10"/>
          </p:nvPr>
        </p:nvSpPr>
        <p:spPr/>
        <p:txBody>
          <a:bodyPr/>
          <a:lstStyle/>
          <a:p>
            <a:pPr>
              <a:defRPr/>
            </a:pPr>
            <a:fld id="{14D0C9BC-9CD5-4EB6-90AC-906961BB97DB}"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9D1EABE0-19B9-405A-B4FF-2BA5B858483D}" type="slidenum">
              <a:rPr lang="ko-KR" altLang="en-US"/>
              <a:pPr>
                <a:defRPr/>
              </a:pPr>
              <a:t>373</a:t>
            </a:fld>
            <a:endParaRPr lang="en-US" altLang="ko-KR"/>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539750" y="260350"/>
            <a:ext cx="8458200" cy="487363"/>
          </a:xfrm>
        </p:spPr>
        <p:txBody>
          <a:bodyPr>
            <a:normAutofit fontScale="90000"/>
          </a:bodyPr>
          <a:lstStyle/>
          <a:p>
            <a:pPr eaLnBrk="1" hangingPunct="1"/>
            <a:r>
              <a:rPr lang="zh-CN" altLang="en-US" sz="2800" smtClean="0">
                <a:solidFill>
                  <a:srgbClr val="FFFFFF"/>
                </a:solidFill>
                <a:ea typeface="楷体_GB2312" pitchFamily="49" charset="-122"/>
              </a:rPr>
              <a:t>第二步：对当期经济业务进行分析并编制调整分录</a:t>
            </a:r>
          </a:p>
        </p:txBody>
      </p:sp>
      <p:sp>
        <p:nvSpPr>
          <p:cNvPr id="5" name="日期占位符 3"/>
          <p:cNvSpPr>
            <a:spLocks noGrp="1"/>
          </p:cNvSpPr>
          <p:nvPr>
            <p:ph type="dt" sz="half" idx="10"/>
          </p:nvPr>
        </p:nvSpPr>
        <p:spPr/>
        <p:txBody>
          <a:bodyPr/>
          <a:lstStyle/>
          <a:p>
            <a:pPr>
              <a:defRPr/>
            </a:pPr>
            <a:fld id="{B8E12311-B53B-4AE4-B698-E36B09FE8C8D}" type="datetime1">
              <a:rPr lang="zh-CN" altLang="en-US"/>
              <a:pPr>
                <a:defRPr/>
              </a:pPr>
              <a:t>2012-07-13</a:t>
            </a:fld>
            <a:endParaRPr lang="en-US" altLang="ko-KR"/>
          </a:p>
        </p:txBody>
      </p:sp>
      <p:sp>
        <p:nvSpPr>
          <p:cNvPr id="6" name="页脚占位符 4"/>
          <p:cNvSpPr>
            <a:spLocks noGrp="1"/>
          </p:cNvSpPr>
          <p:nvPr>
            <p:ph type="ftr" sz="quarter" idx="11"/>
          </p:nvPr>
        </p:nvSpPr>
        <p:spPr/>
        <p:txBody>
          <a:bodyPr/>
          <a:lstStyle/>
          <a:p>
            <a:pPr>
              <a:defRPr/>
            </a:pPr>
            <a:r>
              <a:rPr lang="ko-KR" altLang="en-US"/>
              <a:t>会计学</a:t>
            </a:r>
            <a:endParaRPr lang="en-US" altLang="ko-KR"/>
          </a:p>
        </p:txBody>
      </p:sp>
      <p:sp>
        <p:nvSpPr>
          <p:cNvPr id="7" name="灯片编号占位符 5"/>
          <p:cNvSpPr>
            <a:spLocks noGrp="1"/>
          </p:cNvSpPr>
          <p:nvPr>
            <p:ph type="sldNum" sz="quarter" idx="12"/>
          </p:nvPr>
        </p:nvSpPr>
        <p:spPr/>
        <p:txBody>
          <a:bodyPr/>
          <a:lstStyle/>
          <a:p>
            <a:pPr>
              <a:defRPr/>
            </a:pPr>
            <a:fld id="{AA3EED8E-B004-4A05-A3AF-F1CC1EB77464}" type="slidenum">
              <a:rPr lang="ko-KR" altLang="en-US"/>
              <a:pPr>
                <a:defRPr/>
              </a:pPr>
              <a:t>374</a:t>
            </a:fld>
            <a:endParaRPr lang="en-US" altLang="ko-KR"/>
          </a:p>
        </p:txBody>
      </p:sp>
      <p:sp>
        <p:nvSpPr>
          <p:cNvPr id="179204" name="Rectangle 4"/>
          <p:cNvSpPr>
            <a:spLocks noChangeArrowheads="1"/>
          </p:cNvSpPr>
          <p:nvPr/>
        </p:nvSpPr>
        <p:spPr bwMode="auto">
          <a:xfrm>
            <a:off x="468313" y="1196975"/>
            <a:ext cx="8280400" cy="2209800"/>
          </a:xfrm>
          <a:prstGeom prst="rect">
            <a:avLst/>
          </a:prstGeom>
          <a:noFill/>
          <a:ln w="9525">
            <a:solidFill>
              <a:schemeClr val="bg1"/>
            </a:solidFill>
            <a:miter lim="800000"/>
            <a:headEnd/>
            <a:tailEnd/>
          </a:ln>
        </p:spPr>
        <p:txBody>
          <a:bodyPr/>
          <a:lstStyle/>
          <a:p>
            <a:pPr algn="just" latinLnBrk="0">
              <a:lnSpc>
                <a:spcPct val="120000"/>
              </a:lnSpc>
              <a:spcBef>
                <a:spcPct val="20000"/>
              </a:spcBef>
            </a:pPr>
            <a:r>
              <a:rPr kumimoji="0" lang="zh-CN" altLang="en-US">
                <a:latin typeface="楷体_GB2312" pitchFamily="49" charset="-122"/>
                <a:ea typeface="楷体_GB2312" pitchFamily="49" charset="-122"/>
              </a:rPr>
              <a:t>    调整分录是为了编制现金流量表而编制的，不是以经济业务来编制的，因此不需登记账户，不进行账务处理。</a:t>
            </a:r>
          </a:p>
          <a:p>
            <a:pPr algn="just" latinLnBrk="0">
              <a:lnSpc>
                <a:spcPct val="120000"/>
              </a:lnSpc>
              <a:spcBef>
                <a:spcPct val="20000"/>
              </a:spcBef>
            </a:pPr>
            <a:r>
              <a:rPr kumimoji="0" lang="zh-CN" altLang="en-US">
                <a:latin typeface="楷体_GB2312" pitchFamily="49" charset="-122"/>
                <a:ea typeface="楷体_GB2312" pitchFamily="49" charset="-122"/>
              </a:rPr>
              <a:t>    调整的</a:t>
            </a:r>
            <a:r>
              <a:rPr kumimoji="0" lang="zh-CN" altLang="en-US" b="1">
                <a:solidFill>
                  <a:srgbClr val="FF0000"/>
                </a:solidFill>
                <a:latin typeface="楷体_GB2312" pitchFamily="49" charset="-122"/>
                <a:ea typeface="楷体_GB2312" pitchFamily="49" charset="-122"/>
              </a:rPr>
              <a:t>顺序</a:t>
            </a:r>
            <a:r>
              <a:rPr kumimoji="0" lang="zh-CN" altLang="en-US">
                <a:latin typeface="楷体_GB2312" pitchFamily="49" charset="-122"/>
                <a:ea typeface="楷体_GB2312" pitchFamily="49" charset="-122"/>
              </a:rPr>
              <a:t>：先调利润表项目，后调资产负债表项目</a:t>
            </a:r>
          </a:p>
          <a:p>
            <a:pPr algn="just" latinLnBrk="0">
              <a:lnSpc>
                <a:spcPct val="120000"/>
              </a:lnSpc>
              <a:spcBef>
                <a:spcPct val="20000"/>
              </a:spcBef>
            </a:pPr>
            <a:r>
              <a:rPr kumimoji="0" lang="zh-CN" altLang="en-US">
                <a:latin typeface="楷体_GB2312" pitchFamily="49" charset="-122"/>
                <a:ea typeface="楷体_GB2312" pitchFamily="49" charset="-122"/>
              </a:rPr>
              <a:t>    </a:t>
            </a:r>
            <a:r>
              <a:rPr kumimoji="0" lang="zh-CN" altLang="en-US" b="1">
                <a:solidFill>
                  <a:srgbClr val="FF0000"/>
                </a:solidFill>
                <a:latin typeface="楷体_GB2312" pitchFamily="49" charset="-122"/>
                <a:ea typeface="楷体_GB2312" pitchFamily="49" charset="-122"/>
              </a:rPr>
              <a:t>编制基础</a:t>
            </a:r>
            <a:r>
              <a:rPr kumimoji="0" lang="zh-CN" altLang="en-US">
                <a:latin typeface="楷体_GB2312" pitchFamily="49" charset="-122"/>
                <a:ea typeface="楷体_GB2312" pitchFamily="49" charset="-122"/>
              </a:rPr>
              <a:t>：会计报表的数据</a:t>
            </a:r>
          </a:p>
        </p:txBody>
      </p:sp>
      <p:sp>
        <p:nvSpPr>
          <p:cNvPr id="179206" name="Rectangle 6"/>
          <p:cNvSpPr>
            <a:spLocks noChangeArrowheads="1"/>
          </p:cNvSpPr>
          <p:nvPr/>
        </p:nvSpPr>
        <p:spPr bwMode="auto">
          <a:xfrm>
            <a:off x="468313" y="3429000"/>
            <a:ext cx="8272462" cy="2952750"/>
          </a:xfrm>
          <a:prstGeom prst="rect">
            <a:avLst/>
          </a:prstGeom>
          <a:noFill/>
          <a:ln w="9525">
            <a:noFill/>
            <a:miter lim="800000"/>
            <a:headEnd/>
            <a:tailEnd/>
          </a:ln>
        </p:spPr>
        <p:txBody>
          <a:bodyPr/>
          <a:lstStyle/>
          <a:p>
            <a:pPr marL="444500" indent="-444500" algn="just" latinLnBrk="0">
              <a:lnSpc>
                <a:spcPct val="110000"/>
              </a:lnSpc>
              <a:spcBef>
                <a:spcPct val="20000"/>
              </a:spcBef>
            </a:pPr>
            <a:r>
              <a:rPr kumimoji="0" lang="zh-CN" altLang="en-US" b="1">
                <a:solidFill>
                  <a:srgbClr val="FF0000"/>
                </a:solidFill>
                <a:latin typeface="楷体_GB2312" pitchFamily="49" charset="-122"/>
                <a:ea typeface="楷体_GB2312" pitchFamily="49" charset="-122"/>
              </a:rPr>
              <a:t>调整分录的特点</a:t>
            </a:r>
            <a:r>
              <a:rPr kumimoji="0" lang="en-US" altLang="zh-CN" b="1">
                <a:solidFill>
                  <a:srgbClr val="FF0000"/>
                </a:solidFill>
                <a:latin typeface="楷体_GB2312" pitchFamily="49" charset="-122"/>
                <a:ea typeface="楷体_GB2312" pitchFamily="49" charset="-122"/>
              </a:rPr>
              <a:t>:</a:t>
            </a:r>
          </a:p>
          <a:p>
            <a:pPr marL="444500" indent="-444500" algn="just" latinLnBrk="0">
              <a:lnSpc>
                <a:spcPct val="110000"/>
              </a:lnSpc>
              <a:spcBef>
                <a:spcPct val="20000"/>
              </a:spcBef>
            </a:pPr>
            <a:r>
              <a:rPr kumimoji="0" lang="en-US" altLang="zh-CN">
                <a:latin typeface="楷体_GB2312" pitchFamily="49" charset="-122"/>
                <a:ea typeface="楷体_GB2312" pitchFamily="49" charset="-122"/>
              </a:rPr>
              <a:t>A</a:t>
            </a:r>
            <a:r>
              <a:rPr kumimoji="0" lang="zh-CN" altLang="en-US">
                <a:latin typeface="楷体_GB2312" pitchFamily="49" charset="-122"/>
                <a:ea typeface="楷体_GB2312" pitchFamily="49" charset="-122"/>
              </a:rPr>
              <a:t>、调整分录的名称不是会计科目的名称而是报表项目的名称</a:t>
            </a:r>
          </a:p>
          <a:p>
            <a:pPr marL="444500" indent="-444500" algn="just" latinLnBrk="0">
              <a:lnSpc>
                <a:spcPct val="110000"/>
              </a:lnSpc>
              <a:spcBef>
                <a:spcPct val="20000"/>
              </a:spcBef>
            </a:pPr>
            <a:r>
              <a:rPr kumimoji="0" lang="en-US" altLang="zh-CN">
                <a:latin typeface="楷体_GB2312" pitchFamily="49" charset="-122"/>
                <a:ea typeface="楷体_GB2312" pitchFamily="49" charset="-122"/>
              </a:rPr>
              <a:t>C</a:t>
            </a:r>
            <a:r>
              <a:rPr kumimoji="0" lang="zh-CN" altLang="en-US">
                <a:latin typeface="楷体_GB2312" pitchFamily="49" charset="-122"/>
                <a:ea typeface="楷体_GB2312" pitchFamily="49" charset="-122"/>
              </a:rPr>
              <a:t>、调整分录如果涉及到现金项目，应替换为三大活动现金流量的概念，并按现金流量表项目标明明细项目</a:t>
            </a:r>
          </a:p>
          <a:p>
            <a:pPr marL="444500" indent="-444500" algn="just" latinLnBrk="0">
              <a:lnSpc>
                <a:spcPct val="110000"/>
              </a:lnSpc>
              <a:spcBef>
                <a:spcPct val="20000"/>
              </a:spcBef>
            </a:pPr>
            <a:r>
              <a:rPr kumimoji="0" lang="en-US" altLang="zh-CN">
                <a:latin typeface="楷体_GB2312" pitchFamily="49" charset="-122"/>
                <a:ea typeface="楷体_GB2312" pitchFamily="49" charset="-122"/>
              </a:rPr>
              <a:t>B</a:t>
            </a:r>
            <a:r>
              <a:rPr kumimoji="0" lang="zh-CN" altLang="en-US">
                <a:latin typeface="楷体_GB2312" pitchFamily="49" charset="-122"/>
                <a:ea typeface="楷体_GB2312" pitchFamily="49" charset="-122"/>
              </a:rPr>
              <a:t>、为什么用报表名称而不用科目名称？是为了编制报表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checkerboard(across)">
                                      <p:cBhvr>
                                        <p:cTn id="7" dur="500"/>
                                        <p:tgtEl>
                                          <p:spTgt spid="1792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Effect transition="in" filter="fade">
                                      <p:cBhvr>
                                        <p:cTn id="12" dur="1000"/>
                                        <p:tgtEl>
                                          <p:spTgt spid="179206"/>
                                        </p:tgtEl>
                                      </p:cBhvr>
                                    </p:animEffect>
                                    <p:anim calcmode="lin" valueType="num">
                                      <p:cBhvr>
                                        <p:cTn id="13" dur="1000" fill="hold"/>
                                        <p:tgtEl>
                                          <p:spTgt spid="179206"/>
                                        </p:tgtEl>
                                        <p:attrNameLst>
                                          <p:attrName>ppt_x</p:attrName>
                                        </p:attrNameLst>
                                      </p:cBhvr>
                                      <p:tavLst>
                                        <p:tav tm="0">
                                          <p:val>
                                            <p:strVal val="#ppt_x"/>
                                          </p:val>
                                        </p:tav>
                                        <p:tav tm="100000">
                                          <p:val>
                                            <p:strVal val="#ppt_x"/>
                                          </p:val>
                                        </p:tav>
                                      </p:tavLst>
                                    </p:anim>
                                    <p:anim calcmode="lin" valueType="num">
                                      <p:cBhvr>
                                        <p:cTn id="14" dur="1000" fill="hold"/>
                                        <p:tgtEl>
                                          <p:spTgt spid="179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6" grpId="0"/>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3"/>
          <p:cNvSpPr>
            <a:spLocks noGrp="1" noChangeArrowheads="1"/>
          </p:cNvSpPr>
          <p:nvPr>
            <p:ph idx="1"/>
          </p:nvPr>
        </p:nvSpPr>
        <p:spPr>
          <a:xfrm>
            <a:off x="468313" y="1052513"/>
            <a:ext cx="8280400" cy="5329237"/>
          </a:xfrm>
        </p:spPr>
        <p:txBody>
          <a:bodyPr/>
          <a:lstStyle/>
          <a:p>
            <a:pPr marL="0" indent="0" eaLnBrk="1" hangingPunct="1">
              <a:lnSpc>
                <a:spcPct val="120000"/>
              </a:lnSpc>
              <a:spcBef>
                <a:spcPct val="30000"/>
              </a:spcBef>
            </a:pPr>
            <a:r>
              <a:rPr lang="zh-CN" altLang="en-US" sz="2000" b="1" smtClean="0">
                <a:solidFill>
                  <a:schemeClr val="accent2"/>
                </a:solidFill>
              </a:rPr>
              <a:t>第三步：</a:t>
            </a:r>
            <a:r>
              <a:rPr lang="zh-CN" altLang="en-US" sz="2000" smtClean="0"/>
              <a:t>将调整分录过入工作底稿中的相应部分；</a:t>
            </a:r>
          </a:p>
          <a:p>
            <a:pPr marL="0" indent="0" eaLnBrk="1" hangingPunct="1">
              <a:lnSpc>
                <a:spcPct val="120000"/>
              </a:lnSpc>
              <a:spcBef>
                <a:spcPct val="30000"/>
              </a:spcBef>
            </a:pPr>
            <a:r>
              <a:rPr lang="zh-CN" altLang="en-US" sz="2000" b="1" smtClean="0">
                <a:solidFill>
                  <a:schemeClr val="accent2"/>
                </a:solidFill>
              </a:rPr>
              <a:t>第四步：</a:t>
            </a:r>
            <a:r>
              <a:rPr lang="zh-CN" altLang="en-US" sz="2000" smtClean="0"/>
              <a:t>试算平衡</a:t>
            </a:r>
          </a:p>
          <a:p>
            <a:pPr marL="0" indent="0" eaLnBrk="1" hangingPunct="1">
              <a:lnSpc>
                <a:spcPct val="120000"/>
              </a:lnSpc>
              <a:spcBef>
                <a:spcPct val="30000"/>
              </a:spcBef>
            </a:pPr>
            <a:r>
              <a:rPr lang="zh-CN" altLang="en-US" sz="2000" smtClean="0"/>
              <a:t>即</a:t>
            </a:r>
            <a:r>
              <a:rPr lang="en-US" altLang="zh-CN" sz="2000" smtClean="0"/>
              <a:t>:</a:t>
            </a:r>
            <a:r>
              <a:rPr lang="zh-CN" altLang="en-US" sz="2000" smtClean="0"/>
              <a:t>工作底稿中各项目的期初数</a:t>
            </a:r>
            <a:r>
              <a:rPr lang="en-US" altLang="zh-CN" sz="2000" smtClean="0"/>
              <a:t>±</a:t>
            </a:r>
            <a:r>
              <a:rPr lang="zh-CN" altLang="en-US" sz="2000" smtClean="0"/>
              <a:t>借贷方调整数后是否等于期末数，若不等的项目需继续调整，直到相等为止。</a:t>
            </a:r>
          </a:p>
          <a:p>
            <a:pPr marL="0" indent="0" eaLnBrk="1" hangingPunct="1">
              <a:lnSpc>
                <a:spcPct val="120000"/>
              </a:lnSpc>
              <a:spcBef>
                <a:spcPct val="30000"/>
              </a:spcBef>
            </a:pPr>
            <a:r>
              <a:rPr lang="zh-CN" altLang="en-US" sz="2000" b="1" smtClean="0">
                <a:solidFill>
                  <a:schemeClr val="accent2"/>
                </a:solidFill>
              </a:rPr>
              <a:t>第五步：</a:t>
            </a:r>
            <a:r>
              <a:rPr lang="zh-CN" altLang="en-US" sz="2000" smtClean="0"/>
              <a:t>计算现金流量表项目的金额：</a:t>
            </a:r>
          </a:p>
          <a:p>
            <a:pPr marL="0" indent="0" eaLnBrk="1" hangingPunct="1">
              <a:lnSpc>
                <a:spcPct val="120000"/>
              </a:lnSpc>
              <a:spcBef>
                <a:spcPct val="30000"/>
              </a:spcBef>
            </a:pPr>
            <a:r>
              <a:rPr lang="zh-CN" altLang="en-US" sz="2000" smtClean="0"/>
              <a:t>工作底稿中（现金流量表部分）调整分录：</a:t>
            </a:r>
          </a:p>
          <a:p>
            <a:pPr marL="0" indent="0" eaLnBrk="1" hangingPunct="1">
              <a:lnSpc>
                <a:spcPct val="120000"/>
              </a:lnSpc>
              <a:spcBef>
                <a:spcPct val="30000"/>
              </a:spcBef>
            </a:pPr>
            <a:r>
              <a:rPr lang="zh-CN" altLang="en-US" sz="2000" smtClean="0"/>
              <a:t>               流入：借</a:t>
            </a:r>
            <a:r>
              <a:rPr lang="en-US" altLang="zh-CN" sz="2000" smtClean="0"/>
              <a:t>-</a:t>
            </a:r>
            <a:r>
              <a:rPr lang="zh-CN" altLang="en-US" sz="2000" smtClean="0"/>
              <a:t>贷</a:t>
            </a:r>
            <a:r>
              <a:rPr lang="en-US" altLang="zh-CN" sz="2000" smtClean="0"/>
              <a:t>=</a:t>
            </a:r>
            <a:r>
              <a:rPr lang="zh-CN" altLang="en-US" sz="2000" smtClean="0"/>
              <a:t>本期数</a:t>
            </a:r>
          </a:p>
          <a:p>
            <a:pPr marL="0" indent="0" eaLnBrk="1" hangingPunct="1">
              <a:lnSpc>
                <a:spcPct val="120000"/>
              </a:lnSpc>
              <a:spcBef>
                <a:spcPct val="30000"/>
              </a:spcBef>
            </a:pPr>
            <a:r>
              <a:rPr lang="zh-CN" altLang="en-US" sz="2000" smtClean="0"/>
              <a:t>               流出：贷</a:t>
            </a:r>
            <a:r>
              <a:rPr lang="en-US" altLang="zh-CN" sz="2000" smtClean="0"/>
              <a:t>-</a:t>
            </a:r>
            <a:r>
              <a:rPr lang="zh-CN" altLang="en-US" sz="2000" smtClean="0"/>
              <a:t>借</a:t>
            </a:r>
            <a:r>
              <a:rPr lang="en-US" altLang="zh-CN" sz="2000" smtClean="0"/>
              <a:t>=</a:t>
            </a:r>
            <a:r>
              <a:rPr lang="zh-CN" altLang="en-US" sz="2000" smtClean="0"/>
              <a:t>本期数</a:t>
            </a:r>
          </a:p>
          <a:p>
            <a:pPr marL="0" indent="0" eaLnBrk="1" hangingPunct="1">
              <a:lnSpc>
                <a:spcPct val="120000"/>
              </a:lnSpc>
              <a:spcBef>
                <a:spcPct val="30000"/>
              </a:spcBef>
            </a:pPr>
            <a:r>
              <a:rPr lang="zh-CN" altLang="en-US" sz="2000" b="1" smtClean="0">
                <a:solidFill>
                  <a:schemeClr val="accent2"/>
                </a:solidFill>
              </a:rPr>
              <a:t>第六步：</a:t>
            </a:r>
            <a:r>
              <a:rPr lang="zh-CN" altLang="en-US" sz="2000" smtClean="0"/>
              <a:t>根据工作底稿编制现金流量表：</a:t>
            </a:r>
          </a:p>
          <a:p>
            <a:pPr marL="0" indent="0" eaLnBrk="1" hangingPunct="1">
              <a:lnSpc>
                <a:spcPct val="120000"/>
              </a:lnSpc>
              <a:spcBef>
                <a:spcPct val="30000"/>
              </a:spcBef>
            </a:pPr>
            <a:r>
              <a:rPr lang="zh-CN" altLang="en-US" sz="2000" smtClean="0"/>
              <a:t>将工作底稿中第三部分现金流量表项目分别抄入正规的现金流量表各有关项目中。</a:t>
            </a:r>
          </a:p>
        </p:txBody>
      </p:sp>
      <p:sp>
        <p:nvSpPr>
          <p:cNvPr id="3" name="日期占位符 3"/>
          <p:cNvSpPr>
            <a:spLocks noGrp="1"/>
          </p:cNvSpPr>
          <p:nvPr>
            <p:ph type="dt" sz="half" idx="10"/>
          </p:nvPr>
        </p:nvSpPr>
        <p:spPr/>
        <p:txBody>
          <a:bodyPr/>
          <a:lstStyle/>
          <a:p>
            <a:pPr>
              <a:defRPr/>
            </a:pPr>
            <a:fld id="{CD9ED3B2-0E4E-4567-B4D3-09885B51308F}" type="datetime1">
              <a:rPr lang="zh-CN" altLang="en-US"/>
              <a:pPr>
                <a:defRPr/>
              </a:pPr>
              <a:t>2012-07-13</a:t>
            </a:fld>
            <a:endParaRPr lang="en-US" altLang="ko-KR"/>
          </a:p>
        </p:txBody>
      </p:sp>
      <p:sp>
        <p:nvSpPr>
          <p:cNvPr id="4" name="页脚占位符 4"/>
          <p:cNvSpPr>
            <a:spLocks noGrp="1"/>
          </p:cNvSpPr>
          <p:nvPr>
            <p:ph type="ftr" sz="quarter" idx="11"/>
          </p:nvPr>
        </p:nvSpPr>
        <p:spPr/>
        <p:txBody>
          <a:bodyPr/>
          <a:lstStyle/>
          <a:p>
            <a:pPr>
              <a:defRPr/>
            </a:pPr>
            <a:r>
              <a:rPr lang="ko-KR" altLang="en-US"/>
              <a:t>会计学</a:t>
            </a:r>
            <a:endParaRPr lang="en-US" altLang="ko-KR"/>
          </a:p>
        </p:txBody>
      </p:sp>
      <p:sp>
        <p:nvSpPr>
          <p:cNvPr id="5" name="灯片编号占位符 5"/>
          <p:cNvSpPr>
            <a:spLocks noGrp="1"/>
          </p:cNvSpPr>
          <p:nvPr>
            <p:ph type="sldNum" sz="quarter" idx="12"/>
          </p:nvPr>
        </p:nvSpPr>
        <p:spPr/>
        <p:txBody>
          <a:bodyPr/>
          <a:lstStyle/>
          <a:p>
            <a:pPr>
              <a:defRPr/>
            </a:pPr>
            <a:fld id="{588765D6-C41B-4CBC-A3AD-87B36A8E849A}" type="slidenum">
              <a:rPr lang="ko-KR" altLang="en-US"/>
              <a:pPr>
                <a:defRPr/>
              </a:pPr>
              <a:t>375</a:t>
            </a:fld>
            <a:endParaRPr lang="en-US" altLang="ko-KR"/>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p:cNvSpPr>
            <a:spLocks noGrp="1" noChangeArrowheads="1"/>
          </p:cNvSpPr>
          <p:nvPr>
            <p:ph type="title"/>
          </p:nvPr>
        </p:nvSpPr>
        <p:spPr/>
        <p:txBody>
          <a:bodyPr/>
          <a:lstStyle/>
          <a:p>
            <a:pPr eaLnBrk="1" hangingPunct="1"/>
            <a:r>
              <a:rPr lang="zh-CN" altLang="en-US" sz="2800" smtClean="0">
                <a:solidFill>
                  <a:schemeClr val="bg1"/>
                </a:solidFill>
                <a:latin typeface="楷体_GB2312" pitchFamily="49" charset="-122"/>
                <a:ea typeface="楷体_GB2312" pitchFamily="49" charset="-122"/>
              </a:rPr>
              <a:t>现金流量表编制举例</a:t>
            </a:r>
            <a:r>
              <a:rPr lang="en-US" altLang="zh-CN" sz="2800" smtClean="0">
                <a:solidFill>
                  <a:schemeClr val="bg1"/>
                </a:solidFill>
                <a:latin typeface="楷体_GB2312" pitchFamily="49" charset="-122"/>
                <a:ea typeface="楷体_GB2312" pitchFamily="49" charset="-122"/>
              </a:rPr>
              <a:t>P452</a:t>
            </a:r>
          </a:p>
        </p:txBody>
      </p:sp>
      <p:sp>
        <p:nvSpPr>
          <p:cNvPr id="5" name="日期占位符 3"/>
          <p:cNvSpPr>
            <a:spLocks noGrp="1"/>
          </p:cNvSpPr>
          <p:nvPr>
            <p:ph type="dt" sz="half" idx="10"/>
          </p:nvPr>
        </p:nvSpPr>
        <p:spPr/>
        <p:txBody>
          <a:bodyPr/>
          <a:lstStyle/>
          <a:p>
            <a:pPr>
              <a:defRPr/>
            </a:pPr>
            <a:fld id="{6CF0F0BC-CC09-4CCB-9D8E-E0DC3EF0D173}" type="datetime1">
              <a:rPr lang="zh-CN" altLang="en-US"/>
              <a:pPr>
                <a:defRPr/>
              </a:pPr>
              <a:t>2012-07-13</a:t>
            </a:fld>
            <a:endParaRPr lang="en-US" altLang="ko-KR"/>
          </a:p>
        </p:txBody>
      </p:sp>
      <p:sp>
        <p:nvSpPr>
          <p:cNvPr id="6" name="页脚占位符 4"/>
          <p:cNvSpPr>
            <a:spLocks noGrp="1"/>
          </p:cNvSpPr>
          <p:nvPr>
            <p:ph type="ftr" sz="quarter" idx="11"/>
          </p:nvPr>
        </p:nvSpPr>
        <p:spPr/>
        <p:txBody>
          <a:bodyPr/>
          <a:lstStyle/>
          <a:p>
            <a:pPr>
              <a:defRPr/>
            </a:pPr>
            <a:r>
              <a:rPr lang="ko-KR" altLang="en-US"/>
              <a:t>会计学</a:t>
            </a:r>
            <a:endParaRPr lang="en-US" altLang="ko-KR"/>
          </a:p>
        </p:txBody>
      </p:sp>
      <p:sp>
        <p:nvSpPr>
          <p:cNvPr id="7" name="灯片编号占位符 5"/>
          <p:cNvSpPr>
            <a:spLocks noGrp="1"/>
          </p:cNvSpPr>
          <p:nvPr>
            <p:ph type="sldNum" sz="quarter" idx="12"/>
          </p:nvPr>
        </p:nvSpPr>
        <p:spPr/>
        <p:txBody>
          <a:bodyPr/>
          <a:lstStyle/>
          <a:p>
            <a:pPr>
              <a:defRPr/>
            </a:pPr>
            <a:fld id="{7E64E733-C3A7-4C0D-8D14-B36F333B34FE}" type="slidenum">
              <a:rPr lang="ko-KR" altLang="en-US"/>
              <a:pPr>
                <a:defRPr/>
              </a:pPr>
              <a:t>376</a:t>
            </a:fld>
            <a:endParaRPr lang="en-US" altLang="ko-KR"/>
          </a:p>
        </p:txBody>
      </p:sp>
      <p:sp>
        <p:nvSpPr>
          <p:cNvPr id="189444" name="AutoShape 4"/>
          <p:cNvSpPr>
            <a:spLocks noChangeArrowheads="1"/>
          </p:cNvSpPr>
          <p:nvPr/>
        </p:nvSpPr>
        <p:spPr bwMode="auto">
          <a:xfrm>
            <a:off x="395288" y="1524000"/>
            <a:ext cx="8497887" cy="4929188"/>
          </a:xfrm>
          <a:prstGeom prst="flowChartAlternateProcess">
            <a:avLst/>
          </a:prstGeom>
          <a:noFill/>
          <a:ln w="9525">
            <a:noFill/>
            <a:miter lim="800000"/>
            <a:headEnd/>
            <a:tailEnd/>
          </a:ln>
        </p:spPr>
        <p:txBody>
          <a:bodyPr/>
          <a:lstStyle/>
          <a:p>
            <a:pPr algn="just" latinLnBrk="0">
              <a:spcBef>
                <a:spcPct val="20000"/>
              </a:spcBef>
            </a:pPr>
            <a:r>
              <a:rPr kumimoji="0" lang="zh-CN" altLang="en-US" b="1">
                <a:solidFill>
                  <a:srgbClr val="FF0000"/>
                </a:solidFill>
                <a:latin typeface="Arial" charset="0"/>
                <a:ea typeface="楷体_GB2312" pitchFamily="49" charset="-122"/>
              </a:rPr>
              <a:t>（</a:t>
            </a:r>
            <a:r>
              <a:rPr kumimoji="0" lang="en-US" altLang="zh-CN" b="1">
                <a:solidFill>
                  <a:srgbClr val="FF0000"/>
                </a:solidFill>
                <a:latin typeface="Arial" charset="0"/>
                <a:ea typeface="楷体_GB2312" pitchFamily="49" charset="-122"/>
              </a:rPr>
              <a:t>1</a:t>
            </a:r>
            <a:r>
              <a:rPr kumimoji="0" lang="zh-CN" altLang="en-US" b="1">
                <a:solidFill>
                  <a:srgbClr val="FF0000"/>
                </a:solidFill>
                <a:latin typeface="Arial" charset="0"/>
                <a:ea typeface="楷体_GB2312" pitchFamily="49" charset="-122"/>
              </a:rPr>
              <a:t>）分析调整主营业务收入：</a:t>
            </a:r>
          </a:p>
          <a:p>
            <a:pPr algn="just" latinLnBrk="0">
              <a:spcBef>
                <a:spcPct val="20000"/>
              </a:spcBef>
            </a:pPr>
            <a:r>
              <a:rPr kumimoji="0" lang="zh-CN" altLang="en-US">
                <a:solidFill>
                  <a:schemeClr val="tx2"/>
                </a:solidFill>
                <a:latin typeface="Arial" charset="0"/>
                <a:ea typeface="楷体_GB2312" pitchFamily="49" charset="-122"/>
              </a:rPr>
              <a:t>（将权责发生制调整为收付实现制，没有收到现金的要剔除）</a:t>
            </a:r>
          </a:p>
          <a:p>
            <a:pPr algn="just" latinLnBrk="0">
              <a:spcBef>
                <a:spcPct val="20000"/>
              </a:spcBef>
            </a:pPr>
            <a:r>
              <a:rPr kumimoji="0" lang="zh-CN" altLang="en-US">
                <a:solidFill>
                  <a:schemeClr val="tx2"/>
                </a:solidFill>
                <a:latin typeface="Arial" charset="0"/>
                <a:ea typeface="楷体_GB2312" pitchFamily="49" charset="-122"/>
              </a:rPr>
              <a:t>借：经营活动现金流量</a:t>
            </a:r>
          </a:p>
          <a:p>
            <a:pPr algn="just" latinLnBrk="0">
              <a:spcBef>
                <a:spcPct val="20000"/>
              </a:spcBef>
            </a:pPr>
            <a:r>
              <a:rPr kumimoji="0" lang="en-US" altLang="zh-CN">
                <a:solidFill>
                  <a:schemeClr val="tx2"/>
                </a:solidFill>
                <a:latin typeface="Arial" charset="0"/>
                <a:ea typeface="楷体_GB2312" pitchFamily="49" charset="-122"/>
              </a:rPr>
              <a:t>        ——</a:t>
            </a:r>
            <a:r>
              <a:rPr kumimoji="0" lang="zh-CN" altLang="en-US">
                <a:solidFill>
                  <a:schemeClr val="tx2"/>
                </a:solidFill>
                <a:latin typeface="Arial" charset="0"/>
                <a:ea typeface="楷体_GB2312" pitchFamily="49" charset="-122"/>
              </a:rPr>
              <a:t>销售商品收到的现金  </a:t>
            </a:r>
            <a:r>
              <a:rPr kumimoji="0" lang="en-US" altLang="zh-CN">
                <a:solidFill>
                  <a:schemeClr val="tx2"/>
                </a:solidFill>
                <a:latin typeface="Arial" charset="0"/>
                <a:ea typeface="楷体_GB2312" pitchFamily="49" charset="-122"/>
              </a:rPr>
              <a:t>1732000</a:t>
            </a:r>
          </a:p>
          <a:p>
            <a:pPr algn="just" latinLnBrk="0">
              <a:spcBef>
                <a:spcPct val="20000"/>
              </a:spcBef>
            </a:pPr>
            <a:r>
              <a:rPr kumimoji="0" lang="en-US" altLang="zh-CN">
                <a:solidFill>
                  <a:schemeClr val="tx2"/>
                </a:solidFill>
                <a:latin typeface="Arial" charset="0"/>
                <a:ea typeface="楷体_GB2312" pitchFamily="49" charset="-122"/>
              </a:rPr>
              <a:t>       </a:t>
            </a:r>
            <a:r>
              <a:rPr kumimoji="0" lang="zh-CN" altLang="en-US">
                <a:solidFill>
                  <a:schemeClr val="tx2"/>
                </a:solidFill>
                <a:latin typeface="Arial" charset="0"/>
                <a:ea typeface="楷体_GB2312" pitchFamily="49" charset="-122"/>
              </a:rPr>
              <a:t>应收账款                             </a:t>
            </a:r>
            <a:r>
              <a:rPr kumimoji="0" lang="en-US" altLang="zh-CN">
                <a:solidFill>
                  <a:schemeClr val="tx2"/>
                </a:solidFill>
                <a:latin typeface="Arial" charset="0"/>
                <a:ea typeface="楷体_GB2312" pitchFamily="49" charset="-122"/>
              </a:rPr>
              <a:t>103000</a:t>
            </a:r>
          </a:p>
          <a:p>
            <a:pPr algn="just" latinLnBrk="0">
              <a:spcBef>
                <a:spcPct val="20000"/>
              </a:spcBef>
            </a:pPr>
            <a:r>
              <a:rPr kumimoji="0" lang="en-US" altLang="zh-CN">
                <a:solidFill>
                  <a:schemeClr val="tx2"/>
                </a:solidFill>
                <a:latin typeface="Arial" charset="0"/>
                <a:ea typeface="楷体_GB2312" pitchFamily="49" charset="-122"/>
              </a:rPr>
              <a:t>       </a:t>
            </a:r>
            <a:r>
              <a:rPr kumimoji="0" lang="zh-CN" altLang="en-US">
                <a:solidFill>
                  <a:schemeClr val="tx2"/>
                </a:solidFill>
                <a:latin typeface="Arial" charset="0"/>
                <a:ea typeface="楷体_GB2312" pitchFamily="49" charset="-122"/>
              </a:rPr>
              <a:t>贷：营业收入                               </a:t>
            </a:r>
            <a:r>
              <a:rPr kumimoji="0" lang="en-US" altLang="zh-CN">
                <a:solidFill>
                  <a:schemeClr val="tx2"/>
                </a:solidFill>
                <a:latin typeface="Arial" charset="0"/>
                <a:ea typeface="楷体_GB2312" pitchFamily="49" charset="-122"/>
              </a:rPr>
              <a:t>1500000</a:t>
            </a:r>
          </a:p>
          <a:p>
            <a:pPr algn="just" latinLnBrk="0">
              <a:spcBef>
                <a:spcPct val="20000"/>
              </a:spcBef>
            </a:pPr>
            <a:r>
              <a:rPr kumimoji="0" lang="en-US" altLang="zh-CN">
                <a:solidFill>
                  <a:schemeClr val="tx2"/>
                </a:solidFill>
                <a:latin typeface="Arial" charset="0"/>
                <a:ea typeface="楷体_GB2312" pitchFamily="49" charset="-122"/>
              </a:rPr>
              <a:t>               </a:t>
            </a:r>
            <a:r>
              <a:rPr kumimoji="0" lang="zh-CN" altLang="en-US">
                <a:solidFill>
                  <a:schemeClr val="tx2"/>
                </a:solidFill>
                <a:latin typeface="Arial" charset="0"/>
                <a:ea typeface="楷体_GB2312" pitchFamily="49" charset="-122"/>
              </a:rPr>
              <a:t>应收票据                                  </a:t>
            </a:r>
            <a:r>
              <a:rPr kumimoji="0" lang="en-US" altLang="zh-CN">
                <a:solidFill>
                  <a:schemeClr val="tx2"/>
                </a:solidFill>
                <a:latin typeface="Arial" charset="0"/>
                <a:ea typeface="楷体_GB2312" pitchFamily="49" charset="-122"/>
              </a:rPr>
              <a:t>80000</a:t>
            </a:r>
          </a:p>
          <a:p>
            <a:pPr algn="just" latinLnBrk="0">
              <a:spcBef>
                <a:spcPct val="20000"/>
              </a:spcBef>
            </a:pPr>
            <a:r>
              <a:rPr kumimoji="0" lang="en-US" altLang="zh-CN">
                <a:solidFill>
                  <a:schemeClr val="tx2"/>
                </a:solidFill>
                <a:latin typeface="Arial" charset="0"/>
                <a:ea typeface="楷体_GB2312" pitchFamily="49" charset="-122"/>
              </a:rPr>
              <a:t>               </a:t>
            </a:r>
            <a:r>
              <a:rPr kumimoji="0" lang="zh-CN" altLang="en-US">
                <a:solidFill>
                  <a:schemeClr val="tx2"/>
                </a:solidFill>
                <a:latin typeface="Arial" charset="0"/>
                <a:ea typeface="楷体_GB2312" pitchFamily="49" charset="-122"/>
              </a:rPr>
              <a:t>应交税费</a:t>
            </a:r>
            <a:r>
              <a:rPr kumimoji="0" lang="en-US" altLang="zh-CN">
                <a:solidFill>
                  <a:schemeClr val="tx2"/>
                </a:solidFill>
                <a:latin typeface="Arial" charset="0"/>
                <a:ea typeface="楷体_GB2312" pitchFamily="49" charset="-122"/>
              </a:rPr>
              <a:t>——</a:t>
            </a:r>
            <a:r>
              <a:rPr kumimoji="0" lang="zh-CN" altLang="en-US">
                <a:solidFill>
                  <a:schemeClr val="tx2"/>
                </a:solidFill>
                <a:latin typeface="Arial" charset="0"/>
                <a:ea typeface="楷体_GB2312" pitchFamily="49" charset="-122"/>
              </a:rPr>
              <a:t>销项                   </a:t>
            </a:r>
            <a:r>
              <a:rPr kumimoji="0" lang="en-US" altLang="zh-CN">
                <a:solidFill>
                  <a:schemeClr val="tx2"/>
                </a:solidFill>
                <a:latin typeface="Arial" charset="0"/>
                <a:ea typeface="楷体_GB2312" pitchFamily="49" charset="-122"/>
              </a:rPr>
              <a:t>255000</a:t>
            </a:r>
            <a:endParaRPr kumimoji="0" lang="zh-CN" altLang="en-US">
              <a:solidFill>
                <a:schemeClr val="tx2"/>
              </a:solidFill>
              <a:latin typeface="Arial" charset="0"/>
              <a:ea typeface="楷体_GB2312" pitchFamily="49" charset="-122"/>
            </a:endParaRPr>
          </a:p>
          <a:p>
            <a:pPr algn="just" latinLnBrk="0">
              <a:spcBef>
                <a:spcPct val="20000"/>
              </a:spcBef>
            </a:pPr>
            <a:r>
              <a:rPr kumimoji="0" lang="zh-CN" altLang="en-US">
                <a:solidFill>
                  <a:schemeClr val="tx2"/>
                </a:solidFill>
                <a:latin typeface="Arial" charset="0"/>
                <a:ea typeface="楷体_GB2312" pitchFamily="49" charset="-122"/>
              </a:rPr>
              <a:t>应收账款项目：报表上反映的是应收账款净额，还原为应收账款期末余额，不考虑坏账准备。</a:t>
            </a:r>
          </a:p>
        </p:txBody>
      </p:sp>
      <p:sp>
        <p:nvSpPr>
          <p:cNvPr id="189445" name="Rectangle 5"/>
          <p:cNvSpPr>
            <a:spLocks noChangeArrowheads="1"/>
          </p:cNvSpPr>
          <p:nvPr/>
        </p:nvSpPr>
        <p:spPr bwMode="auto">
          <a:xfrm>
            <a:off x="468313" y="1052513"/>
            <a:ext cx="2209800" cy="381000"/>
          </a:xfrm>
          <a:prstGeom prst="rect">
            <a:avLst/>
          </a:prstGeom>
          <a:noFill/>
          <a:ln w="9525">
            <a:noFill/>
            <a:miter lim="800000"/>
            <a:headEnd/>
            <a:tailEnd/>
          </a:ln>
        </p:spPr>
        <p:txBody>
          <a:bodyPr/>
          <a:lstStyle/>
          <a:p>
            <a:pPr algn="ctr" latinLnBrk="0"/>
            <a:r>
              <a:rPr kumimoji="0" lang="zh-CN" altLang="en-US" b="1">
                <a:solidFill>
                  <a:srgbClr val="FF0000"/>
                </a:solidFill>
                <a:latin typeface="Arial" charset="0"/>
                <a:ea typeface="楷体_GB2312" pitchFamily="49" charset="-122"/>
              </a:rPr>
              <a:t>从利润表开始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slide(fromBottom)">
                                      <p:cBhvr>
                                        <p:cTn id="7" dur="500"/>
                                        <p:tgtEl>
                                          <p:spTgt spid="1894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9444"/>
                                        </p:tgtEl>
                                        <p:attrNameLst>
                                          <p:attrName>style.visibility</p:attrName>
                                        </p:attrNameLst>
                                      </p:cBhvr>
                                      <p:to>
                                        <p:strVal val="visible"/>
                                      </p:to>
                                    </p:set>
                                    <p:animEffect transition="in" filter="slide(fromLeft)">
                                      <p:cBhvr>
                                        <p:cTn id="12" dur="500"/>
                                        <p:tgtEl>
                                          <p:spTgt spid="18944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xit" presetSubtype="0" fill="hold" grpId="1" nodeType="clickEffect">
                                  <p:stCondLst>
                                    <p:cond delay="0"/>
                                  </p:stCondLst>
                                  <p:childTnLst>
                                    <p:anim from="(ppt_x)" to="(ppt_x+1)" calcmode="lin" valueType="num">
                                      <p:cBhvr>
                                        <p:cTn id="16" dur="500">
                                          <p:stCondLst>
                                            <p:cond delay="0"/>
                                          </p:stCondLst>
                                        </p:cTn>
                                        <p:tgtEl>
                                          <p:spTgt spid="189444"/>
                                        </p:tgtEl>
                                        <p:attrNameLst>
                                          <p:attrName>ppt_x</p:attrName>
                                        </p:attrNameLst>
                                      </p:cBhvr>
                                    </p:anim>
                                    <p:anim from="0" to="-1.0" calcmode="lin" valueType="num">
                                      <p:cBhvr>
                                        <p:cTn id="17" dur="100" accel="50000">
                                          <p:stCondLst>
                                            <p:cond delay="0"/>
                                          </p:stCondLst>
                                        </p:cTn>
                                        <p:tgtEl>
                                          <p:spTgt spid="189444"/>
                                        </p:tgtEl>
                                        <p:attrNameLst>
                                          <p:attrName>xshear</p:attrName>
                                        </p:attrNameLst>
                                      </p:cBhvr>
                                    </p:anim>
                                    <p:set>
                                      <p:cBhvr>
                                        <p:cTn id="18" dur="400">
                                          <p:stCondLst>
                                            <p:cond delay="100"/>
                                          </p:stCondLst>
                                        </p:cTn>
                                        <p:tgtEl>
                                          <p:spTgt spid="189444"/>
                                        </p:tgtEl>
                                        <p:attrNameLst>
                                          <p:attrName>xshear</p:attrName>
                                        </p:attrNameLst>
                                      </p:cBhvr>
                                      <p:to>
                                        <p:strVal val="-1.0"/>
                                      </p:to>
                                    </p:set>
                                    <p:set>
                                      <p:cBhvr>
                                        <p:cTn id="19" dur="1" fill="hold">
                                          <p:stCondLst>
                                            <p:cond delay="499"/>
                                          </p:stCondLst>
                                        </p:cTn>
                                        <p:tgtEl>
                                          <p:spTgt spid="1894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p:bldP spid="189444" grpId="1"/>
      <p:bldP spid="189445" grpId="0"/>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3"/>
          <p:cNvSpPr>
            <a:spLocks noGrp="1" noChangeArrowheads="1"/>
          </p:cNvSpPr>
          <p:nvPr>
            <p:ph idx="1"/>
          </p:nvPr>
        </p:nvSpPr>
        <p:spPr/>
        <p:txBody>
          <a:bodyPr>
            <a:normAutofit fontScale="77500" lnSpcReduction="20000"/>
          </a:bodyPr>
          <a:lstStyle/>
          <a:p>
            <a:pPr marL="0" indent="0" eaLnBrk="1" hangingPunct="1">
              <a:lnSpc>
                <a:spcPct val="110000"/>
              </a:lnSpc>
              <a:spcBef>
                <a:spcPct val="30000"/>
              </a:spcBef>
            </a:pPr>
            <a:r>
              <a:rPr lang="zh-CN" altLang="en-US" smtClean="0">
                <a:solidFill>
                  <a:schemeClr val="tx2"/>
                </a:solidFill>
              </a:rPr>
              <a:t>报表中列示的是应收账款的净额：</a:t>
            </a:r>
          </a:p>
          <a:p>
            <a:pPr marL="0" indent="0" eaLnBrk="1" hangingPunct="1">
              <a:lnSpc>
                <a:spcPct val="110000"/>
              </a:lnSpc>
              <a:spcBef>
                <a:spcPct val="30000"/>
              </a:spcBef>
            </a:pPr>
            <a:r>
              <a:rPr lang="zh-CN" altLang="en-US" smtClean="0">
                <a:solidFill>
                  <a:schemeClr val="tx2"/>
                </a:solidFill>
              </a:rPr>
              <a:t>                      期初          期末</a:t>
            </a:r>
          </a:p>
          <a:p>
            <a:pPr marL="0" indent="0" eaLnBrk="1" hangingPunct="1">
              <a:lnSpc>
                <a:spcPct val="110000"/>
              </a:lnSpc>
              <a:spcBef>
                <a:spcPct val="30000"/>
              </a:spcBef>
            </a:pPr>
            <a:r>
              <a:rPr lang="zh-CN" altLang="en-US" smtClean="0">
                <a:solidFill>
                  <a:schemeClr val="tx2"/>
                </a:solidFill>
              </a:rPr>
              <a:t>应收账款             </a:t>
            </a:r>
            <a:r>
              <a:rPr lang="en-US" altLang="zh-CN" smtClean="0">
                <a:solidFill>
                  <a:schemeClr val="tx2"/>
                </a:solidFill>
              </a:rPr>
              <a:t>400000        503000</a:t>
            </a:r>
          </a:p>
          <a:p>
            <a:pPr marL="0" indent="0" eaLnBrk="1" hangingPunct="1">
              <a:lnSpc>
                <a:spcPct val="110000"/>
              </a:lnSpc>
              <a:spcBef>
                <a:spcPct val="30000"/>
              </a:spcBef>
            </a:pPr>
            <a:r>
              <a:rPr lang="zh-CN" altLang="en-US" smtClean="0">
                <a:solidFill>
                  <a:schemeClr val="tx2"/>
                </a:solidFill>
              </a:rPr>
              <a:t>减：坏账准备           </a:t>
            </a:r>
            <a:r>
              <a:rPr lang="en-US" altLang="zh-CN" smtClean="0">
                <a:solidFill>
                  <a:schemeClr val="tx2"/>
                </a:solidFill>
              </a:rPr>
              <a:t>8000         10060</a:t>
            </a:r>
          </a:p>
          <a:p>
            <a:pPr marL="0" indent="0" eaLnBrk="1" hangingPunct="1">
              <a:lnSpc>
                <a:spcPct val="110000"/>
              </a:lnSpc>
              <a:spcBef>
                <a:spcPct val="30000"/>
              </a:spcBef>
            </a:pPr>
            <a:r>
              <a:rPr lang="zh-CN" altLang="en-US" smtClean="0">
                <a:solidFill>
                  <a:schemeClr val="tx2"/>
                </a:solidFill>
              </a:rPr>
              <a:t>应收账款净额         </a:t>
            </a:r>
            <a:r>
              <a:rPr lang="en-US" altLang="zh-CN" smtClean="0">
                <a:solidFill>
                  <a:schemeClr val="tx2"/>
                </a:solidFill>
              </a:rPr>
              <a:t>392000        492940</a:t>
            </a:r>
          </a:p>
          <a:p>
            <a:pPr marL="0" indent="0" eaLnBrk="1" hangingPunct="1">
              <a:lnSpc>
                <a:spcPct val="110000"/>
              </a:lnSpc>
              <a:spcBef>
                <a:spcPct val="30000"/>
              </a:spcBef>
            </a:pPr>
            <a:r>
              <a:rPr lang="zh-CN" altLang="en-US" b="1" smtClean="0">
                <a:solidFill>
                  <a:srgbClr val="FF3300"/>
                </a:solidFill>
              </a:rPr>
              <a:t>期末</a:t>
            </a:r>
            <a:r>
              <a:rPr lang="en-US" altLang="zh-CN" b="1" smtClean="0">
                <a:solidFill>
                  <a:srgbClr val="FF3300"/>
                </a:solidFill>
              </a:rPr>
              <a:t>503000</a:t>
            </a:r>
            <a:r>
              <a:rPr lang="en-US" altLang="zh-CN" b="1" smtClean="0">
                <a:solidFill>
                  <a:srgbClr val="FF3300"/>
                </a:solidFill>
                <a:latin typeface="Arial"/>
              </a:rPr>
              <a:t>—</a:t>
            </a:r>
            <a:r>
              <a:rPr lang="zh-CN" altLang="en-US" b="1" smtClean="0">
                <a:solidFill>
                  <a:srgbClr val="FF3300"/>
                </a:solidFill>
              </a:rPr>
              <a:t>期初</a:t>
            </a:r>
            <a:r>
              <a:rPr lang="en-US" altLang="zh-CN" b="1" smtClean="0">
                <a:solidFill>
                  <a:srgbClr val="FF3300"/>
                </a:solidFill>
              </a:rPr>
              <a:t>400000=103000</a:t>
            </a:r>
            <a:r>
              <a:rPr lang="zh-CN" altLang="en-US" b="1" smtClean="0">
                <a:solidFill>
                  <a:srgbClr val="FF3300"/>
                </a:solidFill>
              </a:rPr>
              <a:t>万（增加），增加债权，没有收到现金，从收入中剔除。</a:t>
            </a:r>
          </a:p>
          <a:p>
            <a:pPr marL="0" indent="0" eaLnBrk="1" hangingPunct="1">
              <a:lnSpc>
                <a:spcPct val="110000"/>
              </a:lnSpc>
              <a:spcBef>
                <a:spcPct val="30000"/>
              </a:spcBef>
            </a:pPr>
            <a:r>
              <a:rPr lang="zh-CN" altLang="en-US" smtClean="0">
                <a:solidFill>
                  <a:schemeClr val="tx2"/>
                </a:solidFill>
              </a:rPr>
              <a:t>应收票据项目：期末</a:t>
            </a:r>
            <a:r>
              <a:rPr lang="en-US" altLang="zh-CN" smtClean="0">
                <a:solidFill>
                  <a:schemeClr val="tx2"/>
                </a:solidFill>
              </a:rPr>
              <a:t>0</a:t>
            </a:r>
            <a:r>
              <a:rPr lang="en-US" altLang="zh-CN" smtClean="0">
                <a:solidFill>
                  <a:schemeClr val="tx2"/>
                </a:solidFill>
                <a:latin typeface="Arial"/>
              </a:rPr>
              <a:t>—</a:t>
            </a:r>
            <a:r>
              <a:rPr lang="zh-CN" altLang="en-US" smtClean="0">
                <a:solidFill>
                  <a:schemeClr val="tx2"/>
                </a:solidFill>
              </a:rPr>
              <a:t>期初</a:t>
            </a:r>
            <a:r>
              <a:rPr lang="en-US" altLang="zh-CN" smtClean="0">
                <a:solidFill>
                  <a:schemeClr val="tx2"/>
                </a:solidFill>
              </a:rPr>
              <a:t>80000=80000</a:t>
            </a:r>
            <a:r>
              <a:rPr lang="zh-CN" altLang="en-US" smtClean="0">
                <a:solidFill>
                  <a:schemeClr val="tx2"/>
                </a:solidFill>
              </a:rPr>
              <a:t>（减少）期末比期初减少了应收票据，表明现金流入增加。</a:t>
            </a:r>
          </a:p>
          <a:p>
            <a:pPr marL="0" indent="0" eaLnBrk="1" hangingPunct="1">
              <a:lnSpc>
                <a:spcPct val="110000"/>
              </a:lnSpc>
              <a:spcBef>
                <a:spcPct val="30000"/>
              </a:spcBef>
            </a:pPr>
            <a:r>
              <a:rPr lang="zh-CN" altLang="en-US" smtClean="0">
                <a:solidFill>
                  <a:schemeClr val="tx2"/>
                </a:solidFill>
              </a:rPr>
              <a:t>预收账款项目：期初期末余额均为零，不需要进行调整。  </a:t>
            </a:r>
          </a:p>
          <a:p>
            <a:pPr marL="0" indent="0" eaLnBrk="1" hangingPunct="1">
              <a:lnSpc>
                <a:spcPct val="110000"/>
              </a:lnSpc>
              <a:spcBef>
                <a:spcPct val="30000"/>
              </a:spcBef>
            </a:pPr>
            <a:endParaRPr lang="zh-CN" altLang="en-US" smtClean="0"/>
          </a:p>
        </p:txBody>
      </p:sp>
      <p:sp>
        <p:nvSpPr>
          <p:cNvPr id="4" name="日期占位符 3"/>
          <p:cNvSpPr>
            <a:spLocks noGrp="1"/>
          </p:cNvSpPr>
          <p:nvPr>
            <p:ph type="dt" sz="half" idx="10"/>
          </p:nvPr>
        </p:nvSpPr>
        <p:spPr/>
        <p:txBody>
          <a:bodyPr/>
          <a:lstStyle/>
          <a:p>
            <a:pPr>
              <a:defRPr/>
            </a:pPr>
            <a:fld id="{D369AC55-C400-40D3-B1E0-5F87C321005A}"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46A6A946-56A2-4D0A-AF84-E863BE090E44}" type="slidenum">
              <a:rPr lang="ko-KR" altLang="en-US"/>
              <a:pPr>
                <a:defRPr/>
              </a:pPr>
              <a:t>377</a:t>
            </a:fld>
            <a:endParaRPr lang="en-US" altLang="ko-KR"/>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3"/>
          <p:cNvSpPr>
            <a:spLocks noGrp="1" noChangeArrowheads="1"/>
          </p:cNvSpPr>
          <p:nvPr>
            <p:ph idx="1"/>
          </p:nvPr>
        </p:nvSpPr>
        <p:spPr>
          <a:xfrm>
            <a:off x="395288" y="1052513"/>
            <a:ext cx="8353425" cy="5329237"/>
          </a:xfrm>
        </p:spPr>
        <p:txBody>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2</a:t>
            </a:r>
            <a:r>
              <a:rPr lang="zh-CN" altLang="en-US" b="1" smtClean="0">
                <a:solidFill>
                  <a:srgbClr val="FF0000"/>
                </a:solidFill>
              </a:rPr>
              <a:t>）分析调整营业成本：</a:t>
            </a:r>
          </a:p>
          <a:p>
            <a:pPr marL="0" indent="0" eaLnBrk="1" hangingPunct="1">
              <a:lnSpc>
                <a:spcPct val="110000"/>
              </a:lnSpc>
              <a:spcBef>
                <a:spcPct val="30000"/>
              </a:spcBef>
            </a:pPr>
            <a:r>
              <a:rPr lang="zh-CN" altLang="en-US" sz="2000" smtClean="0">
                <a:solidFill>
                  <a:schemeClr val="tx2"/>
                </a:solidFill>
              </a:rPr>
              <a:t>     借：营业成本                                </a:t>
            </a:r>
            <a:r>
              <a:rPr lang="en-US" altLang="zh-CN" sz="2000" smtClean="0">
                <a:solidFill>
                  <a:schemeClr val="tx2"/>
                </a:solidFill>
              </a:rPr>
              <a:t>90000</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应付账款                                </a:t>
            </a:r>
            <a:r>
              <a:rPr lang="en-US" altLang="zh-CN" sz="2000" smtClean="0">
                <a:solidFill>
                  <a:schemeClr val="tx2"/>
                </a:solidFill>
              </a:rPr>
              <a:t>85000 </a:t>
            </a:r>
          </a:p>
          <a:p>
            <a:pPr marL="0" indent="0" eaLnBrk="1" hangingPunct="1">
              <a:lnSpc>
                <a:spcPct val="110000"/>
              </a:lnSpc>
              <a:spcBef>
                <a:spcPct val="30000"/>
              </a:spcBef>
            </a:pPr>
            <a:r>
              <a:rPr lang="zh-CN" altLang="en-US" sz="2000" smtClean="0">
                <a:solidFill>
                  <a:schemeClr val="tx2"/>
                </a:solidFill>
              </a:rPr>
              <a:t>         应付票据                               </a:t>
            </a:r>
            <a:r>
              <a:rPr lang="en-US" altLang="zh-CN" sz="2000" smtClean="0">
                <a:solidFill>
                  <a:schemeClr val="tx2"/>
                </a:solidFill>
              </a:rPr>
              <a:t>150000</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应交税费</a:t>
            </a:r>
            <a:r>
              <a:rPr lang="en-US" altLang="zh-CN" sz="2000" smtClean="0">
                <a:solidFill>
                  <a:schemeClr val="tx2"/>
                </a:solidFill>
                <a:latin typeface="Arial"/>
              </a:rPr>
              <a:t>——</a:t>
            </a:r>
            <a:r>
              <a:rPr lang="zh-CN" altLang="en-US" sz="2000" smtClean="0">
                <a:solidFill>
                  <a:schemeClr val="tx2"/>
                </a:solidFill>
              </a:rPr>
              <a:t>进项                        </a:t>
            </a:r>
            <a:r>
              <a:rPr lang="en-US" altLang="zh-CN" sz="2000" smtClean="0">
                <a:solidFill>
                  <a:schemeClr val="tx2"/>
                </a:solidFill>
              </a:rPr>
              <a:t>56083</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存货                                   </a:t>
            </a:r>
            <a:r>
              <a:rPr lang="en-US" altLang="zh-CN" sz="2000" smtClean="0">
                <a:solidFill>
                  <a:schemeClr val="tx2"/>
                </a:solidFill>
              </a:rPr>
              <a:t>179900</a:t>
            </a:r>
          </a:p>
          <a:p>
            <a:pPr marL="0" indent="0" eaLnBrk="1" hangingPunct="1">
              <a:lnSpc>
                <a:spcPct val="110000"/>
              </a:lnSpc>
              <a:spcBef>
                <a:spcPct val="30000"/>
              </a:spcBef>
            </a:pPr>
            <a:r>
              <a:rPr lang="zh-CN" altLang="en-US" sz="2000" smtClean="0">
                <a:solidFill>
                  <a:schemeClr val="tx2"/>
                </a:solidFill>
              </a:rPr>
              <a:t>         贷：经营活动现金流量</a:t>
            </a:r>
            <a:r>
              <a:rPr lang="en-US" altLang="zh-CN" sz="2000" smtClean="0">
                <a:solidFill>
                  <a:schemeClr val="tx2"/>
                </a:solidFill>
                <a:latin typeface="Arial"/>
              </a:rPr>
              <a:t>——</a:t>
            </a:r>
            <a:r>
              <a:rPr lang="zh-CN" altLang="en-US" sz="2000" smtClean="0">
                <a:solidFill>
                  <a:schemeClr val="tx2"/>
                </a:solidFill>
              </a:rPr>
              <a:t>购买商品支付的现金    </a:t>
            </a:r>
            <a:r>
              <a:rPr lang="en-US" altLang="zh-CN" sz="2000" smtClean="0">
                <a:solidFill>
                  <a:schemeClr val="tx2"/>
                </a:solidFill>
              </a:rPr>
              <a:t>1305983</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预付帐款                                    </a:t>
            </a:r>
            <a:r>
              <a:rPr lang="en-US" altLang="zh-CN" sz="2000" smtClean="0">
                <a:solidFill>
                  <a:schemeClr val="tx2"/>
                </a:solidFill>
              </a:rPr>
              <a:t>65000</a:t>
            </a:r>
          </a:p>
          <a:p>
            <a:pPr marL="0" indent="0" eaLnBrk="1" hangingPunct="1">
              <a:lnSpc>
                <a:spcPct val="110000"/>
              </a:lnSpc>
              <a:spcBef>
                <a:spcPct val="30000"/>
              </a:spcBef>
            </a:pPr>
            <a:r>
              <a:rPr lang="zh-CN" altLang="en-US" sz="2000" smtClean="0">
                <a:solidFill>
                  <a:schemeClr val="tx2"/>
                </a:solidFill>
              </a:rPr>
              <a:t>涉及相关账户：应付票据：期初</a:t>
            </a:r>
            <a:r>
              <a:rPr lang="en-US" altLang="zh-CN" sz="2000" smtClean="0">
                <a:solidFill>
                  <a:schemeClr val="tx2"/>
                </a:solidFill>
              </a:rPr>
              <a:t>25</a:t>
            </a:r>
            <a:r>
              <a:rPr lang="zh-CN" altLang="en-US" sz="2000" smtClean="0">
                <a:solidFill>
                  <a:schemeClr val="tx2"/>
                </a:solidFill>
              </a:rPr>
              <a:t>万</a:t>
            </a:r>
            <a:r>
              <a:rPr lang="en-US" altLang="zh-CN" sz="2000" smtClean="0">
                <a:solidFill>
                  <a:schemeClr val="tx2"/>
                </a:solidFill>
                <a:latin typeface="Arial"/>
              </a:rPr>
              <a:t>—</a:t>
            </a:r>
            <a:r>
              <a:rPr lang="zh-CN" altLang="en-US" sz="2000" smtClean="0">
                <a:solidFill>
                  <a:schemeClr val="tx2"/>
                </a:solidFill>
              </a:rPr>
              <a:t>期末</a:t>
            </a:r>
            <a:r>
              <a:rPr lang="en-US" altLang="zh-CN" sz="2000" smtClean="0">
                <a:solidFill>
                  <a:schemeClr val="tx2"/>
                </a:solidFill>
              </a:rPr>
              <a:t>10</a:t>
            </a:r>
            <a:r>
              <a:rPr lang="zh-CN" altLang="en-US" sz="2000" smtClean="0">
                <a:solidFill>
                  <a:schemeClr val="tx2"/>
                </a:solidFill>
              </a:rPr>
              <a:t>万</a:t>
            </a:r>
            <a:r>
              <a:rPr lang="en-US" altLang="zh-CN" sz="2000" smtClean="0">
                <a:solidFill>
                  <a:schemeClr val="tx2"/>
                </a:solidFill>
              </a:rPr>
              <a:t>=15</a:t>
            </a:r>
            <a:r>
              <a:rPr lang="zh-CN" altLang="en-US" sz="2000" smtClean="0">
                <a:solidFill>
                  <a:schemeClr val="tx2"/>
                </a:solidFill>
              </a:rPr>
              <a:t>万，应付票据减少，现金流出增加。</a:t>
            </a:r>
          </a:p>
          <a:p>
            <a:pPr marL="0" indent="0" eaLnBrk="1" hangingPunct="1">
              <a:lnSpc>
                <a:spcPct val="110000"/>
              </a:lnSpc>
              <a:spcBef>
                <a:spcPct val="30000"/>
              </a:spcBef>
            </a:pPr>
            <a:r>
              <a:rPr lang="zh-CN" altLang="en-US" sz="2000" smtClean="0">
                <a:solidFill>
                  <a:schemeClr val="tx2"/>
                </a:solidFill>
              </a:rPr>
              <a:t>应付账款：期初</a:t>
            </a:r>
            <a:r>
              <a:rPr lang="en-US" altLang="zh-CN" sz="2000" smtClean="0">
                <a:solidFill>
                  <a:schemeClr val="tx2"/>
                </a:solidFill>
              </a:rPr>
              <a:t>76</a:t>
            </a:r>
            <a:r>
              <a:rPr lang="zh-CN" altLang="en-US" sz="2000" smtClean="0">
                <a:solidFill>
                  <a:schemeClr val="tx2"/>
                </a:solidFill>
              </a:rPr>
              <a:t>万－期末</a:t>
            </a:r>
            <a:r>
              <a:rPr lang="en-US" altLang="zh-CN" sz="2000" smtClean="0">
                <a:solidFill>
                  <a:schemeClr val="tx2"/>
                </a:solidFill>
              </a:rPr>
              <a:t>67.5</a:t>
            </a:r>
            <a:r>
              <a:rPr lang="zh-CN" altLang="en-US" sz="2000" smtClean="0">
                <a:solidFill>
                  <a:schemeClr val="tx2"/>
                </a:solidFill>
              </a:rPr>
              <a:t>万＝</a:t>
            </a:r>
            <a:r>
              <a:rPr lang="en-US" altLang="zh-CN" sz="2000" smtClean="0">
                <a:solidFill>
                  <a:schemeClr val="tx2"/>
                </a:solidFill>
              </a:rPr>
              <a:t>8.5</a:t>
            </a:r>
            <a:r>
              <a:rPr lang="zh-CN" altLang="en-US" sz="2000" smtClean="0">
                <a:solidFill>
                  <a:schemeClr val="tx2"/>
                </a:solidFill>
              </a:rPr>
              <a:t>万，应付账款减少，现金流出增加。</a:t>
            </a:r>
          </a:p>
        </p:txBody>
      </p:sp>
      <p:sp>
        <p:nvSpPr>
          <p:cNvPr id="4" name="日期占位符 3"/>
          <p:cNvSpPr>
            <a:spLocks noGrp="1"/>
          </p:cNvSpPr>
          <p:nvPr>
            <p:ph type="dt" sz="half" idx="10"/>
          </p:nvPr>
        </p:nvSpPr>
        <p:spPr/>
        <p:txBody>
          <a:bodyPr/>
          <a:lstStyle/>
          <a:p>
            <a:pPr>
              <a:defRPr/>
            </a:pPr>
            <a:fld id="{08CE4A05-96F8-430F-888E-A763DB275B59}"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5309DBBA-2F80-4DEB-B14D-975AB3680033}" type="slidenum">
              <a:rPr lang="ko-KR" altLang="en-US"/>
              <a:pPr>
                <a:defRPr/>
              </a:pPr>
              <a:t>378</a:t>
            </a:fld>
            <a:endParaRPr lang="en-US" altLang="ko-KR"/>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3"/>
          <p:cNvSpPr>
            <a:spLocks noGrp="1" noChangeArrowheads="1"/>
          </p:cNvSpPr>
          <p:nvPr>
            <p:ph idx="1"/>
          </p:nvPr>
        </p:nvSpPr>
        <p:spPr>
          <a:xfrm>
            <a:off x="457200" y="1125538"/>
            <a:ext cx="8147050" cy="4940300"/>
          </a:xfrm>
        </p:spPr>
        <p:txBody>
          <a:bodyPr>
            <a:normAutofit lnSpcReduction="10000"/>
          </a:bodyPr>
          <a:lstStyle/>
          <a:p>
            <a:pPr marL="0" indent="0" eaLnBrk="1" hangingPunct="1">
              <a:lnSpc>
                <a:spcPct val="110000"/>
              </a:lnSpc>
              <a:spcBef>
                <a:spcPct val="30000"/>
              </a:spcBef>
            </a:pPr>
            <a:r>
              <a:rPr lang="zh-CN" altLang="en-US" sz="2800" smtClean="0">
                <a:solidFill>
                  <a:schemeClr val="tx2"/>
                </a:solidFill>
              </a:rPr>
              <a:t>存货：</a:t>
            </a:r>
            <a:r>
              <a:rPr lang="zh-CN" altLang="en-US" smtClean="0">
                <a:solidFill>
                  <a:schemeClr val="tx2"/>
                </a:solidFill>
              </a:rPr>
              <a:t>报表中列示的是存货的净额：</a:t>
            </a:r>
          </a:p>
          <a:p>
            <a:pPr marL="0" indent="0" eaLnBrk="1" hangingPunct="1">
              <a:lnSpc>
                <a:spcPct val="110000"/>
              </a:lnSpc>
              <a:spcBef>
                <a:spcPct val="30000"/>
              </a:spcBef>
            </a:pPr>
            <a:r>
              <a:rPr lang="zh-CN" altLang="en-US" smtClean="0">
                <a:solidFill>
                  <a:schemeClr val="tx2"/>
                </a:solidFill>
              </a:rPr>
              <a:t>                       期初          期末</a:t>
            </a:r>
          </a:p>
          <a:p>
            <a:pPr marL="0" indent="0" eaLnBrk="1" hangingPunct="1">
              <a:lnSpc>
                <a:spcPct val="110000"/>
              </a:lnSpc>
              <a:spcBef>
                <a:spcPct val="30000"/>
              </a:spcBef>
            </a:pPr>
            <a:r>
              <a:rPr lang="zh-CN" altLang="en-US" smtClean="0">
                <a:solidFill>
                  <a:schemeClr val="tx2"/>
                </a:solidFill>
              </a:rPr>
              <a:t>存货                 </a:t>
            </a:r>
            <a:r>
              <a:rPr lang="en-US" altLang="zh-CN" smtClean="0">
                <a:solidFill>
                  <a:schemeClr val="tx2"/>
                </a:solidFill>
              </a:rPr>
              <a:t>354700        534600</a:t>
            </a:r>
          </a:p>
          <a:p>
            <a:pPr marL="0" indent="0" eaLnBrk="1" hangingPunct="1">
              <a:lnSpc>
                <a:spcPct val="110000"/>
              </a:lnSpc>
              <a:spcBef>
                <a:spcPct val="30000"/>
              </a:spcBef>
            </a:pPr>
            <a:r>
              <a:rPr lang="zh-CN" altLang="en-US" smtClean="0">
                <a:solidFill>
                  <a:schemeClr val="tx2"/>
                </a:solidFill>
              </a:rPr>
              <a:t>减：坏账准备           </a:t>
            </a:r>
            <a:r>
              <a:rPr lang="en-US" altLang="zh-CN" smtClean="0">
                <a:solidFill>
                  <a:schemeClr val="tx2"/>
                </a:solidFill>
              </a:rPr>
              <a:t>6500         17690</a:t>
            </a:r>
          </a:p>
          <a:p>
            <a:pPr marL="0" indent="0" eaLnBrk="1" hangingPunct="1">
              <a:lnSpc>
                <a:spcPct val="110000"/>
              </a:lnSpc>
              <a:spcBef>
                <a:spcPct val="30000"/>
              </a:spcBef>
            </a:pPr>
            <a:r>
              <a:rPr lang="zh-CN" altLang="en-US" smtClean="0">
                <a:solidFill>
                  <a:schemeClr val="tx2"/>
                </a:solidFill>
              </a:rPr>
              <a:t>存货净额             </a:t>
            </a:r>
            <a:r>
              <a:rPr lang="en-US" altLang="zh-CN" smtClean="0">
                <a:solidFill>
                  <a:schemeClr val="tx2"/>
                </a:solidFill>
              </a:rPr>
              <a:t>348200        516910</a:t>
            </a:r>
          </a:p>
          <a:p>
            <a:pPr marL="0" indent="0" eaLnBrk="1" hangingPunct="1">
              <a:lnSpc>
                <a:spcPct val="110000"/>
              </a:lnSpc>
              <a:spcBef>
                <a:spcPct val="30000"/>
              </a:spcBef>
            </a:pPr>
            <a:r>
              <a:rPr lang="zh-CN" altLang="en-US" smtClean="0">
                <a:solidFill>
                  <a:schemeClr val="tx2"/>
                </a:solidFill>
              </a:rPr>
              <a:t>存货：期初</a:t>
            </a:r>
            <a:r>
              <a:rPr lang="en-US" altLang="zh-CN" smtClean="0">
                <a:solidFill>
                  <a:schemeClr val="tx2"/>
                </a:solidFill>
              </a:rPr>
              <a:t>35.47</a:t>
            </a:r>
            <a:r>
              <a:rPr lang="zh-CN" altLang="en-US" smtClean="0">
                <a:solidFill>
                  <a:schemeClr val="tx2"/>
                </a:solidFill>
              </a:rPr>
              <a:t>万－期末</a:t>
            </a:r>
            <a:r>
              <a:rPr lang="en-US" altLang="zh-CN" smtClean="0">
                <a:solidFill>
                  <a:schemeClr val="tx2"/>
                </a:solidFill>
              </a:rPr>
              <a:t>53.46</a:t>
            </a:r>
            <a:r>
              <a:rPr lang="zh-CN" altLang="en-US" smtClean="0">
                <a:solidFill>
                  <a:schemeClr val="tx2"/>
                </a:solidFill>
              </a:rPr>
              <a:t>万＝－</a:t>
            </a:r>
            <a:r>
              <a:rPr lang="en-US" altLang="zh-CN" smtClean="0">
                <a:solidFill>
                  <a:schemeClr val="tx2"/>
                </a:solidFill>
              </a:rPr>
              <a:t>17.99</a:t>
            </a:r>
            <a:r>
              <a:rPr lang="zh-CN" altLang="en-US" smtClean="0">
                <a:solidFill>
                  <a:schemeClr val="tx2"/>
                </a:solidFill>
              </a:rPr>
              <a:t>万</a:t>
            </a:r>
          </a:p>
          <a:p>
            <a:pPr marL="0" indent="0" eaLnBrk="1" hangingPunct="1">
              <a:lnSpc>
                <a:spcPct val="110000"/>
              </a:lnSpc>
              <a:spcBef>
                <a:spcPct val="30000"/>
              </a:spcBef>
            </a:pPr>
            <a:r>
              <a:rPr lang="zh-CN" altLang="en-US" smtClean="0">
                <a:solidFill>
                  <a:schemeClr val="tx2"/>
                </a:solidFill>
              </a:rPr>
              <a:t>存货增加，现金流出增加。</a:t>
            </a:r>
          </a:p>
          <a:p>
            <a:pPr marL="0" indent="0" eaLnBrk="1" hangingPunct="1">
              <a:lnSpc>
                <a:spcPct val="110000"/>
              </a:lnSpc>
              <a:spcBef>
                <a:spcPct val="30000"/>
              </a:spcBef>
            </a:pPr>
            <a:endParaRPr lang="zh-CN" altLang="en-US" smtClean="0">
              <a:solidFill>
                <a:schemeClr val="tx2"/>
              </a:solidFill>
            </a:endParaRPr>
          </a:p>
          <a:p>
            <a:pPr marL="0" indent="0" eaLnBrk="1" hangingPunct="1">
              <a:lnSpc>
                <a:spcPct val="110000"/>
              </a:lnSpc>
              <a:spcBef>
                <a:spcPct val="30000"/>
              </a:spcBef>
            </a:pPr>
            <a:endParaRPr lang="zh-CN" altLang="en-US" sz="2800" smtClean="0">
              <a:solidFill>
                <a:schemeClr val="tx2"/>
              </a:solidFill>
            </a:endParaRPr>
          </a:p>
          <a:p>
            <a:pPr marL="0" indent="0" eaLnBrk="1" hangingPunct="1">
              <a:lnSpc>
                <a:spcPct val="110000"/>
              </a:lnSpc>
              <a:spcBef>
                <a:spcPct val="30000"/>
              </a:spcBef>
            </a:pPr>
            <a:endParaRPr lang="zh-CN" altLang="en-US" smtClean="0"/>
          </a:p>
        </p:txBody>
      </p:sp>
      <p:sp>
        <p:nvSpPr>
          <p:cNvPr id="4" name="日期占位符 3"/>
          <p:cNvSpPr>
            <a:spLocks noGrp="1"/>
          </p:cNvSpPr>
          <p:nvPr>
            <p:ph type="dt" sz="half" idx="10"/>
          </p:nvPr>
        </p:nvSpPr>
        <p:spPr/>
        <p:txBody>
          <a:bodyPr/>
          <a:lstStyle/>
          <a:p>
            <a:pPr>
              <a:defRPr/>
            </a:pPr>
            <a:fld id="{8CAD2DFC-B979-4969-8BFC-18477818466C}"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964E4392-27C3-43B0-8582-E5AB8ED4DEEA}" type="slidenum">
              <a:rPr lang="ko-KR" altLang="en-US"/>
              <a:pPr>
                <a:defRPr/>
              </a:pPr>
              <a:t>379</a:t>
            </a:fld>
            <a:endParaRPr lang="en-US" altLang="ko-K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9" name="Rectangle 5"/>
          <p:cNvSpPr>
            <a:spLocks noGrp="1" noChangeArrowheads="1"/>
          </p:cNvSpPr>
          <p:nvPr>
            <p:ph type="title"/>
          </p:nvPr>
        </p:nvSpPr>
        <p:spPr/>
        <p:txBody>
          <a:bodyPr/>
          <a:lstStyle/>
          <a:p>
            <a:r>
              <a:rPr lang="zh-CN" altLang="en-US" sz="3600">
                <a:solidFill>
                  <a:schemeClr val="bg1"/>
                </a:solidFill>
                <a:latin typeface="宋体" charset="-122"/>
              </a:rPr>
              <a:t>三、会计信息生成的内容</a:t>
            </a:r>
            <a:r>
              <a:rPr lang="zh-CN" altLang="en-US" sz="3600">
                <a:solidFill>
                  <a:schemeClr val="bg1"/>
                </a:solidFill>
                <a:latin typeface="Times New Roman"/>
              </a:rPr>
              <a:t>——</a:t>
            </a:r>
            <a:r>
              <a:rPr lang="zh-CN" altLang="en-US" sz="3600">
                <a:solidFill>
                  <a:schemeClr val="bg1"/>
                </a:solidFill>
                <a:latin typeface="华文新魏" pitchFamily="2" charset="-122"/>
              </a:rPr>
              <a:t>会计要素</a:t>
            </a:r>
          </a:p>
        </p:txBody>
      </p:sp>
      <p:sp>
        <p:nvSpPr>
          <p:cNvPr id="93187" name="Rectangle 3"/>
          <p:cNvSpPr>
            <a:spLocks noGrp="1" noChangeArrowheads="1"/>
          </p:cNvSpPr>
          <p:nvPr>
            <p:ph idx="1"/>
          </p:nvPr>
        </p:nvSpPr>
        <p:spPr>
          <a:xfrm>
            <a:off x="609600" y="1066800"/>
            <a:ext cx="8001000" cy="5257800"/>
          </a:xfrm>
        </p:spPr>
        <p:txBody>
          <a:bodyPr>
            <a:normAutofit fontScale="92500" lnSpcReduction="20000"/>
          </a:bodyPr>
          <a:lstStyle/>
          <a:p>
            <a:pPr>
              <a:lnSpc>
                <a:spcPct val="120000"/>
              </a:lnSpc>
              <a:spcBef>
                <a:spcPct val="40000"/>
              </a:spcBef>
            </a:pPr>
            <a:r>
              <a:rPr lang="zh-CN" altLang="en-US" b="0">
                <a:latin typeface="楷体_GB2312" pitchFamily="49" charset="-122"/>
              </a:rPr>
              <a:t>    会计要素是指按交易或事项的经济特征所作的基本分类，分为反映企业</a:t>
            </a:r>
            <a:r>
              <a:rPr lang="zh-CN" altLang="en-US" b="0">
                <a:solidFill>
                  <a:srgbClr val="0000CC"/>
                </a:solidFill>
                <a:latin typeface="华文新魏" pitchFamily="2" charset="-122"/>
              </a:rPr>
              <a:t>财务状况</a:t>
            </a:r>
            <a:r>
              <a:rPr lang="zh-CN" altLang="en-US" b="0">
                <a:latin typeface="楷体_GB2312" pitchFamily="49" charset="-122"/>
              </a:rPr>
              <a:t>的会计要素和反映</a:t>
            </a:r>
            <a:r>
              <a:rPr lang="zh-CN" altLang="en-US" b="0">
                <a:solidFill>
                  <a:srgbClr val="0000CC"/>
                </a:solidFill>
                <a:latin typeface="华文新魏" pitchFamily="2" charset="-122"/>
              </a:rPr>
              <a:t>经营成果</a:t>
            </a:r>
            <a:r>
              <a:rPr lang="zh-CN" altLang="en-US" b="0">
                <a:latin typeface="楷体_GB2312" pitchFamily="49" charset="-122"/>
              </a:rPr>
              <a:t>的会计要素。</a:t>
            </a:r>
          </a:p>
          <a:p>
            <a:pPr>
              <a:lnSpc>
                <a:spcPct val="120000"/>
              </a:lnSpc>
              <a:spcBef>
                <a:spcPct val="40000"/>
              </a:spcBef>
            </a:pPr>
            <a:r>
              <a:rPr lang="zh-CN" altLang="en-US" b="0">
                <a:latin typeface="楷体_GB2312" pitchFamily="49" charset="-122"/>
              </a:rPr>
              <a:t>    它既是会计</a:t>
            </a:r>
            <a:r>
              <a:rPr lang="zh-CN" altLang="en-US" b="0">
                <a:solidFill>
                  <a:srgbClr val="CC0000"/>
                </a:solidFill>
                <a:latin typeface="华文新魏" pitchFamily="2" charset="-122"/>
              </a:rPr>
              <a:t>确认</a:t>
            </a:r>
            <a:r>
              <a:rPr lang="zh-CN" altLang="en-US" b="0">
                <a:latin typeface="楷体_GB2312" pitchFamily="49" charset="-122"/>
              </a:rPr>
              <a:t>和会计</a:t>
            </a:r>
            <a:r>
              <a:rPr lang="zh-CN" altLang="en-US" b="0">
                <a:solidFill>
                  <a:srgbClr val="CC0000"/>
                </a:solidFill>
                <a:latin typeface="华文新魏" pitchFamily="2" charset="-122"/>
              </a:rPr>
              <a:t>计量</a:t>
            </a:r>
            <a:r>
              <a:rPr lang="zh-CN" altLang="en-US" b="0">
                <a:latin typeface="楷体_GB2312" pitchFamily="49" charset="-122"/>
              </a:rPr>
              <a:t>的</a:t>
            </a:r>
            <a:r>
              <a:rPr lang="zh-CN" altLang="en-US" b="0">
                <a:solidFill>
                  <a:srgbClr val="CC0000"/>
                </a:solidFill>
                <a:latin typeface="华文新魏" pitchFamily="2" charset="-122"/>
              </a:rPr>
              <a:t>依据</a:t>
            </a:r>
            <a:r>
              <a:rPr lang="zh-CN" altLang="en-US" b="0">
                <a:latin typeface="楷体_GB2312" pitchFamily="49" charset="-122"/>
              </a:rPr>
              <a:t>，也是确定</a:t>
            </a:r>
            <a:r>
              <a:rPr lang="zh-CN" altLang="en-US" b="0">
                <a:solidFill>
                  <a:srgbClr val="CC0000"/>
                </a:solidFill>
                <a:latin typeface="华文新魏" pitchFamily="2" charset="-122"/>
              </a:rPr>
              <a:t>财务报表</a:t>
            </a:r>
            <a:r>
              <a:rPr lang="zh-CN" altLang="en-US" b="0">
                <a:latin typeface="楷体_GB2312" pitchFamily="49" charset="-122"/>
              </a:rPr>
              <a:t>结构和内容的</a:t>
            </a:r>
            <a:r>
              <a:rPr lang="zh-CN" altLang="en-US" b="0">
                <a:solidFill>
                  <a:srgbClr val="CC0000"/>
                </a:solidFill>
                <a:latin typeface="华文新魏" pitchFamily="2" charset="-122"/>
              </a:rPr>
              <a:t>基础</a:t>
            </a:r>
            <a:r>
              <a:rPr lang="zh-CN" altLang="en-US" b="0">
                <a:latin typeface="楷体_GB2312" pitchFamily="49" charset="-122"/>
              </a:rPr>
              <a:t>。</a:t>
            </a:r>
          </a:p>
          <a:p>
            <a:pPr>
              <a:lnSpc>
                <a:spcPct val="120000"/>
              </a:lnSpc>
              <a:spcBef>
                <a:spcPct val="40000"/>
              </a:spcBef>
            </a:pPr>
            <a:r>
              <a:rPr lang="zh-CN" altLang="en-US" b="0">
                <a:latin typeface="楷体_GB2312" pitchFamily="49" charset="-122"/>
              </a:rPr>
              <a:t>    我国企业会计要素按照</a:t>
            </a:r>
            <a:r>
              <a:rPr lang="zh-CN" altLang="en-US" b="0">
                <a:latin typeface="华文新魏" pitchFamily="2" charset="-122"/>
              </a:rPr>
              <a:t>性质</a:t>
            </a:r>
            <a:r>
              <a:rPr lang="zh-CN" altLang="en-US" b="0">
                <a:latin typeface="楷体_GB2312" pitchFamily="49" charset="-122"/>
              </a:rPr>
              <a:t>分为资产、负债、所有者权益、收入、费用、利润六大会计要素。其中：</a:t>
            </a:r>
            <a:r>
              <a:rPr lang="zh-CN" altLang="en-US" b="0">
                <a:solidFill>
                  <a:srgbClr val="0000CC"/>
                </a:solidFill>
                <a:latin typeface="华文新魏" pitchFamily="2" charset="-122"/>
              </a:rPr>
              <a:t>资产、负债和所有者权益</a:t>
            </a:r>
            <a:r>
              <a:rPr lang="zh-CN" altLang="en-US" b="0">
                <a:latin typeface="楷体_GB2312" pitchFamily="49" charset="-122"/>
              </a:rPr>
              <a:t>要素侧重于反映企业的</a:t>
            </a:r>
            <a:r>
              <a:rPr lang="zh-CN" altLang="en-US" b="0">
                <a:solidFill>
                  <a:srgbClr val="0000CC"/>
                </a:solidFill>
                <a:latin typeface="华文新魏" pitchFamily="2" charset="-122"/>
              </a:rPr>
              <a:t>财务状况</a:t>
            </a:r>
            <a:r>
              <a:rPr lang="zh-CN" altLang="en-US" b="0">
                <a:latin typeface="楷体_GB2312" pitchFamily="49" charset="-122"/>
              </a:rPr>
              <a:t>；</a:t>
            </a:r>
            <a:r>
              <a:rPr lang="zh-CN" altLang="en-US" b="0">
                <a:solidFill>
                  <a:srgbClr val="0000CC"/>
                </a:solidFill>
                <a:latin typeface="华文新魏" pitchFamily="2" charset="-122"/>
              </a:rPr>
              <a:t>收入、费用和利润</a:t>
            </a:r>
            <a:r>
              <a:rPr lang="zh-CN" altLang="en-US" b="0">
                <a:latin typeface="楷体_GB2312" pitchFamily="49" charset="-122"/>
              </a:rPr>
              <a:t>要素侧重于反映企业的</a:t>
            </a:r>
            <a:r>
              <a:rPr lang="zh-CN" altLang="en-US" b="0">
                <a:solidFill>
                  <a:srgbClr val="0000CC"/>
                </a:solidFill>
                <a:latin typeface="华文新魏" pitchFamily="2" charset="-122"/>
              </a:rPr>
              <a:t>经营成果。</a:t>
            </a:r>
          </a:p>
        </p:txBody>
      </p:sp>
      <p:sp>
        <p:nvSpPr>
          <p:cNvPr id="4" name="日期占位符 3"/>
          <p:cNvSpPr>
            <a:spLocks noGrp="1"/>
          </p:cNvSpPr>
          <p:nvPr>
            <p:ph type="dt" sz="half" idx="10"/>
          </p:nvPr>
        </p:nvSpPr>
        <p:spPr/>
        <p:txBody>
          <a:bodyPr/>
          <a:lstStyle/>
          <a:p>
            <a:fld id="{578423B5-F97D-4B76-839C-ED57383F0C1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30244FE-0A2E-4B2F-824B-D3791CCC683F}" type="slidenum">
              <a:rPr lang="en-US" altLang="ko-KR"/>
              <a:pPr/>
              <a:t>38</a:t>
            </a:fld>
            <a:endParaRPr lang="en-US" altLang="ko-KR"/>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3"/>
          <p:cNvSpPr>
            <a:spLocks noGrp="1" noChangeArrowheads="1"/>
          </p:cNvSpPr>
          <p:nvPr>
            <p:ph idx="1"/>
          </p:nvPr>
        </p:nvSpPr>
        <p:spPr>
          <a:xfrm>
            <a:off x="647700" y="1052513"/>
            <a:ext cx="7956550" cy="4940300"/>
          </a:xfrm>
        </p:spPr>
        <p:txBody>
          <a:bodyPr>
            <a:normAutofit fontScale="85000" lnSpcReduction="10000"/>
          </a:bodyPr>
          <a:lstStyle/>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3</a:t>
            </a:r>
            <a:r>
              <a:rPr lang="zh-CN" altLang="en-US" b="1" smtClean="0">
                <a:solidFill>
                  <a:srgbClr val="FF0000"/>
                </a:solidFill>
              </a:rPr>
              <a:t>）调整本年营业税金及附加</a:t>
            </a:r>
          </a:p>
          <a:p>
            <a:pPr marL="0" indent="0" eaLnBrk="1" hangingPunct="1">
              <a:lnSpc>
                <a:spcPct val="110000"/>
              </a:lnSpc>
              <a:spcBef>
                <a:spcPct val="40000"/>
              </a:spcBef>
            </a:pPr>
            <a:r>
              <a:rPr lang="zh-CN" altLang="en-US" smtClean="0">
                <a:solidFill>
                  <a:schemeClr val="tx2"/>
                </a:solidFill>
              </a:rPr>
              <a:t>借：营业税金及附加     </a:t>
            </a:r>
            <a:r>
              <a:rPr lang="en-US" altLang="zh-CN" smtClean="0">
                <a:solidFill>
                  <a:schemeClr val="tx2"/>
                </a:solidFill>
              </a:rPr>
              <a:t>21250</a:t>
            </a:r>
          </a:p>
          <a:p>
            <a:pPr marL="0" indent="0" eaLnBrk="1" hangingPunct="1">
              <a:lnSpc>
                <a:spcPct val="110000"/>
              </a:lnSpc>
              <a:spcBef>
                <a:spcPct val="40000"/>
              </a:spcBef>
            </a:pPr>
            <a:r>
              <a:rPr lang="en-US" altLang="zh-CN" smtClean="0">
                <a:solidFill>
                  <a:schemeClr val="tx2"/>
                </a:solidFill>
              </a:rPr>
              <a:t>    </a:t>
            </a:r>
            <a:r>
              <a:rPr lang="zh-CN" altLang="en-US" smtClean="0">
                <a:solidFill>
                  <a:schemeClr val="tx2"/>
                </a:solidFill>
              </a:rPr>
              <a:t>贷：经营活动现金流量</a:t>
            </a:r>
          </a:p>
          <a:p>
            <a:pPr marL="0" indent="0" eaLnBrk="1" hangingPunct="1">
              <a:lnSpc>
                <a:spcPct val="110000"/>
              </a:lnSpc>
              <a:spcBef>
                <a:spcPct val="40000"/>
              </a:spcBef>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支付的各种税费     </a:t>
            </a:r>
            <a:r>
              <a:rPr lang="en-US" altLang="zh-CN" smtClean="0">
                <a:solidFill>
                  <a:schemeClr val="tx2"/>
                </a:solidFill>
              </a:rPr>
              <a:t>21250 </a:t>
            </a:r>
            <a:endParaRPr lang="zh-CN" altLang="en-US" smtClean="0">
              <a:solidFill>
                <a:schemeClr val="tx2"/>
              </a:solidFill>
            </a:endParaRPr>
          </a:p>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4</a:t>
            </a:r>
            <a:r>
              <a:rPr lang="zh-CN" altLang="en-US" b="1" smtClean="0">
                <a:solidFill>
                  <a:srgbClr val="FF0000"/>
                </a:solidFill>
              </a:rPr>
              <a:t>）调整销售费用付现：</a:t>
            </a:r>
          </a:p>
          <a:p>
            <a:pPr marL="0" indent="0" eaLnBrk="1" hangingPunct="1">
              <a:lnSpc>
                <a:spcPct val="110000"/>
              </a:lnSpc>
              <a:spcBef>
                <a:spcPct val="40000"/>
              </a:spcBef>
            </a:pPr>
            <a:r>
              <a:rPr lang="zh-CN" altLang="en-US" smtClean="0">
                <a:solidFill>
                  <a:schemeClr val="tx2"/>
                </a:solidFill>
              </a:rPr>
              <a:t>借：销售费用                            </a:t>
            </a:r>
            <a:r>
              <a:rPr lang="en-US" altLang="zh-CN" smtClean="0">
                <a:solidFill>
                  <a:schemeClr val="tx2"/>
                </a:solidFill>
              </a:rPr>
              <a:t>28000</a:t>
            </a:r>
          </a:p>
          <a:p>
            <a:pPr marL="0" indent="0" eaLnBrk="1" hangingPunct="1">
              <a:lnSpc>
                <a:spcPct val="110000"/>
              </a:lnSpc>
              <a:spcBef>
                <a:spcPct val="40000"/>
              </a:spcBef>
            </a:pPr>
            <a:r>
              <a:rPr lang="en-US" altLang="zh-CN" smtClean="0">
                <a:solidFill>
                  <a:schemeClr val="tx2"/>
                </a:solidFill>
              </a:rPr>
              <a:t>    </a:t>
            </a:r>
            <a:r>
              <a:rPr lang="zh-CN" altLang="en-US" smtClean="0">
                <a:solidFill>
                  <a:schemeClr val="tx2"/>
                </a:solidFill>
              </a:rPr>
              <a:t>贷：经营活动现金流量</a:t>
            </a:r>
          </a:p>
          <a:p>
            <a:pPr marL="0" indent="0" eaLnBrk="1" hangingPunct="1">
              <a:lnSpc>
                <a:spcPct val="110000"/>
              </a:lnSpc>
              <a:spcBef>
                <a:spcPct val="40000"/>
              </a:spcBef>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支付的其他与经营活动有关的现金  </a:t>
            </a:r>
            <a:r>
              <a:rPr lang="en-US" altLang="zh-CN" smtClean="0">
                <a:solidFill>
                  <a:schemeClr val="tx2"/>
                </a:solidFill>
              </a:rPr>
              <a:t>28000</a:t>
            </a:r>
            <a:endParaRPr lang="zh-CN" altLang="en-US" smtClean="0">
              <a:solidFill>
                <a:schemeClr val="tx2"/>
              </a:solidFill>
            </a:endParaRPr>
          </a:p>
        </p:txBody>
      </p:sp>
      <p:sp>
        <p:nvSpPr>
          <p:cNvPr id="4" name="日期占位符 3"/>
          <p:cNvSpPr>
            <a:spLocks noGrp="1"/>
          </p:cNvSpPr>
          <p:nvPr>
            <p:ph type="dt" sz="half" idx="10"/>
          </p:nvPr>
        </p:nvSpPr>
        <p:spPr/>
        <p:txBody>
          <a:bodyPr/>
          <a:lstStyle/>
          <a:p>
            <a:pPr>
              <a:defRPr/>
            </a:pPr>
            <a:fld id="{51ED2F56-B48D-494B-912F-07CB1870D93B}"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6B13267-75E4-4C3B-9A50-3F550BBF30DD}" type="slidenum">
              <a:rPr lang="ko-KR" altLang="en-US"/>
              <a:pPr>
                <a:defRPr/>
              </a:pPr>
              <a:t>380</a:t>
            </a:fld>
            <a:endParaRPr lang="en-US" altLang="ko-KR"/>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3"/>
          <p:cNvSpPr>
            <a:spLocks noGrp="1" noChangeArrowheads="1"/>
          </p:cNvSpPr>
          <p:nvPr>
            <p:ph idx="1"/>
          </p:nvPr>
        </p:nvSpPr>
        <p:spPr/>
        <p:txBody>
          <a:bodyPr>
            <a:normAutofit lnSpcReduction="10000"/>
          </a:bodyPr>
          <a:lstStyle/>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5</a:t>
            </a:r>
            <a:r>
              <a:rPr lang="zh-CN" altLang="en-US" b="1" smtClean="0">
                <a:solidFill>
                  <a:srgbClr val="FF0000"/>
                </a:solidFill>
              </a:rPr>
              <a:t>）调整管理费用：</a:t>
            </a:r>
          </a:p>
          <a:p>
            <a:pPr marL="0" indent="0" eaLnBrk="1" hangingPunct="1">
              <a:lnSpc>
                <a:spcPct val="110000"/>
              </a:lnSpc>
              <a:spcBef>
                <a:spcPct val="40000"/>
              </a:spcBef>
            </a:pPr>
            <a:r>
              <a:rPr lang="zh-CN" altLang="en-US" smtClean="0">
                <a:solidFill>
                  <a:schemeClr val="tx2"/>
                </a:solidFill>
              </a:rPr>
              <a:t>先支付，后面再做调整分录，没有付现的再调回来。如：折旧、无形资产的摊销等。</a:t>
            </a:r>
          </a:p>
          <a:p>
            <a:pPr marL="0" indent="0" eaLnBrk="1" hangingPunct="1">
              <a:lnSpc>
                <a:spcPct val="110000"/>
              </a:lnSpc>
              <a:spcBef>
                <a:spcPct val="40000"/>
              </a:spcBef>
            </a:pPr>
            <a:r>
              <a:rPr lang="zh-CN" altLang="en-US" smtClean="0">
                <a:solidFill>
                  <a:schemeClr val="tx2"/>
                </a:solidFill>
              </a:rPr>
              <a:t>借：管理费用              </a:t>
            </a:r>
            <a:r>
              <a:rPr lang="en-US" altLang="zh-CN" smtClean="0">
                <a:solidFill>
                  <a:schemeClr val="tx2"/>
                </a:solidFill>
              </a:rPr>
              <a:t>224700</a:t>
            </a:r>
          </a:p>
          <a:p>
            <a:pPr marL="0" indent="0" eaLnBrk="1" hangingPunct="1">
              <a:lnSpc>
                <a:spcPct val="110000"/>
              </a:lnSpc>
              <a:spcBef>
                <a:spcPct val="40000"/>
              </a:spcBef>
            </a:pPr>
            <a:r>
              <a:rPr lang="en-US" altLang="zh-CN" smtClean="0">
                <a:solidFill>
                  <a:schemeClr val="tx2"/>
                </a:solidFill>
              </a:rPr>
              <a:t>    </a:t>
            </a:r>
            <a:r>
              <a:rPr lang="zh-CN" altLang="en-US" smtClean="0">
                <a:solidFill>
                  <a:schemeClr val="tx2"/>
                </a:solidFill>
              </a:rPr>
              <a:t>贷：经营活动现金流量</a:t>
            </a:r>
          </a:p>
          <a:p>
            <a:pPr marL="0" indent="0" eaLnBrk="1" hangingPunct="1">
              <a:lnSpc>
                <a:spcPct val="110000"/>
              </a:lnSpc>
              <a:spcBef>
                <a:spcPct val="40000"/>
              </a:spcBef>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支付的其他与经营活动有关的现金 </a:t>
            </a:r>
            <a:r>
              <a:rPr lang="en-US" altLang="zh-CN" smtClean="0">
                <a:solidFill>
                  <a:schemeClr val="tx2"/>
                </a:solidFill>
              </a:rPr>
              <a:t>224700</a:t>
            </a:r>
          </a:p>
          <a:p>
            <a:pPr marL="0" indent="0" eaLnBrk="1" hangingPunct="1">
              <a:lnSpc>
                <a:spcPct val="110000"/>
              </a:lnSpc>
              <a:spcBef>
                <a:spcPct val="40000"/>
              </a:spcBef>
            </a:pPr>
            <a:endParaRPr lang="zh-CN" altLang="en-US" smtClean="0"/>
          </a:p>
        </p:txBody>
      </p:sp>
      <p:sp>
        <p:nvSpPr>
          <p:cNvPr id="4" name="日期占位符 3"/>
          <p:cNvSpPr>
            <a:spLocks noGrp="1"/>
          </p:cNvSpPr>
          <p:nvPr>
            <p:ph type="dt" sz="half" idx="10"/>
          </p:nvPr>
        </p:nvSpPr>
        <p:spPr/>
        <p:txBody>
          <a:bodyPr/>
          <a:lstStyle/>
          <a:p>
            <a:pPr>
              <a:defRPr/>
            </a:pPr>
            <a:fld id="{0EA5CBFC-6E65-4CBA-BE60-6BDA5B252B47}"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71241F50-006E-48DA-B314-9F1A3FB94693}" type="slidenum">
              <a:rPr lang="ko-KR" altLang="en-US"/>
              <a:pPr>
                <a:defRPr/>
              </a:pPr>
              <a:t>381</a:t>
            </a:fld>
            <a:endParaRPr lang="en-US" altLang="ko-KR"/>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3"/>
          <p:cNvSpPr>
            <a:spLocks noGrp="1" noChangeArrowheads="1"/>
          </p:cNvSpPr>
          <p:nvPr>
            <p:ph idx="1"/>
          </p:nvPr>
        </p:nvSpPr>
        <p:spPr/>
        <p:txBody>
          <a:bodyPr>
            <a:normAutofit lnSpcReduction="10000"/>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6</a:t>
            </a:r>
            <a:r>
              <a:rPr lang="zh-CN" altLang="en-US" b="1" smtClean="0">
                <a:solidFill>
                  <a:srgbClr val="FF0000"/>
                </a:solidFill>
              </a:rPr>
              <a:t>）分析调整财务费用：</a:t>
            </a:r>
          </a:p>
          <a:p>
            <a:pPr marL="0" indent="0" eaLnBrk="1" hangingPunct="1">
              <a:lnSpc>
                <a:spcPct val="110000"/>
              </a:lnSpc>
              <a:spcBef>
                <a:spcPct val="30000"/>
              </a:spcBef>
            </a:pPr>
            <a:r>
              <a:rPr lang="zh-CN" altLang="en-US" smtClean="0">
                <a:solidFill>
                  <a:schemeClr val="tx2"/>
                </a:solidFill>
              </a:rPr>
              <a:t>借：财务费用                       </a:t>
            </a:r>
            <a:r>
              <a:rPr lang="en-US" altLang="zh-CN" smtClean="0">
                <a:solidFill>
                  <a:schemeClr val="tx2"/>
                </a:solidFill>
              </a:rPr>
              <a:t>56500</a:t>
            </a:r>
          </a:p>
          <a:p>
            <a:pPr marL="0" indent="0" eaLnBrk="1" hangingPunct="1">
              <a:lnSpc>
                <a:spcPct val="110000"/>
              </a:lnSpc>
              <a:spcBef>
                <a:spcPct val="30000"/>
              </a:spcBef>
            </a:pPr>
            <a:r>
              <a:rPr lang="en-US" altLang="zh-CN" smtClean="0">
                <a:solidFill>
                  <a:schemeClr val="tx2"/>
                </a:solidFill>
              </a:rPr>
              <a:t>    </a:t>
            </a:r>
            <a:r>
              <a:rPr lang="zh-CN" altLang="en-US" smtClean="0">
                <a:solidFill>
                  <a:schemeClr val="tx2"/>
                </a:solidFill>
              </a:rPr>
              <a:t>贷：经营活动现金流量</a:t>
            </a:r>
          </a:p>
          <a:p>
            <a:pPr marL="0" indent="0" eaLnBrk="1" hangingPunct="1">
              <a:lnSpc>
                <a:spcPct val="110000"/>
              </a:lnSpc>
              <a:spcBef>
                <a:spcPct val="30000"/>
              </a:spcBef>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销售商品收到的现金   </a:t>
            </a:r>
            <a:r>
              <a:rPr lang="en-US" altLang="zh-CN" smtClean="0">
                <a:solidFill>
                  <a:schemeClr val="tx2"/>
                </a:solidFill>
              </a:rPr>
              <a:t>24000</a:t>
            </a:r>
          </a:p>
          <a:p>
            <a:pPr marL="0" indent="0" eaLnBrk="1" hangingPunct="1">
              <a:lnSpc>
                <a:spcPct val="110000"/>
              </a:lnSpc>
              <a:spcBef>
                <a:spcPct val="30000"/>
              </a:spcBef>
            </a:pPr>
            <a:r>
              <a:rPr lang="zh-CN" altLang="en-US" smtClean="0">
                <a:solidFill>
                  <a:schemeClr val="tx2"/>
                </a:solidFill>
              </a:rPr>
              <a:t>                                                    （调减（</a:t>
            </a:r>
            <a:r>
              <a:rPr lang="en-US" altLang="zh-CN" smtClean="0">
                <a:solidFill>
                  <a:schemeClr val="tx2"/>
                </a:solidFill>
              </a:rPr>
              <a:t>1</a:t>
            </a:r>
            <a:r>
              <a:rPr lang="zh-CN" altLang="en-US" smtClean="0">
                <a:solidFill>
                  <a:schemeClr val="tx2"/>
                </a:solidFill>
              </a:rPr>
              <a:t>）</a:t>
            </a:r>
          </a:p>
          <a:p>
            <a:pPr marL="0" indent="0" eaLnBrk="1" hangingPunct="1">
              <a:lnSpc>
                <a:spcPct val="110000"/>
              </a:lnSpc>
              <a:spcBef>
                <a:spcPct val="30000"/>
              </a:spcBef>
            </a:pPr>
            <a:r>
              <a:rPr lang="en-US" altLang="zh-CN" smtClean="0">
                <a:solidFill>
                  <a:schemeClr val="tx2"/>
                </a:solidFill>
              </a:rPr>
              <a:t>           </a:t>
            </a:r>
            <a:r>
              <a:rPr lang="zh-CN" altLang="en-US" smtClean="0">
                <a:solidFill>
                  <a:schemeClr val="tx2"/>
                </a:solidFill>
              </a:rPr>
              <a:t>预提费用</a:t>
            </a:r>
            <a:r>
              <a:rPr lang="zh-CN" altLang="en-US" smtClean="0">
                <a:solidFill>
                  <a:srgbClr val="FF0000"/>
                </a:solidFill>
              </a:rPr>
              <a:t>（现已取消）        </a:t>
            </a:r>
            <a:r>
              <a:rPr lang="en-US" altLang="zh-CN" smtClean="0">
                <a:solidFill>
                  <a:schemeClr val="tx2"/>
                </a:solidFill>
              </a:rPr>
              <a:t>22000</a:t>
            </a:r>
          </a:p>
          <a:p>
            <a:pPr marL="0" indent="0" eaLnBrk="1" hangingPunct="1">
              <a:lnSpc>
                <a:spcPct val="110000"/>
              </a:lnSpc>
              <a:spcBef>
                <a:spcPct val="30000"/>
              </a:spcBef>
            </a:pPr>
            <a:r>
              <a:rPr lang="en-US" altLang="zh-CN" smtClean="0">
                <a:solidFill>
                  <a:schemeClr val="tx2"/>
                </a:solidFill>
              </a:rPr>
              <a:t>           </a:t>
            </a:r>
            <a:r>
              <a:rPr lang="zh-CN" altLang="en-US" smtClean="0">
                <a:solidFill>
                  <a:schemeClr val="tx2"/>
                </a:solidFill>
              </a:rPr>
              <a:t>长期借款                </a:t>
            </a:r>
            <a:r>
              <a:rPr lang="en-US" altLang="zh-CN" smtClean="0">
                <a:solidFill>
                  <a:schemeClr val="tx2"/>
                </a:solidFill>
              </a:rPr>
              <a:t>10500</a:t>
            </a:r>
          </a:p>
          <a:p>
            <a:pPr marL="0" indent="0" eaLnBrk="1" hangingPunct="1">
              <a:lnSpc>
                <a:spcPct val="110000"/>
              </a:lnSpc>
              <a:spcBef>
                <a:spcPct val="30000"/>
              </a:spcBef>
            </a:pPr>
            <a:endParaRPr lang="zh-CN" altLang="en-US" smtClean="0"/>
          </a:p>
        </p:txBody>
      </p:sp>
      <p:sp>
        <p:nvSpPr>
          <p:cNvPr id="4" name="日期占位符 3"/>
          <p:cNvSpPr>
            <a:spLocks noGrp="1"/>
          </p:cNvSpPr>
          <p:nvPr>
            <p:ph type="dt" sz="half" idx="10"/>
          </p:nvPr>
        </p:nvSpPr>
        <p:spPr/>
        <p:txBody>
          <a:bodyPr/>
          <a:lstStyle/>
          <a:p>
            <a:pPr>
              <a:defRPr/>
            </a:pPr>
            <a:fld id="{BCB01FFE-231D-4A7B-B03E-0DEEEF66036A}"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344DCD3F-9870-4C91-8881-B04226571D91}" type="slidenum">
              <a:rPr lang="ko-KR" altLang="en-US"/>
              <a:pPr>
                <a:defRPr/>
              </a:pPr>
              <a:t>382</a:t>
            </a:fld>
            <a:endParaRPr lang="en-US" altLang="ko-KR"/>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3"/>
          <p:cNvSpPr>
            <a:spLocks noGrp="1" noChangeArrowheads="1"/>
          </p:cNvSpPr>
          <p:nvPr>
            <p:ph idx="1"/>
          </p:nvPr>
        </p:nvSpPr>
        <p:spPr/>
        <p:txBody>
          <a:bodyPr>
            <a:normAutofit lnSpcReduction="10000"/>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7</a:t>
            </a:r>
            <a:r>
              <a:rPr lang="zh-CN" altLang="en-US" b="1" smtClean="0">
                <a:solidFill>
                  <a:srgbClr val="FF0000"/>
                </a:solidFill>
              </a:rPr>
              <a:t>）分析调整资产减值损失：</a:t>
            </a:r>
          </a:p>
          <a:p>
            <a:pPr marL="0" indent="0" eaLnBrk="1" hangingPunct="1">
              <a:lnSpc>
                <a:spcPct val="110000"/>
              </a:lnSpc>
              <a:spcBef>
                <a:spcPct val="30000"/>
              </a:spcBef>
            </a:pPr>
            <a:r>
              <a:rPr lang="zh-CN" altLang="en-US" smtClean="0">
                <a:solidFill>
                  <a:schemeClr val="tx2"/>
                </a:solidFill>
              </a:rPr>
              <a:t>借：资产减值损失        </a:t>
            </a:r>
            <a:r>
              <a:rPr lang="en-US" altLang="zh-CN" smtClean="0">
                <a:solidFill>
                  <a:schemeClr val="tx2"/>
                </a:solidFill>
              </a:rPr>
              <a:t>38250</a:t>
            </a:r>
          </a:p>
          <a:p>
            <a:pPr marL="0" indent="0" eaLnBrk="1" hangingPunct="1">
              <a:lnSpc>
                <a:spcPct val="110000"/>
              </a:lnSpc>
              <a:spcBef>
                <a:spcPct val="30000"/>
              </a:spcBef>
            </a:pPr>
            <a:r>
              <a:rPr lang="zh-CN" altLang="en-US" smtClean="0">
                <a:solidFill>
                  <a:schemeClr val="tx2"/>
                </a:solidFill>
              </a:rPr>
              <a:t>     贷：坏账准备              </a:t>
            </a:r>
            <a:r>
              <a:rPr lang="en-US" altLang="zh-CN" smtClean="0">
                <a:solidFill>
                  <a:schemeClr val="tx2"/>
                </a:solidFill>
              </a:rPr>
              <a:t>7060</a:t>
            </a:r>
          </a:p>
          <a:p>
            <a:pPr marL="0" indent="0" eaLnBrk="1" hangingPunct="1">
              <a:lnSpc>
                <a:spcPct val="110000"/>
              </a:lnSpc>
              <a:spcBef>
                <a:spcPct val="30000"/>
              </a:spcBef>
            </a:pPr>
            <a:r>
              <a:rPr lang="zh-CN" altLang="en-US" smtClean="0">
                <a:solidFill>
                  <a:schemeClr val="tx2"/>
                </a:solidFill>
              </a:rPr>
              <a:t>         固定资产减值准备     </a:t>
            </a:r>
            <a:r>
              <a:rPr lang="en-US" altLang="zh-CN" smtClean="0">
                <a:solidFill>
                  <a:schemeClr val="tx2"/>
                </a:solidFill>
              </a:rPr>
              <a:t>20000</a:t>
            </a:r>
          </a:p>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8</a:t>
            </a:r>
            <a:r>
              <a:rPr lang="zh-CN" altLang="en-US" b="1" smtClean="0">
                <a:solidFill>
                  <a:srgbClr val="FF0000"/>
                </a:solidFill>
              </a:rPr>
              <a:t>）分析调整公允价值变动收益：</a:t>
            </a:r>
          </a:p>
          <a:p>
            <a:pPr marL="0" indent="0" eaLnBrk="1" hangingPunct="1">
              <a:lnSpc>
                <a:spcPct val="110000"/>
              </a:lnSpc>
              <a:spcBef>
                <a:spcPct val="30000"/>
              </a:spcBef>
            </a:pPr>
            <a:r>
              <a:rPr lang="zh-CN" altLang="en-US" smtClean="0">
                <a:solidFill>
                  <a:schemeClr val="tx2"/>
                </a:solidFill>
              </a:rPr>
              <a:t>借：交易性金融资产       </a:t>
            </a:r>
            <a:r>
              <a:rPr lang="en-US" altLang="zh-CN" smtClean="0">
                <a:solidFill>
                  <a:schemeClr val="tx2"/>
                </a:solidFill>
              </a:rPr>
              <a:t>2000</a:t>
            </a:r>
          </a:p>
          <a:p>
            <a:pPr marL="0" indent="0" eaLnBrk="1" hangingPunct="1">
              <a:lnSpc>
                <a:spcPct val="110000"/>
              </a:lnSpc>
              <a:spcBef>
                <a:spcPct val="30000"/>
              </a:spcBef>
            </a:pPr>
            <a:r>
              <a:rPr lang="zh-CN" altLang="en-US" smtClean="0">
                <a:solidFill>
                  <a:schemeClr val="tx2"/>
                </a:solidFill>
              </a:rPr>
              <a:t>    贷：投资收益               </a:t>
            </a:r>
            <a:r>
              <a:rPr lang="en-US" altLang="zh-CN" smtClean="0">
                <a:solidFill>
                  <a:schemeClr val="tx2"/>
                </a:solidFill>
              </a:rPr>
              <a:t>2000</a:t>
            </a:r>
          </a:p>
          <a:p>
            <a:pPr marL="0" indent="0" eaLnBrk="1" hangingPunct="1">
              <a:lnSpc>
                <a:spcPct val="110000"/>
              </a:lnSpc>
              <a:spcBef>
                <a:spcPct val="30000"/>
              </a:spcBef>
            </a:pPr>
            <a:endParaRPr lang="zh-CN" altLang="en-US" smtClean="0">
              <a:solidFill>
                <a:schemeClr val="tx2"/>
              </a:solidFill>
            </a:endParaRPr>
          </a:p>
          <a:p>
            <a:pPr marL="0" indent="0" eaLnBrk="1" hangingPunct="1">
              <a:lnSpc>
                <a:spcPct val="110000"/>
              </a:lnSpc>
              <a:spcBef>
                <a:spcPct val="30000"/>
              </a:spcBef>
            </a:pPr>
            <a:endParaRPr lang="zh-CN" altLang="en-US" smtClean="0"/>
          </a:p>
          <a:p>
            <a:pPr marL="0" indent="0" eaLnBrk="1" hangingPunct="1">
              <a:lnSpc>
                <a:spcPct val="110000"/>
              </a:lnSpc>
              <a:spcBef>
                <a:spcPct val="30000"/>
              </a:spcBef>
            </a:pPr>
            <a:endParaRPr lang="zh-CN" altLang="en-US" smtClean="0"/>
          </a:p>
        </p:txBody>
      </p:sp>
      <p:sp>
        <p:nvSpPr>
          <p:cNvPr id="4" name="日期占位符 3"/>
          <p:cNvSpPr>
            <a:spLocks noGrp="1"/>
          </p:cNvSpPr>
          <p:nvPr>
            <p:ph type="dt" sz="half" idx="10"/>
          </p:nvPr>
        </p:nvSpPr>
        <p:spPr/>
        <p:txBody>
          <a:bodyPr/>
          <a:lstStyle/>
          <a:p>
            <a:pPr>
              <a:defRPr/>
            </a:pPr>
            <a:fld id="{D26129EC-FAC7-4849-8FB6-7FDC9442022A}"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00C22539-0AC6-4F09-AC0C-CC202BC0DB5F}" type="slidenum">
              <a:rPr lang="ko-KR" altLang="en-US"/>
              <a:pPr>
                <a:defRPr/>
              </a:pPr>
              <a:t>383</a:t>
            </a:fld>
            <a:endParaRPr lang="en-US" altLang="ko-KR"/>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3"/>
          <p:cNvSpPr>
            <a:spLocks noGrp="1" noChangeArrowheads="1"/>
          </p:cNvSpPr>
          <p:nvPr>
            <p:ph idx="1"/>
          </p:nvPr>
        </p:nvSpPr>
        <p:spPr/>
        <p:txBody>
          <a:bodyPr>
            <a:normAutofit lnSpcReduction="10000"/>
          </a:bodyPr>
          <a:lstStyle/>
          <a:p>
            <a:pPr marL="0" indent="0" eaLnBrk="1" hangingPunct="1">
              <a:lnSpc>
                <a:spcPct val="110000"/>
              </a:lnSpc>
              <a:spcBef>
                <a:spcPct val="30000"/>
              </a:spcBef>
            </a:pPr>
            <a:r>
              <a:rPr lang="zh-CN" altLang="en-US" sz="2000" b="1" smtClean="0">
                <a:solidFill>
                  <a:srgbClr val="FF0000"/>
                </a:solidFill>
              </a:rPr>
              <a:t>（</a:t>
            </a:r>
            <a:r>
              <a:rPr lang="en-US" altLang="zh-CN" sz="2000" b="1" smtClean="0">
                <a:solidFill>
                  <a:srgbClr val="FF0000"/>
                </a:solidFill>
              </a:rPr>
              <a:t>9</a:t>
            </a:r>
            <a:r>
              <a:rPr lang="zh-CN" altLang="en-US" sz="2000" b="1" smtClean="0">
                <a:solidFill>
                  <a:srgbClr val="FF0000"/>
                </a:solidFill>
              </a:rPr>
              <a:t>）分析调整投资收益：</a:t>
            </a:r>
          </a:p>
          <a:p>
            <a:pPr marL="0" indent="0" eaLnBrk="1" hangingPunct="1">
              <a:lnSpc>
                <a:spcPct val="110000"/>
              </a:lnSpc>
              <a:spcBef>
                <a:spcPct val="30000"/>
              </a:spcBef>
            </a:pPr>
            <a:r>
              <a:rPr lang="zh-CN" altLang="en-US" sz="2000" smtClean="0">
                <a:solidFill>
                  <a:schemeClr val="tx2"/>
                </a:solidFill>
              </a:rPr>
              <a:t>借：投资活动现金流量</a:t>
            </a:r>
          </a:p>
          <a:p>
            <a:pPr marL="0" indent="0" eaLnBrk="1" hangingPunct="1">
              <a:lnSpc>
                <a:spcPct val="110000"/>
              </a:lnSpc>
              <a:spcBef>
                <a:spcPct val="30000"/>
              </a:spcBef>
            </a:pPr>
            <a:r>
              <a:rPr lang="en-US" altLang="zh-CN" sz="2000" smtClean="0">
                <a:solidFill>
                  <a:schemeClr val="tx2"/>
                </a:solidFill>
              </a:rPr>
              <a:t>        </a:t>
            </a:r>
            <a:r>
              <a:rPr lang="en-US" altLang="zh-CN" sz="2000" smtClean="0">
                <a:solidFill>
                  <a:schemeClr val="tx2"/>
                </a:solidFill>
                <a:latin typeface="Arial"/>
              </a:rPr>
              <a:t>——</a:t>
            </a:r>
            <a:r>
              <a:rPr lang="zh-CN" altLang="en-US" sz="2000" smtClean="0">
                <a:solidFill>
                  <a:schemeClr val="tx2"/>
                </a:solidFill>
              </a:rPr>
              <a:t>取得投资收益所收到的现金   </a:t>
            </a:r>
            <a:r>
              <a:rPr lang="en-US" altLang="zh-CN" sz="2000" smtClean="0">
                <a:solidFill>
                  <a:schemeClr val="tx2"/>
                </a:solidFill>
              </a:rPr>
              <a:t>40000</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贷：</a:t>
            </a:r>
            <a:r>
              <a:rPr lang="en-US" altLang="zh-CN" sz="2000" smtClean="0">
                <a:solidFill>
                  <a:schemeClr val="tx2"/>
                </a:solidFill>
              </a:rPr>
              <a:t> </a:t>
            </a:r>
            <a:r>
              <a:rPr lang="zh-CN" altLang="en-US" sz="2000" smtClean="0">
                <a:solidFill>
                  <a:schemeClr val="tx2"/>
                </a:solidFill>
              </a:rPr>
              <a:t>投资收益                             </a:t>
            </a:r>
            <a:r>
              <a:rPr lang="en-US" altLang="zh-CN" sz="2000" smtClean="0">
                <a:solidFill>
                  <a:schemeClr val="tx2"/>
                </a:solidFill>
              </a:rPr>
              <a:t>40000</a:t>
            </a:r>
          </a:p>
          <a:p>
            <a:pPr marL="0" indent="0" eaLnBrk="1" hangingPunct="1">
              <a:lnSpc>
                <a:spcPct val="110000"/>
              </a:lnSpc>
              <a:spcBef>
                <a:spcPct val="30000"/>
              </a:spcBef>
            </a:pPr>
            <a:r>
              <a:rPr lang="zh-CN" altLang="en-US" sz="2000" b="1" smtClean="0">
                <a:solidFill>
                  <a:srgbClr val="FF0000"/>
                </a:solidFill>
              </a:rPr>
              <a:t>（</a:t>
            </a:r>
            <a:r>
              <a:rPr lang="en-US" altLang="zh-CN" sz="2000" b="1" smtClean="0">
                <a:solidFill>
                  <a:srgbClr val="FF0000"/>
                </a:solidFill>
              </a:rPr>
              <a:t>10</a:t>
            </a:r>
            <a:r>
              <a:rPr lang="zh-CN" altLang="en-US" sz="2000" b="1" smtClean="0">
                <a:solidFill>
                  <a:srgbClr val="FF0000"/>
                </a:solidFill>
              </a:rPr>
              <a:t>）分析调整营业外支出：</a:t>
            </a:r>
          </a:p>
          <a:p>
            <a:pPr marL="0" indent="0" eaLnBrk="1" hangingPunct="1">
              <a:lnSpc>
                <a:spcPct val="110000"/>
              </a:lnSpc>
              <a:spcBef>
                <a:spcPct val="30000"/>
              </a:spcBef>
            </a:pPr>
            <a:r>
              <a:rPr lang="zh-CN" altLang="en-US" sz="2000" smtClean="0">
                <a:solidFill>
                  <a:schemeClr val="tx2"/>
                </a:solidFill>
              </a:rPr>
              <a:t>借：营业外支出                         </a:t>
            </a:r>
            <a:r>
              <a:rPr lang="en-US" altLang="zh-CN" sz="2000" smtClean="0">
                <a:solidFill>
                  <a:schemeClr val="tx2"/>
                </a:solidFill>
              </a:rPr>
              <a:t>70000</a:t>
            </a:r>
          </a:p>
          <a:p>
            <a:pPr marL="0" indent="0" eaLnBrk="1" hangingPunct="1">
              <a:lnSpc>
                <a:spcPct val="110000"/>
              </a:lnSpc>
              <a:spcBef>
                <a:spcPct val="30000"/>
              </a:spcBef>
            </a:pPr>
            <a:r>
              <a:rPr lang="zh-CN" altLang="en-US" sz="2000" smtClean="0">
                <a:solidFill>
                  <a:schemeClr val="tx2"/>
                </a:solidFill>
              </a:rPr>
              <a:t>    投资活动现金流量</a:t>
            </a:r>
          </a:p>
          <a:p>
            <a:pPr marL="0" indent="0" eaLnBrk="1" hangingPunct="1">
              <a:lnSpc>
                <a:spcPct val="110000"/>
              </a:lnSpc>
              <a:spcBef>
                <a:spcPct val="30000"/>
              </a:spcBef>
            </a:pPr>
            <a:r>
              <a:rPr lang="en-US" altLang="zh-CN" sz="2000" smtClean="0">
                <a:solidFill>
                  <a:schemeClr val="tx2"/>
                </a:solidFill>
              </a:rPr>
              <a:t>       </a:t>
            </a:r>
            <a:r>
              <a:rPr lang="en-US" altLang="zh-CN" sz="2000" smtClean="0">
                <a:solidFill>
                  <a:schemeClr val="tx2"/>
                </a:solidFill>
                <a:latin typeface="Arial"/>
              </a:rPr>
              <a:t>——</a:t>
            </a:r>
            <a:r>
              <a:rPr lang="zh-CN" altLang="en-US" sz="2000" smtClean="0">
                <a:solidFill>
                  <a:schemeClr val="tx2"/>
                </a:solidFill>
              </a:rPr>
              <a:t>处置固定资产收到的现金     </a:t>
            </a:r>
            <a:r>
              <a:rPr lang="en-US" altLang="zh-CN" sz="2000" smtClean="0">
                <a:solidFill>
                  <a:schemeClr val="tx2"/>
                </a:solidFill>
              </a:rPr>
              <a:t>400000</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累计折旧                          </a:t>
            </a:r>
            <a:r>
              <a:rPr lang="en-US" altLang="zh-CN" sz="2000" smtClean="0">
                <a:solidFill>
                  <a:schemeClr val="tx2"/>
                </a:solidFill>
              </a:rPr>
              <a:t>485000</a:t>
            </a:r>
          </a:p>
          <a:p>
            <a:pPr marL="0" indent="0" eaLnBrk="1" hangingPunct="1">
              <a:lnSpc>
                <a:spcPct val="110000"/>
              </a:lnSpc>
              <a:spcBef>
                <a:spcPct val="30000"/>
              </a:spcBef>
            </a:pPr>
            <a:r>
              <a:rPr lang="zh-CN" altLang="en-US" sz="2000" smtClean="0">
                <a:solidFill>
                  <a:schemeClr val="tx2"/>
                </a:solidFill>
              </a:rPr>
              <a:t>    固定资产减值准备                  </a:t>
            </a:r>
            <a:r>
              <a:rPr lang="en-US" altLang="zh-CN" sz="2000" smtClean="0">
                <a:solidFill>
                  <a:schemeClr val="tx2"/>
                </a:solidFill>
              </a:rPr>
              <a:t>125000</a:t>
            </a:r>
          </a:p>
          <a:p>
            <a:pPr marL="0" indent="0" eaLnBrk="1" hangingPunct="1">
              <a:lnSpc>
                <a:spcPct val="110000"/>
              </a:lnSpc>
              <a:spcBef>
                <a:spcPct val="30000"/>
              </a:spcBef>
            </a:pPr>
            <a:r>
              <a:rPr lang="en-US" altLang="zh-CN" sz="2000" smtClean="0">
                <a:solidFill>
                  <a:schemeClr val="tx2"/>
                </a:solidFill>
              </a:rPr>
              <a:t>    </a:t>
            </a:r>
            <a:r>
              <a:rPr lang="zh-CN" altLang="en-US" sz="2000" smtClean="0">
                <a:solidFill>
                  <a:schemeClr val="tx2"/>
                </a:solidFill>
              </a:rPr>
              <a:t>贷：固定资产                            </a:t>
            </a:r>
            <a:r>
              <a:rPr lang="en-US" altLang="zh-CN" sz="2000" smtClean="0">
                <a:solidFill>
                  <a:schemeClr val="tx2"/>
                </a:solidFill>
              </a:rPr>
              <a:t>1080000</a:t>
            </a:r>
          </a:p>
          <a:p>
            <a:pPr marL="0" indent="0" eaLnBrk="1" hangingPunct="1">
              <a:lnSpc>
                <a:spcPct val="110000"/>
              </a:lnSpc>
              <a:spcBef>
                <a:spcPct val="30000"/>
              </a:spcBef>
            </a:pPr>
            <a:endParaRPr lang="zh-CN" altLang="en-US" sz="2000" smtClean="0">
              <a:solidFill>
                <a:schemeClr val="tx2"/>
              </a:solidFill>
            </a:endParaRPr>
          </a:p>
        </p:txBody>
      </p:sp>
      <p:sp>
        <p:nvSpPr>
          <p:cNvPr id="4" name="日期占位符 3"/>
          <p:cNvSpPr>
            <a:spLocks noGrp="1"/>
          </p:cNvSpPr>
          <p:nvPr>
            <p:ph type="dt" sz="half" idx="10"/>
          </p:nvPr>
        </p:nvSpPr>
        <p:spPr/>
        <p:txBody>
          <a:bodyPr/>
          <a:lstStyle/>
          <a:p>
            <a:pPr>
              <a:defRPr/>
            </a:pPr>
            <a:fld id="{2C578AE0-7051-4464-BFB2-9A55F579A533}"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04045FF3-CB0E-4E2E-90BA-CACD2FBBDAC6}" type="slidenum">
              <a:rPr lang="ko-KR" altLang="en-US"/>
              <a:pPr>
                <a:defRPr/>
              </a:pPr>
              <a:t>384</a:t>
            </a:fld>
            <a:endParaRPr lang="en-US" altLang="ko-KR"/>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3"/>
          <p:cNvSpPr>
            <a:spLocks noGrp="1" noChangeArrowheads="1"/>
          </p:cNvSpPr>
          <p:nvPr>
            <p:ph idx="1"/>
          </p:nvPr>
        </p:nvSpPr>
        <p:spPr/>
        <p:txBody>
          <a:bodyPr>
            <a:normAutofit fontScale="92500" lnSpcReduction="10000"/>
          </a:bodyPr>
          <a:lstStyle/>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11</a:t>
            </a:r>
            <a:r>
              <a:rPr lang="zh-CN" altLang="en-US" b="1" smtClean="0">
                <a:solidFill>
                  <a:srgbClr val="FF0000"/>
                </a:solidFill>
              </a:rPr>
              <a:t>）分析调整所得税：</a:t>
            </a:r>
          </a:p>
          <a:p>
            <a:pPr marL="0" indent="0" eaLnBrk="1" hangingPunct="1">
              <a:lnSpc>
                <a:spcPct val="110000"/>
              </a:lnSpc>
              <a:spcBef>
                <a:spcPct val="40000"/>
              </a:spcBef>
            </a:pPr>
            <a:r>
              <a:rPr lang="zh-CN" altLang="en-US" smtClean="0">
                <a:solidFill>
                  <a:schemeClr val="tx2"/>
                </a:solidFill>
              </a:rPr>
              <a:t>借：所得税                   </a:t>
            </a:r>
            <a:r>
              <a:rPr lang="en-US" altLang="zh-CN" smtClean="0">
                <a:solidFill>
                  <a:schemeClr val="tx2"/>
                </a:solidFill>
              </a:rPr>
              <a:t>59600</a:t>
            </a:r>
          </a:p>
          <a:p>
            <a:pPr marL="0" indent="0" eaLnBrk="1" hangingPunct="1">
              <a:lnSpc>
                <a:spcPct val="110000"/>
              </a:lnSpc>
              <a:spcBef>
                <a:spcPct val="40000"/>
              </a:spcBef>
            </a:pPr>
            <a:r>
              <a:rPr lang="en-US" altLang="zh-CN" smtClean="0">
                <a:solidFill>
                  <a:schemeClr val="tx2"/>
                </a:solidFill>
              </a:rPr>
              <a:t>    </a:t>
            </a:r>
            <a:r>
              <a:rPr lang="zh-CN" altLang="en-US" smtClean="0">
                <a:solidFill>
                  <a:schemeClr val="tx2"/>
                </a:solidFill>
              </a:rPr>
              <a:t>贷：递延所得税负债              </a:t>
            </a:r>
            <a:r>
              <a:rPr lang="en-US" altLang="zh-CN" smtClean="0">
                <a:solidFill>
                  <a:schemeClr val="tx2"/>
                </a:solidFill>
              </a:rPr>
              <a:t>9900</a:t>
            </a:r>
          </a:p>
          <a:p>
            <a:pPr marL="0" indent="0" eaLnBrk="1" hangingPunct="1">
              <a:lnSpc>
                <a:spcPct val="110000"/>
              </a:lnSpc>
              <a:spcBef>
                <a:spcPct val="40000"/>
              </a:spcBef>
            </a:pPr>
            <a:r>
              <a:rPr lang="zh-CN" altLang="en-US" smtClean="0">
                <a:solidFill>
                  <a:schemeClr val="tx2"/>
                </a:solidFill>
              </a:rPr>
              <a:t>        应交税费</a:t>
            </a:r>
            <a:r>
              <a:rPr lang="en-US" altLang="zh-CN" smtClean="0">
                <a:solidFill>
                  <a:schemeClr val="tx2"/>
                </a:solidFill>
                <a:latin typeface="Arial"/>
              </a:rPr>
              <a:t>——</a:t>
            </a:r>
            <a:r>
              <a:rPr lang="zh-CN" altLang="en-US" smtClean="0">
                <a:solidFill>
                  <a:schemeClr val="tx2"/>
                </a:solidFill>
              </a:rPr>
              <a:t>应交所得税     </a:t>
            </a:r>
            <a:r>
              <a:rPr lang="en-US" altLang="zh-CN" smtClean="0">
                <a:solidFill>
                  <a:schemeClr val="tx2"/>
                </a:solidFill>
              </a:rPr>
              <a:t>49700</a:t>
            </a:r>
          </a:p>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12</a:t>
            </a:r>
            <a:r>
              <a:rPr lang="zh-CN" altLang="en-US" b="1" smtClean="0">
                <a:solidFill>
                  <a:srgbClr val="FF0000"/>
                </a:solidFill>
              </a:rPr>
              <a:t>）按顺序讲，现在应该结转净利润：</a:t>
            </a:r>
          </a:p>
          <a:p>
            <a:pPr marL="0" indent="0" eaLnBrk="1" hangingPunct="1">
              <a:lnSpc>
                <a:spcPct val="110000"/>
              </a:lnSpc>
              <a:spcBef>
                <a:spcPct val="40000"/>
              </a:spcBef>
            </a:pPr>
            <a:r>
              <a:rPr lang="zh-CN" altLang="en-US" smtClean="0">
                <a:solidFill>
                  <a:schemeClr val="tx2"/>
                </a:solidFill>
              </a:rPr>
              <a:t>借：净利润                  </a:t>
            </a:r>
            <a:r>
              <a:rPr lang="en-US" altLang="zh-CN" smtClean="0">
                <a:solidFill>
                  <a:schemeClr val="tx2"/>
                </a:solidFill>
              </a:rPr>
              <a:t>143700</a:t>
            </a:r>
          </a:p>
          <a:p>
            <a:pPr marL="0" indent="0" eaLnBrk="1" hangingPunct="1">
              <a:lnSpc>
                <a:spcPct val="110000"/>
              </a:lnSpc>
              <a:spcBef>
                <a:spcPct val="40000"/>
              </a:spcBef>
            </a:pPr>
            <a:r>
              <a:rPr lang="en-US" altLang="zh-CN" smtClean="0">
                <a:solidFill>
                  <a:schemeClr val="tx2"/>
                </a:solidFill>
              </a:rPr>
              <a:t>    </a:t>
            </a:r>
            <a:r>
              <a:rPr lang="zh-CN" altLang="en-US" smtClean="0">
                <a:solidFill>
                  <a:schemeClr val="tx2"/>
                </a:solidFill>
              </a:rPr>
              <a:t>贷：未分配利润                </a:t>
            </a:r>
            <a:r>
              <a:rPr lang="en-US" altLang="zh-CN" smtClean="0">
                <a:solidFill>
                  <a:schemeClr val="tx2"/>
                </a:solidFill>
              </a:rPr>
              <a:t>143700</a:t>
            </a:r>
          </a:p>
          <a:p>
            <a:pPr marL="0" indent="0" eaLnBrk="1" hangingPunct="1">
              <a:lnSpc>
                <a:spcPct val="110000"/>
              </a:lnSpc>
              <a:spcBef>
                <a:spcPct val="40000"/>
              </a:spcBef>
            </a:pPr>
            <a:endParaRPr lang="zh-CN" altLang="en-US" smtClean="0"/>
          </a:p>
          <a:p>
            <a:pPr marL="0" indent="0" eaLnBrk="1" hangingPunct="1">
              <a:lnSpc>
                <a:spcPct val="110000"/>
              </a:lnSpc>
              <a:spcBef>
                <a:spcPct val="40000"/>
              </a:spcBef>
            </a:pPr>
            <a:endParaRPr lang="zh-CN" altLang="en-US" smtClean="0">
              <a:solidFill>
                <a:schemeClr val="tx2"/>
              </a:solidFill>
            </a:endParaRPr>
          </a:p>
          <a:p>
            <a:pPr marL="0" indent="0" eaLnBrk="1" hangingPunct="1">
              <a:lnSpc>
                <a:spcPct val="110000"/>
              </a:lnSpc>
              <a:spcBef>
                <a:spcPct val="40000"/>
              </a:spcBef>
            </a:pPr>
            <a:endParaRPr lang="zh-CN" altLang="en-US" smtClean="0"/>
          </a:p>
        </p:txBody>
      </p:sp>
      <p:sp>
        <p:nvSpPr>
          <p:cNvPr id="4" name="日期占位符 3"/>
          <p:cNvSpPr>
            <a:spLocks noGrp="1"/>
          </p:cNvSpPr>
          <p:nvPr>
            <p:ph type="dt" sz="half" idx="10"/>
          </p:nvPr>
        </p:nvSpPr>
        <p:spPr/>
        <p:txBody>
          <a:bodyPr/>
          <a:lstStyle/>
          <a:p>
            <a:pPr>
              <a:defRPr/>
            </a:pPr>
            <a:fld id="{FA958010-48B2-463E-9B37-CBA1196DB304}"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20510D5-028E-4B0D-BBF9-B2854DA2EB15}" type="slidenum">
              <a:rPr lang="ko-KR" altLang="en-US"/>
              <a:pPr>
                <a:defRPr/>
              </a:pPr>
              <a:t>385</a:t>
            </a:fld>
            <a:endParaRPr lang="en-US" altLang="ko-KR"/>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3"/>
          <p:cNvSpPr>
            <a:spLocks noGrp="1" noChangeArrowheads="1"/>
          </p:cNvSpPr>
          <p:nvPr>
            <p:ph idx="1"/>
          </p:nvPr>
        </p:nvSpPr>
        <p:spPr>
          <a:xfrm>
            <a:off x="755650" y="1052513"/>
            <a:ext cx="7704138" cy="5400675"/>
          </a:xfrm>
        </p:spPr>
        <p:txBody>
          <a:bodyPr/>
          <a:lstStyle/>
          <a:p>
            <a:pPr marL="0" indent="0" eaLnBrk="1" hangingPunct="1">
              <a:lnSpc>
                <a:spcPct val="120000"/>
              </a:lnSpc>
              <a:spcBef>
                <a:spcPct val="30000"/>
              </a:spcBef>
            </a:pPr>
            <a:r>
              <a:rPr lang="zh-CN" altLang="en-US" sz="3200" smtClean="0"/>
              <a:t>    到此为止，利润表中的所有项目已调整完毕，将利润表的所有调整分录逐一过入工作底稿。记入后对后面的资产负债表项目的调整有影响。资产负债表的相关项目现在已经有金额了。</a:t>
            </a:r>
          </a:p>
          <a:p>
            <a:pPr marL="0" indent="0" eaLnBrk="1" hangingPunct="1">
              <a:lnSpc>
                <a:spcPct val="120000"/>
              </a:lnSpc>
              <a:spcBef>
                <a:spcPct val="30000"/>
              </a:spcBef>
            </a:pPr>
            <a:endParaRPr lang="zh-CN" altLang="en-US" sz="3200" smtClean="0"/>
          </a:p>
        </p:txBody>
      </p:sp>
      <p:sp>
        <p:nvSpPr>
          <p:cNvPr id="4" name="日期占位符 3"/>
          <p:cNvSpPr>
            <a:spLocks noGrp="1"/>
          </p:cNvSpPr>
          <p:nvPr>
            <p:ph type="dt" sz="half" idx="10"/>
          </p:nvPr>
        </p:nvSpPr>
        <p:spPr/>
        <p:txBody>
          <a:bodyPr/>
          <a:lstStyle/>
          <a:p>
            <a:pPr>
              <a:defRPr/>
            </a:pPr>
            <a:fld id="{BB597CD1-512C-4A04-98E7-4520D4739DF4}"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F183B80D-2D79-4E90-9561-E7F5D312F4E2}" type="slidenum">
              <a:rPr lang="ko-KR" altLang="en-US"/>
              <a:pPr>
                <a:defRPr/>
              </a:pPr>
              <a:t>386</a:t>
            </a:fld>
            <a:endParaRPr lang="en-US" altLang="ko-KR"/>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noChangeArrowheads="1"/>
          </p:cNvSpPr>
          <p:nvPr>
            <p:ph idx="1"/>
          </p:nvPr>
        </p:nvSpPr>
        <p:spPr/>
        <p:txBody>
          <a:bodyPr>
            <a:normAutofit lnSpcReduction="10000"/>
          </a:bodyPr>
          <a:lstStyle/>
          <a:p>
            <a:pPr marL="0" indent="0" algn="ctr" eaLnBrk="1" hangingPunct="1">
              <a:lnSpc>
                <a:spcPct val="110000"/>
              </a:lnSpc>
              <a:spcBef>
                <a:spcPct val="30000"/>
              </a:spcBef>
            </a:pPr>
            <a:r>
              <a:rPr lang="zh-CN" altLang="en-US" b="1" smtClean="0">
                <a:solidFill>
                  <a:srgbClr val="FF0000"/>
                </a:solidFill>
              </a:rPr>
              <a:t>资产负债表项目的调整</a:t>
            </a:r>
            <a:r>
              <a:rPr lang="zh-CN" altLang="en-US" smtClean="0">
                <a:solidFill>
                  <a:srgbClr val="FF0000"/>
                </a:solidFill>
              </a:rPr>
              <a:t> </a:t>
            </a:r>
          </a:p>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13</a:t>
            </a:r>
            <a:r>
              <a:rPr lang="zh-CN" altLang="en-US" b="1" smtClean="0">
                <a:solidFill>
                  <a:srgbClr val="FF0000"/>
                </a:solidFill>
              </a:rPr>
              <a:t>）调整货币资金的变化：</a:t>
            </a:r>
          </a:p>
          <a:p>
            <a:pPr marL="0" indent="0" eaLnBrk="1" hangingPunct="1">
              <a:lnSpc>
                <a:spcPct val="110000"/>
              </a:lnSpc>
              <a:spcBef>
                <a:spcPct val="30000"/>
              </a:spcBef>
            </a:pPr>
            <a:r>
              <a:rPr lang="zh-CN" altLang="en-US" smtClean="0">
                <a:solidFill>
                  <a:schemeClr val="tx2"/>
                </a:solidFill>
              </a:rPr>
              <a:t>项    目          期末        期初       余额</a:t>
            </a:r>
          </a:p>
          <a:p>
            <a:pPr marL="0" indent="0" eaLnBrk="1" hangingPunct="1">
              <a:lnSpc>
                <a:spcPct val="110000"/>
              </a:lnSpc>
              <a:spcBef>
                <a:spcPct val="30000"/>
              </a:spcBef>
            </a:pPr>
            <a:r>
              <a:rPr lang="zh-CN" altLang="en-US" smtClean="0">
                <a:solidFill>
                  <a:schemeClr val="tx2"/>
                </a:solidFill>
              </a:rPr>
              <a:t>货币资金         </a:t>
            </a:r>
            <a:r>
              <a:rPr lang="en-US" altLang="zh-CN" smtClean="0">
                <a:solidFill>
                  <a:schemeClr val="tx2"/>
                </a:solidFill>
              </a:rPr>
              <a:t>1242167 -  1809100  =  566933</a:t>
            </a:r>
          </a:p>
          <a:p>
            <a:pPr marL="0" indent="0" eaLnBrk="1" hangingPunct="1">
              <a:lnSpc>
                <a:spcPct val="110000"/>
              </a:lnSpc>
              <a:spcBef>
                <a:spcPct val="30000"/>
              </a:spcBef>
            </a:pPr>
            <a:endParaRPr lang="zh-CN" altLang="en-US" smtClean="0">
              <a:solidFill>
                <a:schemeClr val="tx2"/>
              </a:solidFill>
            </a:endParaRPr>
          </a:p>
          <a:p>
            <a:pPr marL="0" indent="0" eaLnBrk="1" hangingPunct="1">
              <a:lnSpc>
                <a:spcPct val="110000"/>
              </a:lnSpc>
              <a:spcBef>
                <a:spcPct val="30000"/>
              </a:spcBef>
            </a:pPr>
            <a:r>
              <a:rPr lang="zh-CN" altLang="en-US" smtClean="0">
                <a:solidFill>
                  <a:schemeClr val="tx2"/>
                </a:solidFill>
              </a:rPr>
              <a:t>借：现金净减少额         </a:t>
            </a:r>
            <a:r>
              <a:rPr lang="en-US" altLang="zh-CN" smtClean="0">
                <a:solidFill>
                  <a:schemeClr val="tx2"/>
                </a:solidFill>
              </a:rPr>
              <a:t>566933</a:t>
            </a:r>
          </a:p>
          <a:p>
            <a:pPr marL="0" indent="0" eaLnBrk="1" hangingPunct="1">
              <a:lnSpc>
                <a:spcPct val="110000"/>
              </a:lnSpc>
              <a:spcBef>
                <a:spcPct val="30000"/>
              </a:spcBef>
            </a:pPr>
            <a:r>
              <a:rPr lang="en-US" altLang="zh-CN" smtClean="0">
                <a:solidFill>
                  <a:schemeClr val="tx2"/>
                </a:solidFill>
              </a:rPr>
              <a:t>    </a:t>
            </a:r>
            <a:r>
              <a:rPr lang="zh-CN" altLang="en-US" smtClean="0">
                <a:solidFill>
                  <a:schemeClr val="tx2"/>
                </a:solidFill>
              </a:rPr>
              <a:t>贷：货币资金                    </a:t>
            </a:r>
            <a:r>
              <a:rPr lang="en-US" altLang="zh-CN" smtClean="0">
                <a:solidFill>
                  <a:schemeClr val="tx2"/>
                </a:solidFill>
              </a:rPr>
              <a:t>566933</a:t>
            </a:r>
          </a:p>
        </p:txBody>
      </p:sp>
      <p:sp>
        <p:nvSpPr>
          <p:cNvPr id="4" name="日期占位符 3"/>
          <p:cNvSpPr>
            <a:spLocks noGrp="1"/>
          </p:cNvSpPr>
          <p:nvPr>
            <p:ph type="dt" sz="half" idx="10"/>
          </p:nvPr>
        </p:nvSpPr>
        <p:spPr/>
        <p:txBody>
          <a:bodyPr/>
          <a:lstStyle/>
          <a:p>
            <a:pPr>
              <a:defRPr/>
            </a:pPr>
            <a:fld id="{8D998E23-6901-4F20-A17E-EC26EBDB89C9}"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61AB7959-3D6D-4E0D-80C2-794B24D6CB24}" type="slidenum">
              <a:rPr lang="ko-KR" altLang="en-US"/>
              <a:pPr>
                <a:defRPr/>
              </a:pPr>
              <a:t>387</a:t>
            </a:fld>
            <a:endParaRPr lang="en-US" altLang="ko-KR"/>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
          <p:cNvSpPr>
            <a:spLocks noGrp="1" noChangeArrowheads="1"/>
          </p:cNvSpPr>
          <p:nvPr>
            <p:ph idx="1"/>
          </p:nvPr>
        </p:nvSpPr>
        <p:spPr/>
        <p:txBody>
          <a:bodyPr>
            <a:normAutofit fontScale="77500" lnSpcReduction="20000"/>
          </a:bodyPr>
          <a:lstStyle/>
          <a:p>
            <a:pPr marL="0" indent="0" eaLnBrk="1" hangingPunct="1">
              <a:lnSpc>
                <a:spcPct val="110000"/>
              </a:lnSpc>
            </a:pPr>
            <a:r>
              <a:rPr lang="zh-CN" altLang="en-US" b="1" smtClean="0">
                <a:solidFill>
                  <a:srgbClr val="FF0000"/>
                </a:solidFill>
              </a:rPr>
              <a:t>（</a:t>
            </a:r>
            <a:r>
              <a:rPr lang="en-US" altLang="zh-CN" b="1" smtClean="0">
                <a:solidFill>
                  <a:srgbClr val="FF0000"/>
                </a:solidFill>
              </a:rPr>
              <a:t>14</a:t>
            </a:r>
            <a:r>
              <a:rPr lang="zh-CN" altLang="en-US" b="1" smtClean="0">
                <a:solidFill>
                  <a:srgbClr val="FF0000"/>
                </a:solidFill>
              </a:rPr>
              <a:t>）应收账款项目的调整：</a:t>
            </a:r>
          </a:p>
          <a:p>
            <a:pPr marL="0" indent="0" eaLnBrk="1" hangingPunct="1">
              <a:lnSpc>
                <a:spcPct val="110000"/>
              </a:lnSpc>
            </a:pPr>
            <a:r>
              <a:rPr lang="zh-CN" altLang="en-US" smtClean="0">
                <a:solidFill>
                  <a:schemeClr val="tx2"/>
                </a:solidFill>
              </a:rPr>
              <a:t>    应收账款也是在利润表调整的第</a:t>
            </a:r>
            <a:r>
              <a:rPr lang="en-US" altLang="zh-CN" smtClean="0">
                <a:solidFill>
                  <a:schemeClr val="tx2"/>
                </a:solidFill>
              </a:rPr>
              <a:t>1</a:t>
            </a:r>
            <a:r>
              <a:rPr lang="zh-CN" altLang="en-US" smtClean="0">
                <a:solidFill>
                  <a:schemeClr val="tx2"/>
                </a:solidFill>
              </a:rPr>
              <a:t>笔分录中调整过，但是没有调平，多数没有调平都是因为坏账的情况。当时冲销坏账的分录是：</a:t>
            </a:r>
          </a:p>
          <a:p>
            <a:pPr marL="0" indent="0" eaLnBrk="1" hangingPunct="1">
              <a:lnSpc>
                <a:spcPct val="110000"/>
              </a:lnSpc>
            </a:pPr>
            <a:r>
              <a:rPr lang="zh-CN" altLang="en-US" smtClean="0">
                <a:solidFill>
                  <a:schemeClr val="tx2"/>
                </a:solidFill>
              </a:rPr>
              <a:t>借：坏账准备                   </a:t>
            </a:r>
            <a:r>
              <a:rPr lang="en-US" altLang="zh-CN" smtClean="0">
                <a:solidFill>
                  <a:schemeClr val="tx2"/>
                </a:solidFill>
              </a:rPr>
              <a:t>5000</a:t>
            </a:r>
          </a:p>
          <a:p>
            <a:pPr marL="0" indent="0" eaLnBrk="1" hangingPunct="1">
              <a:lnSpc>
                <a:spcPct val="110000"/>
              </a:lnSpc>
            </a:pPr>
            <a:r>
              <a:rPr lang="zh-CN" altLang="en-US" smtClean="0">
                <a:solidFill>
                  <a:schemeClr val="tx2"/>
                </a:solidFill>
              </a:rPr>
              <a:t>       贷：应收帐款                </a:t>
            </a:r>
            <a:r>
              <a:rPr lang="en-US" altLang="zh-CN" smtClean="0">
                <a:solidFill>
                  <a:schemeClr val="tx2"/>
                </a:solidFill>
              </a:rPr>
              <a:t>5000</a:t>
            </a:r>
          </a:p>
          <a:p>
            <a:pPr marL="0" indent="0" eaLnBrk="1" hangingPunct="1">
              <a:lnSpc>
                <a:spcPct val="110000"/>
              </a:lnSpc>
            </a:pPr>
            <a:r>
              <a:rPr lang="zh-CN" altLang="en-US" b="1" smtClean="0">
                <a:solidFill>
                  <a:srgbClr val="FF0000"/>
                </a:solidFill>
              </a:rPr>
              <a:t>    这一笔分录不登记工作底稿，是一个说明</a:t>
            </a:r>
            <a:r>
              <a:rPr lang="zh-CN" altLang="en-US" smtClean="0">
                <a:solidFill>
                  <a:schemeClr val="tx2"/>
                </a:solidFill>
              </a:rPr>
              <a:t>前面已经调过应收帐款了，下面将其调回来：</a:t>
            </a:r>
          </a:p>
          <a:p>
            <a:pPr marL="0" indent="0" eaLnBrk="1" hangingPunct="1">
              <a:lnSpc>
                <a:spcPct val="110000"/>
              </a:lnSpc>
            </a:pPr>
            <a:r>
              <a:rPr lang="zh-CN" altLang="en-US" smtClean="0">
                <a:solidFill>
                  <a:schemeClr val="tx2"/>
                </a:solidFill>
              </a:rPr>
              <a:t>借：应收账款                   </a:t>
            </a:r>
            <a:r>
              <a:rPr lang="en-US" altLang="zh-CN" smtClean="0">
                <a:solidFill>
                  <a:schemeClr val="tx2"/>
                </a:solidFill>
              </a:rPr>
              <a:t>5000</a:t>
            </a:r>
          </a:p>
          <a:p>
            <a:pPr marL="0" indent="0" eaLnBrk="1" hangingPunct="1">
              <a:lnSpc>
                <a:spcPct val="110000"/>
              </a:lnSpc>
            </a:pPr>
            <a:r>
              <a:rPr lang="zh-CN" altLang="en-US" smtClean="0">
                <a:solidFill>
                  <a:schemeClr val="tx2"/>
                </a:solidFill>
              </a:rPr>
              <a:t>    贷：经营活动现金流量</a:t>
            </a:r>
          </a:p>
          <a:p>
            <a:pPr marL="0" indent="0" eaLnBrk="1" hangingPunct="1">
              <a:lnSpc>
                <a:spcPct val="110000"/>
              </a:lnSpc>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销售商品收到的现金  </a:t>
            </a:r>
            <a:r>
              <a:rPr lang="en-US" altLang="zh-CN" smtClean="0">
                <a:solidFill>
                  <a:schemeClr val="tx2"/>
                </a:solidFill>
              </a:rPr>
              <a:t>5000</a:t>
            </a:r>
            <a:endParaRPr lang="zh-CN" altLang="en-US" smtClean="0"/>
          </a:p>
        </p:txBody>
      </p:sp>
      <p:sp>
        <p:nvSpPr>
          <p:cNvPr id="4" name="日期占位符 3"/>
          <p:cNvSpPr>
            <a:spLocks noGrp="1"/>
          </p:cNvSpPr>
          <p:nvPr>
            <p:ph type="dt" sz="half" idx="10"/>
          </p:nvPr>
        </p:nvSpPr>
        <p:spPr/>
        <p:txBody>
          <a:bodyPr/>
          <a:lstStyle/>
          <a:p>
            <a:pPr>
              <a:defRPr/>
            </a:pPr>
            <a:fld id="{F84189A4-71BB-469F-839C-44EB151CBFA7}"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9B79A2DB-05D0-43A3-9F65-8903D647B29E}" type="slidenum">
              <a:rPr lang="ko-KR" altLang="en-US"/>
              <a:pPr>
                <a:defRPr/>
              </a:pPr>
              <a:t>388</a:t>
            </a:fld>
            <a:endParaRPr lang="en-US" altLang="ko-KR"/>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3"/>
          <p:cNvSpPr>
            <a:spLocks noGrp="1" noChangeArrowheads="1"/>
          </p:cNvSpPr>
          <p:nvPr>
            <p:ph idx="1"/>
          </p:nvPr>
        </p:nvSpPr>
        <p:spPr/>
        <p:txBody>
          <a:bodyPr/>
          <a:lstStyle/>
          <a:p>
            <a:pPr marL="0" indent="0" eaLnBrk="1" hangingPunct="1">
              <a:lnSpc>
                <a:spcPct val="110000"/>
              </a:lnSpc>
              <a:spcBef>
                <a:spcPct val="40000"/>
              </a:spcBef>
            </a:pPr>
            <a:r>
              <a:rPr lang="zh-CN" altLang="en-US" b="1" smtClean="0">
                <a:solidFill>
                  <a:srgbClr val="FF0000"/>
                </a:solidFill>
              </a:rPr>
              <a:t>（</a:t>
            </a:r>
            <a:r>
              <a:rPr lang="en-US" altLang="zh-CN" b="1" smtClean="0">
                <a:solidFill>
                  <a:srgbClr val="FF0000"/>
                </a:solidFill>
              </a:rPr>
              <a:t>15</a:t>
            </a:r>
            <a:r>
              <a:rPr lang="zh-CN" altLang="en-US" b="1" smtClean="0">
                <a:solidFill>
                  <a:srgbClr val="FF0000"/>
                </a:solidFill>
              </a:rPr>
              <a:t>）分析调整固定资产原价项目：</a:t>
            </a:r>
          </a:p>
          <a:p>
            <a:pPr marL="0" indent="0" eaLnBrk="1" hangingPunct="1">
              <a:lnSpc>
                <a:spcPct val="110000"/>
              </a:lnSpc>
              <a:spcBef>
                <a:spcPct val="40000"/>
              </a:spcBef>
            </a:pPr>
            <a:r>
              <a:rPr lang="zh-CN" altLang="en-US" smtClean="0"/>
              <a:t>借：固定资产                    </a:t>
            </a:r>
            <a:r>
              <a:rPr lang="en-US" altLang="zh-CN" smtClean="0"/>
              <a:t>1606400</a:t>
            </a:r>
          </a:p>
          <a:p>
            <a:pPr marL="0" indent="0" eaLnBrk="1" hangingPunct="1">
              <a:lnSpc>
                <a:spcPct val="110000"/>
              </a:lnSpc>
              <a:spcBef>
                <a:spcPct val="40000"/>
              </a:spcBef>
            </a:pPr>
            <a:r>
              <a:rPr lang="en-US" altLang="zh-CN" smtClean="0"/>
              <a:t>    </a:t>
            </a:r>
            <a:r>
              <a:rPr lang="zh-CN" altLang="en-US" smtClean="0"/>
              <a:t>贷：投资活动现金流量</a:t>
            </a:r>
          </a:p>
          <a:p>
            <a:pPr marL="0" indent="0" eaLnBrk="1" hangingPunct="1">
              <a:lnSpc>
                <a:spcPct val="110000"/>
              </a:lnSpc>
              <a:spcBef>
                <a:spcPct val="40000"/>
              </a:spcBef>
            </a:pPr>
            <a:r>
              <a:rPr lang="en-US" altLang="zh-CN" smtClean="0"/>
              <a:t>            </a:t>
            </a:r>
            <a:r>
              <a:rPr lang="en-US" altLang="zh-CN" smtClean="0">
                <a:latin typeface="Arial"/>
              </a:rPr>
              <a:t>——</a:t>
            </a:r>
            <a:r>
              <a:rPr lang="zh-CN" altLang="en-US" smtClean="0"/>
              <a:t>购建固定资产支付的现金  </a:t>
            </a:r>
            <a:r>
              <a:rPr lang="en-US" altLang="zh-CN" smtClean="0"/>
              <a:t>106400</a:t>
            </a:r>
          </a:p>
          <a:p>
            <a:pPr marL="0" indent="0" eaLnBrk="1" hangingPunct="1">
              <a:lnSpc>
                <a:spcPct val="110000"/>
              </a:lnSpc>
              <a:spcBef>
                <a:spcPct val="40000"/>
              </a:spcBef>
            </a:pPr>
            <a:r>
              <a:rPr lang="en-US" altLang="zh-CN" smtClean="0"/>
              <a:t>        </a:t>
            </a:r>
            <a:r>
              <a:rPr lang="zh-CN" altLang="en-US" smtClean="0"/>
              <a:t>在建工程                       </a:t>
            </a:r>
            <a:r>
              <a:rPr lang="en-US" altLang="zh-CN" smtClean="0"/>
              <a:t>1500000</a:t>
            </a:r>
          </a:p>
          <a:p>
            <a:pPr marL="0" indent="0" eaLnBrk="1" hangingPunct="1">
              <a:lnSpc>
                <a:spcPct val="110000"/>
              </a:lnSpc>
              <a:spcBef>
                <a:spcPct val="40000"/>
              </a:spcBef>
            </a:pPr>
            <a:endParaRPr lang="zh-CN" altLang="en-US" smtClean="0"/>
          </a:p>
        </p:txBody>
      </p:sp>
      <p:sp>
        <p:nvSpPr>
          <p:cNvPr id="4" name="日期占位符 3"/>
          <p:cNvSpPr>
            <a:spLocks noGrp="1"/>
          </p:cNvSpPr>
          <p:nvPr>
            <p:ph type="dt" sz="half" idx="10"/>
          </p:nvPr>
        </p:nvSpPr>
        <p:spPr/>
        <p:txBody>
          <a:bodyPr/>
          <a:lstStyle/>
          <a:p>
            <a:pPr>
              <a:defRPr/>
            </a:pPr>
            <a:fld id="{50146448-BEB7-4FA2-9E63-63C17E725751}"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D1BA5E8E-1A0B-4258-90E6-0E49B82647B4}" type="slidenum">
              <a:rPr lang="ko-KR" altLang="en-US"/>
              <a:pPr>
                <a:defRPr/>
              </a:pPr>
              <a:t>389</a:t>
            </a:fld>
            <a:endParaRPr lang="en-US" altLang="ko-K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（一）静态会计要素</a:t>
            </a:r>
            <a:r>
              <a:rPr lang="zh-CN" altLang="en-US" sz="2400">
                <a:solidFill>
                  <a:schemeClr val="bg1"/>
                </a:solidFill>
                <a:latin typeface="楷体_GB2312" pitchFamily="49" charset="-122"/>
                <a:ea typeface="楷体_GB2312" pitchFamily="49" charset="-122"/>
              </a:rPr>
              <a:t>（资产、负债、所有者权益）</a:t>
            </a:r>
          </a:p>
        </p:txBody>
      </p:sp>
      <p:sp>
        <p:nvSpPr>
          <p:cNvPr id="94211" name="Rectangle 3"/>
          <p:cNvSpPr>
            <a:spLocks noGrp="1" noChangeArrowheads="1"/>
          </p:cNvSpPr>
          <p:nvPr>
            <p:ph idx="1"/>
          </p:nvPr>
        </p:nvSpPr>
        <p:spPr>
          <a:xfrm>
            <a:off x="609600" y="1066800"/>
            <a:ext cx="8077200" cy="5257800"/>
          </a:xfrm>
        </p:spPr>
        <p:txBody>
          <a:bodyPr>
            <a:normAutofit fontScale="85000" lnSpcReduction="20000"/>
          </a:bodyPr>
          <a:lstStyle/>
          <a:p>
            <a:pPr>
              <a:lnSpc>
                <a:spcPct val="120000"/>
              </a:lnSpc>
              <a:spcBef>
                <a:spcPct val="30000"/>
              </a:spcBef>
            </a:pPr>
            <a:r>
              <a:rPr lang="zh-CN" altLang="en-US" sz="2800">
                <a:solidFill>
                  <a:srgbClr val="CC0000"/>
                </a:solidFill>
              </a:rPr>
              <a:t>1.资产</a:t>
            </a:r>
          </a:p>
          <a:p>
            <a:pPr>
              <a:lnSpc>
                <a:spcPct val="120000"/>
              </a:lnSpc>
              <a:spcBef>
                <a:spcPct val="30000"/>
              </a:spcBef>
            </a:pPr>
            <a:r>
              <a:rPr lang="zh-CN" altLang="en-US">
                <a:solidFill>
                  <a:srgbClr val="FF3300"/>
                </a:solidFill>
              </a:rPr>
              <a:t>（1）资产的定义</a:t>
            </a:r>
          </a:p>
          <a:p>
            <a:pPr>
              <a:lnSpc>
                <a:spcPct val="120000"/>
              </a:lnSpc>
              <a:spcBef>
                <a:spcPct val="30000"/>
              </a:spcBef>
            </a:pPr>
            <a:r>
              <a:rPr lang="zh-CN" altLang="en-US" b="0"/>
              <a:t>       资产是指过去的交易、事项形成并由企业拥有或控制的资源，该资源预期会给企业带来经济利益。</a:t>
            </a:r>
          </a:p>
          <a:p>
            <a:pPr>
              <a:lnSpc>
                <a:spcPct val="120000"/>
              </a:lnSpc>
              <a:spcBef>
                <a:spcPct val="30000"/>
              </a:spcBef>
            </a:pPr>
            <a:r>
              <a:rPr lang="zh-CN" altLang="en-US" b="0"/>
              <a:t>       资产在报表披露中分为：流动资产和非流动资产。</a:t>
            </a:r>
          </a:p>
          <a:p>
            <a:pPr>
              <a:lnSpc>
                <a:spcPct val="120000"/>
              </a:lnSpc>
              <a:spcBef>
                <a:spcPct val="30000"/>
              </a:spcBef>
            </a:pPr>
            <a:r>
              <a:rPr lang="zh-CN" altLang="en-US" b="0"/>
              <a:t>       资产的</a:t>
            </a:r>
            <a:r>
              <a:rPr lang="zh-CN" altLang="en-US" b="0">
                <a:solidFill>
                  <a:srgbClr val="0000CC"/>
                </a:solidFill>
              </a:rPr>
              <a:t>基本特征</a:t>
            </a:r>
            <a:r>
              <a:rPr lang="zh-CN" altLang="en-US" b="0"/>
              <a:t>：</a:t>
            </a:r>
          </a:p>
          <a:p>
            <a:pPr>
              <a:lnSpc>
                <a:spcPct val="120000"/>
              </a:lnSpc>
              <a:spcBef>
                <a:spcPct val="30000"/>
              </a:spcBef>
            </a:pPr>
            <a:r>
              <a:rPr lang="en-US" altLang="zh-CN" b="0"/>
              <a:t>       a) </a:t>
            </a:r>
            <a:r>
              <a:rPr lang="zh-CN" altLang="en-US" b="0">
                <a:solidFill>
                  <a:srgbClr val="0000CC"/>
                </a:solidFill>
              </a:rPr>
              <a:t>过去的</a:t>
            </a:r>
            <a:r>
              <a:rPr lang="zh-CN" altLang="en-US" b="0"/>
              <a:t>交易和事项形成的；</a:t>
            </a:r>
          </a:p>
          <a:p>
            <a:pPr>
              <a:lnSpc>
                <a:spcPct val="120000"/>
              </a:lnSpc>
              <a:spcBef>
                <a:spcPct val="30000"/>
              </a:spcBef>
            </a:pPr>
            <a:r>
              <a:rPr lang="en-US" altLang="zh-CN" b="0"/>
              <a:t>       b)</a:t>
            </a:r>
            <a:r>
              <a:rPr lang="zh-CN" altLang="en-US" b="0"/>
              <a:t>必须由企业</a:t>
            </a:r>
            <a:r>
              <a:rPr lang="zh-CN" altLang="en-US" b="0">
                <a:solidFill>
                  <a:srgbClr val="0000CC"/>
                </a:solidFill>
              </a:rPr>
              <a:t>拥有或控制</a:t>
            </a:r>
            <a:r>
              <a:rPr lang="zh-CN" altLang="en-US" b="0"/>
              <a:t>；</a:t>
            </a:r>
          </a:p>
          <a:p>
            <a:pPr>
              <a:lnSpc>
                <a:spcPct val="120000"/>
              </a:lnSpc>
              <a:spcBef>
                <a:spcPct val="30000"/>
              </a:spcBef>
            </a:pPr>
            <a:r>
              <a:rPr lang="en-US" altLang="zh-CN" b="0"/>
              <a:t>       c)</a:t>
            </a:r>
            <a:r>
              <a:rPr lang="zh-CN" altLang="en-US" b="0"/>
              <a:t>包含未来</a:t>
            </a:r>
            <a:r>
              <a:rPr lang="zh-CN" altLang="en-US" b="0">
                <a:solidFill>
                  <a:srgbClr val="0000CC"/>
                </a:solidFill>
              </a:rPr>
              <a:t>经济利益</a:t>
            </a:r>
            <a:r>
              <a:rPr lang="zh-CN" altLang="en-US" b="0"/>
              <a:t>。</a:t>
            </a:r>
          </a:p>
        </p:txBody>
      </p:sp>
      <p:sp>
        <p:nvSpPr>
          <p:cNvPr id="4" name="日期占位符 3"/>
          <p:cNvSpPr>
            <a:spLocks noGrp="1"/>
          </p:cNvSpPr>
          <p:nvPr>
            <p:ph type="dt" sz="half" idx="10"/>
          </p:nvPr>
        </p:nvSpPr>
        <p:spPr/>
        <p:txBody>
          <a:bodyPr/>
          <a:lstStyle/>
          <a:p>
            <a:fld id="{E4D4A4E0-41DA-42D9-AE93-6DABD2789BF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23D9AAA-EB44-45C6-9739-1A16F3945B5F}" type="slidenum">
              <a:rPr lang="en-US" altLang="ko-KR"/>
              <a:pPr/>
              <a:t>39</a:t>
            </a:fld>
            <a:endParaRPr lang="en-US" altLang="ko-KR"/>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3"/>
          <p:cNvSpPr>
            <a:spLocks noGrp="1" noChangeArrowheads="1"/>
          </p:cNvSpPr>
          <p:nvPr>
            <p:ph idx="1"/>
          </p:nvPr>
        </p:nvSpPr>
        <p:spPr>
          <a:xfrm>
            <a:off x="468313" y="1052513"/>
            <a:ext cx="8447087" cy="5424487"/>
          </a:xfrm>
        </p:spPr>
        <p:txBody>
          <a:bodyPr>
            <a:normAutofit fontScale="92500" lnSpcReduction="20000"/>
          </a:bodyPr>
          <a:lstStyle/>
          <a:p>
            <a:pPr marL="0" indent="0" eaLnBrk="1" hangingPunct="1"/>
            <a:r>
              <a:rPr lang="zh-CN" altLang="en-US" b="1" smtClean="0">
                <a:solidFill>
                  <a:srgbClr val="FF0000"/>
                </a:solidFill>
              </a:rPr>
              <a:t>（</a:t>
            </a:r>
            <a:r>
              <a:rPr lang="en-US" altLang="zh-CN" b="1" smtClean="0">
                <a:solidFill>
                  <a:srgbClr val="FF0000"/>
                </a:solidFill>
              </a:rPr>
              <a:t>16</a:t>
            </a:r>
            <a:r>
              <a:rPr lang="zh-CN" altLang="en-US" b="1" smtClean="0">
                <a:solidFill>
                  <a:srgbClr val="FF0000"/>
                </a:solidFill>
              </a:rPr>
              <a:t>）分析调整累计折旧</a:t>
            </a:r>
            <a:r>
              <a:rPr lang="zh-CN" altLang="en-US" smtClean="0">
                <a:solidFill>
                  <a:schemeClr val="tx2"/>
                </a:solidFill>
              </a:rPr>
              <a:t>    </a:t>
            </a:r>
          </a:p>
          <a:p>
            <a:pPr marL="0" indent="0" eaLnBrk="1" hangingPunct="1"/>
            <a:r>
              <a:rPr lang="zh-CN" altLang="en-US" smtClean="0">
                <a:solidFill>
                  <a:schemeClr val="tx2"/>
                </a:solidFill>
              </a:rPr>
              <a:t>计入制造费用和管理费用的折旧不是付现费用，没有现金流出，前面调整作为现金流出，现在又调回来。</a:t>
            </a:r>
          </a:p>
          <a:p>
            <a:pPr marL="0" indent="0" eaLnBrk="1" hangingPunct="1"/>
            <a:r>
              <a:rPr lang="zh-CN" altLang="en-US" smtClean="0">
                <a:solidFill>
                  <a:schemeClr val="tx2"/>
                </a:solidFill>
              </a:rPr>
              <a:t>借：经营活动现金流量</a:t>
            </a:r>
          </a:p>
          <a:p>
            <a:pPr marL="0" indent="0" eaLnBrk="1" hangingPunct="1"/>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支付的其他与经济活动有关的现金 </a:t>
            </a:r>
            <a:r>
              <a:rPr lang="en-US" altLang="zh-CN" smtClean="0">
                <a:solidFill>
                  <a:schemeClr val="tx2"/>
                </a:solidFill>
              </a:rPr>
              <a:t>20000</a:t>
            </a:r>
          </a:p>
          <a:p>
            <a:pPr marL="0" indent="0" eaLnBrk="1" hangingPunct="1"/>
            <a:r>
              <a:rPr lang="zh-CN" altLang="en-US" smtClean="0">
                <a:solidFill>
                  <a:schemeClr val="tx2"/>
                </a:solidFill>
              </a:rPr>
              <a:t>     （计入管理费用的折旧）</a:t>
            </a:r>
          </a:p>
          <a:p>
            <a:pPr marL="0" indent="0" eaLnBrk="1" hangingPunct="1"/>
            <a:r>
              <a:rPr lang="zh-CN" altLang="en-US" smtClean="0">
                <a:solidFill>
                  <a:schemeClr val="tx2"/>
                </a:solidFill>
              </a:rPr>
              <a:t>    经营活动现金流量</a:t>
            </a:r>
          </a:p>
          <a:p>
            <a:pPr marL="0" indent="0" eaLnBrk="1" hangingPunct="1"/>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购买商品支付的现金             </a:t>
            </a:r>
            <a:r>
              <a:rPr lang="en-US" altLang="zh-CN" smtClean="0">
                <a:solidFill>
                  <a:schemeClr val="tx2"/>
                </a:solidFill>
              </a:rPr>
              <a:t>80000</a:t>
            </a:r>
          </a:p>
          <a:p>
            <a:pPr marL="0" indent="0" eaLnBrk="1" hangingPunct="1"/>
            <a:r>
              <a:rPr lang="zh-CN" altLang="en-US" smtClean="0">
                <a:solidFill>
                  <a:schemeClr val="tx2"/>
                </a:solidFill>
              </a:rPr>
              <a:t>     （计入制造费用的折旧）</a:t>
            </a:r>
          </a:p>
          <a:p>
            <a:pPr marL="0" indent="0" eaLnBrk="1" hangingPunct="1"/>
            <a:r>
              <a:rPr lang="zh-CN" altLang="en-US" smtClean="0">
                <a:solidFill>
                  <a:schemeClr val="tx2"/>
                </a:solidFill>
              </a:rPr>
              <a:t>    贷：累计折旧                               </a:t>
            </a:r>
            <a:r>
              <a:rPr lang="en-US" altLang="zh-CN" smtClean="0">
                <a:solidFill>
                  <a:schemeClr val="tx2"/>
                </a:solidFill>
              </a:rPr>
              <a:t>120000</a:t>
            </a:r>
          </a:p>
          <a:p>
            <a:pPr marL="0" indent="0" eaLnBrk="1" hangingPunct="1"/>
            <a:endParaRPr lang="zh-CN" altLang="en-US" smtClean="0"/>
          </a:p>
        </p:txBody>
      </p:sp>
      <p:sp>
        <p:nvSpPr>
          <p:cNvPr id="4" name="日期占位符 3"/>
          <p:cNvSpPr>
            <a:spLocks noGrp="1"/>
          </p:cNvSpPr>
          <p:nvPr>
            <p:ph type="dt" sz="half" idx="10"/>
          </p:nvPr>
        </p:nvSpPr>
        <p:spPr/>
        <p:txBody>
          <a:bodyPr/>
          <a:lstStyle/>
          <a:p>
            <a:pPr>
              <a:defRPr/>
            </a:pPr>
            <a:fld id="{7A3EFF73-1A3D-4382-9543-46BCE2591A1B}"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6FB7039A-BB85-41DA-B790-5C1EF5BF669E}" type="slidenum">
              <a:rPr lang="ko-KR" altLang="en-US"/>
              <a:pPr>
                <a:defRPr/>
              </a:pPr>
              <a:t>390</a:t>
            </a:fld>
            <a:endParaRPr lang="en-US" altLang="ko-KR"/>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3"/>
          <p:cNvSpPr>
            <a:spLocks noGrp="1" noChangeArrowheads="1"/>
          </p:cNvSpPr>
          <p:nvPr>
            <p:ph idx="1"/>
          </p:nvPr>
        </p:nvSpPr>
        <p:spPr/>
        <p:txBody>
          <a:bodyPr>
            <a:normAutofit lnSpcReduction="10000"/>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17</a:t>
            </a:r>
            <a:r>
              <a:rPr lang="zh-CN" altLang="en-US" b="1" smtClean="0">
                <a:solidFill>
                  <a:srgbClr val="FF0000"/>
                </a:solidFill>
              </a:rPr>
              <a:t>）分析调整在建工程和工程物资：</a:t>
            </a:r>
          </a:p>
          <a:p>
            <a:pPr marL="0" indent="0" eaLnBrk="1" hangingPunct="1">
              <a:lnSpc>
                <a:spcPct val="110000"/>
              </a:lnSpc>
              <a:spcBef>
                <a:spcPct val="30000"/>
              </a:spcBef>
            </a:pPr>
            <a:r>
              <a:rPr lang="zh-CN" altLang="en-US" smtClean="0">
                <a:solidFill>
                  <a:schemeClr val="tx2"/>
                </a:solidFill>
              </a:rPr>
              <a:t>借：工程物资                    </a:t>
            </a:r>
            <a:r>
              <a:rPr lang="en-US" altLang="zh-CN" smtClean="0">
                <a:solidFill>
                  <a:schemeClr val="tx2"/>
                </a:solidFill>
              </a:rPr>
              <a:t>152100</a:t>
            </a:r>
          </a:p>
          <a:p>
            <a:pPr marL="0" indent="0" eaLnBrk="1" hangingPunct="1">
              <a:lnSpc>
                <a:spcPct val="110000"/>
              </a:lnSpc>
              <a:spcBef>
                <a:spcPct val="30000"/>
              </a:spcBef>
            </a:pPr>
            <a:r>
              <a:rPr lang="zh-CN" altLang="en-US" smtClean="0">
                <a:solidFill>
                  <a:schemeClr val="tx2"/>
                </a:solidFill>
              </a:rPr>
              <a:t>    在建工程                    </a:t>
            </a:r>
            <a:r>
              <a:rPr lang="en-US" altLang="zh-CN" smtClean="0">
                <a:solidFill>
                  <a:schemeClr val="tx2"/>
                </a:solidFill>
              </a:rPr>
              <a:t>570000</a:t>
            </a:r>
          </a:p>
          <a:p>
            <a:pPr marL="0" indent="0" eaLnBrk="1" hangingPunct="1">
              <a:lnSpc>
                <a:spcPct val="110000"/>
              </a:lnSpc>
              <a:spcBef>
                <a:spcPct val="30000"/>
              </a:spcBef>
            </a:pPr>
            <a:r>
              <a:rPr lang="en-US" altLang="zh-CN" smtClean="0">
                <a:solidFill>
                  <a:schemeClr val="tx2"/>
                </a:solidFill>
              </a:rPr>
              <a:t>    </a:t>
            </a:r>
            <a:r>
              <a:rPr lang="zh-CN" altLang="en-US" smtClean="0">
                <a:solidFill>
                  <a:schemeClr val="tx2"/>
                </a:solidFill>
              </a:rPr>
              <a:t>贷：投资活动现金流量</a:t>
            </a:r>
          </a:p>
          <a:p>
            <a:pPr marL="0" indent="0" eaLnBrk="1" hangingPunct="1">
              <a:lnSpc>
                <a:spcPct val="110000"/>
              </a:lnSpc>
              <a:spcBef>
                <a:spcPct val="30000"/>
              </a:spcBef>
            </a:pPr>
            <a:r>
              <a:rPr lang="en-US" altLang="zh-CN" smtClean="0">
                <a:solidFill>
                  <a:schemeClr val="tx2"/>
                </a:solidFill>
              </a:rPr>
              <a:t>          </a:t>
            </a:r>
            <a:r>
              <a:rPr lang="en-US" altLang="zh-CN" smtClean="0">
                <a:solidFill>
                  <a:schemeClr val="tx2"/>
                </a:solidFill>
                <a:latin typeface="Arial"/>
              </a:rPr>
              <a:t>——</a:t>
            </a:r>
            <a:r>
              <a:rPr lang="zh-CN" altLang="en-US" smtClean="0">
                <a:solidFill>
                  <a:schemeClr val="tx2"/>
                </a:solidFill>
              </a:rPr>
              <a:t>购建固定资产支付的现金   </a:t>
            </a:r>
            <a:r>
              <a:rPr lang="en-US" altLang="zh-CN" smtClean="0">
                <a:solidFill>
                  <a:schemeClr val="tx2"/>
                </a:solidFill>
              </a:rPr>
              <a:t>562100</a:t>
            </a:r>
          </a:p>
          <a:p>
            <a:pPr marL="0" indent="0" eaLnBrk="1" hangingPunct="1">
              <a:lnSpc>
                <a:spcPct val="110000"/>
              </a:lnSpc>
              <a:spcBef>
                <a:spcPct val="30000"/>
              </a:spcBef>
            </a:pPr>
            <a:r>
              <a:rPr lang="zh-CN" altLang="en-US" smtClean="0">
                <a:solidFill>
                  <a:schemeClr val="tx2"/>
                </a:solidFill>
              </a:rPr>
              <a:t>         （工资）</a:t>
            </a:r>
          </a:p>
          <a:p>
            <a:pPr marL="0" indent="0" eaLnBrk="1" hangingPunct="1">
              <a:lnSpc>
                <a:spcPct val="110000"/>
              </a:lnSpc>
              <a:spcBef>
                <a:spcPct val="30000"/>
              </a:spcBef>
            </a:pPr>
            <a:r>
              <a:rPr lang="zh-CN" altLang="en-US" smtClean="0">
                <a:solidFill>
                  <a:schemeClr val="tx2"/>
                </a:solidFill>
              </a:rPr>
              <a:t>        长期借款</a:t>
            </a:r>
            <a:r>
              <a:rPr lang="en-US" altLang="zh-CN" smtClean="0">
                <a:solidFill>
                  <a:schemeClr val="tx2"/>
                </a:solidFill>
                <a:latin typeface="Arial"/>
              </a:rPr>
              <a:t>——</a:t>
            </a:r>
            <a:r>
              <a:rPr lang="zh-CN" altLang="en-US" smtClean="0">
                <a:solidFill>
                  <a:schemeClr val="tx2"/>
                </a:solidFill>
              </a:rPr>
              <a:t>应付利息           </a:t>
            </a:r>
            <a:r>
              <a:rPr lang="en-US" altLang="zh-CN" smtClean="0">
                <a:solidFill>
                  <a:schemeClr val="tx2"/>
                </a:solidFill>
              </a:rPr>
              <a:t>160000</a:t>
            </a:r>
            <a:endParaRPr lang="zh-CN" altLang="en-US" smtClean="0"/>
          </a:p>
        </p:txBody>
      </p:sp>
      <p:sp>
        <p:nvSpPr>
          <p:cNvPr id="4" name="日期占位符 3"/>
          <p:cNvSpPr>
            <a:spLocks noGrp="1"/>
          </p:cNvSpPr>
          <p:nvPr>
            <p:ph type="dt" sz="half" idx="10"/>
          </p:nvPr>
        </p:nvSpPr>
        <p:spPr/>
        <p:txBody>
          <a:bodyPr/>
          <a:lstStyle/>
          <a:p>
            <a:pPr>
              <a:defRPr/>
            </a:pPr>
            <a:fld id="{22047F59-7589-4E35-A13B-1A17B7229986}"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87FACF04-4672-4F3E-A3D4-6E9C986CA2D1}" type="slidenum">
              <a:rPr lang="ko-KR" altLang="en-US"/>
              <a:pPr>
                <a:defRPr/>
              </a:pPr>
              <a:t>391</a:t>
            </a:fld>
            <a:endParaRPr lang="en-US" altLang="ko-KR"/>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3"/>
          <p:cNvSpPr>
            <a:spLocks noGrp="1" noChangeArrowheads="1"/>
          </p:cNvSpPr>
          <p:nvPr>
            <p:ph idx="1"/>
          </p:nvPr>
        </p:nvSpPr>
        <p:spPr/>
        <p:txBody>
          <a:bodyPr/>
          <a:lstStyle/>
          <a:p>
            <a:pPr marL="0" indent="0" eaLnBrk="1" hangingPunct="1">
              <a:lnSpc>
                <a:spcPct val="110000"/>
              </a:lnSpc>
              <a:spcBef>
                <a:spcPct val="30000"/>
              </a:spcBef>
            </a:pPr>
            <a:r>
              <a:rPr lang="zh-CN" altLang="en-US" sz="2000" b="1" smtClean="0">
                <a:solidFill>
                  <a:srgbClr val="FF0000"/>
                </a:solidFill>
              </a:rPr>
              <a:t>（</a:t>
            </a:r>
            <a:r>
              <a:rPr lang="en-US" altLang="zh-CN" sz="2000" b="1" smtClean="0">
                <a:solidFill>
                  <a:srgbClr val="FF0000"/>
                </a:solidFill>
              </a:rPr>
              <a:t>18</a:t>
            </a:r>
            <a:r>
              <a:rPr lang="zh-CN" altLang="en-US" sz="2000" b="1" smtClean="0">
                <a:solidFill>
                  <a:srgbClr val="FF0000"/>
                </a:solidFill>
              </a:rPr>
              <a:t>）分析调整无形资产的累计摊销：</a:t>
            </a:r>
          </a:p>
          <a:p>
            <a:pPr marL="0" indent="0" eaLnBrk="1" hangingPunct="1">
              <a:lnSpc>
                <a:spcPct val="110000"/>
              </a:lnSpc>
              <a:spcBef>
                <a:spcPct val="30000"/>
              </a:spcBef>
            </a:pPr>
            <a:r>
              <a:rPr lang="zh-CN" altLang="en-US" sz="2000" smtClean="0"/>
              <a:t>    摊销无形资产没有现金流出，已计入管理费用的摊销，没有现金流出，现在调回。</a:t>
            </a:r>
          </a:p>
          <a:p>
            <a:pPr marL="0" indent="0" eaLnBrk="1" hangingPunct="1">
              <a:lnSpc>
                <a:spcPct val="110000"/>
              </a:lnSpc>
              <a:spcBef>
                <a:spcPct val="30000"/>
              </a:spcBef>
            </a:pPr>
            <a:r>
              <a:rPr lang="zh-CN" altLang="en-US" sz="2000" smtClean="0"/>
              <a:t>借：经营活动现金流量</a:t>
            </a:r>
          </a:p>
          <a:p>
            <a:pPr marL="0" indent="0" eaLnBrk="1" hangingPunct="1">
              <a:lnSpc>
                <a:spcPct val="110000"/>
              </a:lnSpc>
              <a:spcBef>
                <a:spcPct val="30000"/>
              </a:spcBef>
            </a:pPr>
            <a:r>
              <a:rPr lang="en-US" altLang="zh-CN" sz="2000" smtClean="0"/>
              <a:t>        </a:t>
            </a:r>
            <a:r>
              <a:rPr lang="en-US" altLang="zh-CN" sz="2000" smtClean="0">
                <a:latin typeface="Arial"/>
              </a:rPr>
              <a:t>——</a:t>
            </a:r>
            <a:r>
              <a:rPr lang="zh-CN" altLang="en-US" sz="2000" smtClean="0"/>
              <a:t>支付的其他与经营活动有关的现金  </a:t>
            </a:r>
            <a:r>
              <a:rPr lang="en-US" altLang="zh-CN" sz="2000" smtClean="0"/>
              <a:t>80000</a:t>
            </a:r>
          </a:p>
          <a:p>
            <a:pPr marL="0" indent="0" eaLnBrk="1" hangingPunct="1">
              <a:lnSpc>
                <a:spcPct val="110000"/>
              </a:lnSpc>
              <a:spcBef>
                <a:spcPct val="30000"/>
              </a:spcBef>
            </a:pPr>
            <a:r>
              <a:rPr lang="en-US" altLang="zh-CN" sz="2000" smtClean="0"/>
              <a:t>    </a:t>
            </a:r>
            <a:r>
              <a:rPr lang="zh-CN" altLang="en-US" sz="2000" smtClean="0"/>
              <a:t>贷：累计摊销                                  </a:t>
            </a:r>
            <a:r>
              <a:rPr lang="en-US" altLang="zh-CN" sz="2000" smtClean="0"/>
              <a:t>80000</a:t>
            </a:r>
          </a:p>
          <a:p>
            <a:pPr marL="0" indent="0" eaLnBrk="1" hangingPunct="1">
              <a:lnSpc>
                <a:spcPct val="110000"/>
              </a:lnSpc>
              <a:spcBef>
                <a:spcPct val="30000"/>
              </a:spcBef>
            </a:pPr>
            <a:r>
              <a:rPr lang="zh-CN" altLang="en-US" sz="2000" b="1" smtClean="0">
                <a:solidFill>
                  <a:srgbClr val="FF0000"/>
                </a:solidFill>
              </a:rPr>
              <a:t>（</a:t>
            </a:r>
            <a:r>
              <a:rPr lang="en-US" altLang="zh-CN" sz="2000" b="1" smtClean="0">
                <a:solidFill>
                  <a:srgbClr val="FF0000"/>
                </a:solidFill>
              </a:rPr>
              <a:t>19</a:t>
            </a:r>
            <a:r>
              <a:rPr lang="zh-CN" altLang="en-US" sz="2000" b="1" smtClean="0">
                <a:solidFill>
                  <a:srgbClr val="FF0000"/>
                </a:solidFill>
              </a:rPr>
              <a:t>）分析调研开发支出</a:t>
            </a:r>
          </a:p>
          <a:p>
            <a:pPr marL="0" indent="0" eaLnBrk="1" hangingPunct="1">
              <a:lnSpc>
                <a:spcPct val="110000"/>
              </a:lnSpc>
              <a:spcBef>
                <a:spcPct val="30000"/>
              </a:spcBef>
            </a:pPr>
            <a:r>
              <a:rPr lang="zh-CN" altLang="en-US" sz="2000" smtClean="0"/>
              <a:t>借：开发支出                                </a:t>
            </a:r>
            <a:r>
              <a:rPr lang="en-US" altLang="zh-CN" sz="2000" smtClean="0"/>
              <a:t>20000</a:t>
            </a:r>
          </a:p>
          <a:p>
            <a:pPr marL="0" indent="0" eaLnBrk="1" hangingPunct="1">
              <a:lnSpc>
                <a:spcPct val="110000"/>
              </a:lnSpc>
              <a:spcBef>
                <a:spcPct val="30000"/>
              </a:spcBef>
            </a:pPr>
            <a:r>
              <a:rPr lang="zh-CN" altLang="en-US" sz="2000" smtClean="0"/>
              <a:t>    贷：投资活动现金流量</a:t>
            </a:r>
          </a:p>
          <a:p>
            <a:pPr marL="0" indent="0" eaLnBrk="1" hangingPunct="1">
              <a:lnSpc>
                <a:spcPct val="110000"/>
              </a:lnSpc>
              <a:spcBef>
                <a:spcPct val="30000"/>
              </a:spcBef>
            </a:pPr>
            <a:r>
              <a:rPr lang="en-US" altLang="zh-CN" sz="2000" smtClean="0"/>
              <a:t>          </a:t>
            </a:r>
            <a:r>
              <a:rPr lang="en-US" altLang="zh-CN" sz="2000" smtClean="0">
                <a:latin typeface="Arial"/>
              </a:rPr>
              <a:t>——</a:t>
            </a:r>
            <a:r>
              <a:rPr lang="zh-CN" altLang="en-US" sz="2000" smtClean="0"/>
              <a:t>支付的其他与投资活动有关的现金      </a:t>
            </a:r>
            <a:r>
              <a:rPr lang="en-US" altLang="zh-CN" sz="2000" smtClean="0"/>
              <a:t>20000</a:t>
            </a:r>
          </a:p>
          <a:p>
            <a:pPr marL="0" indent="0" eaLnBrk="1" hangingPunct="1">
              <a:lnSpc>
                <a:spcPct val="110000"/>
              </a:lnSpc>
              <a:spcBef>
                <a:spcPct val="30000"/>
              </a:spcBef>
            </a:pPr>
            <a:endParaRPr lang="zh-CN" altLang="en-US" sz="2000" smtClean="0"/>
          </a:p>
        </p:txBody>
      </p:sp>
      <p:sp>
        <p:nvSpPr>
          <p:cNvPr id="4" name="日期占位符 3"/>
          <p:cNvSpPr>
            <a:spLocks noGrp="1"/>
          </p:cNvSpPr>
          <p:nvPr>
            <p:ph type="dt" sz="half" idx="10"/>
          </p:nvPr>
        </p:nvSpPr>
        <p:spPr/>
        <p:txBody>
          <a:bodyPr/>
          <a:lstStyle/>
          <a:p>
            <a:pPr>
              <a:defRPr/>
            </a:pPr>
            <a:fld id="{E35CDE83-D56A-4C18-ABB5-83945E4AE690}"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31CAE0D8-E4E6-43A2-ABCF-A0FA4442F418}" type="slidenum">
              <a:rPr lang="ko-KR" altLang="en-US"/>
              <a:pPr>
                <a:defRPr/>
              </a:pPr>
              <a:t>392</a:t>
            </a:fld>
            <a:endParaRPr lang="en-US" altLang="ko-KR"/>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3"/>
          <p:cNvSpPr>
            <a:spLocks noGrp="1" noChangeArrowheads="1"/>
          </p:cNvSpPr>
          <p:nvPr>
            <p:ph idx="1"/>
          </p:nvPr>
        </p:nvSpPr>
        <p:spPr/>
        <p:txBody>
          <a:bodyPr>
            <a:normAutofit fontScale="85000" lnSpcReduction="20000"/>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20</a:t>
            </a:r>
            <a:r>
              <a:rPr lang="zh-CN" altLang="en-US" b="1" smtClean="0">
                <a:solidFill>
                  <a:srgbClr val="FF0000"/>
                </a:solidFill>
              </a:rPr>
              <a:t>）分析长期待摊费用项目</a:t>
            </a:r>
          </a:p>
          <a:p>
            <a:pPr marL="0" indent="0" eaLnBrk="1" hangingPunct="1">
              <a:lnSpc>
                <a:spcPct val="110000"/>
              </a:lnSpc>
              <a:spcBef>
                <a:spcPct val="30000"/>
              </a:spcBef>
            </a:pPr>
            <a:r>
              <a:rPr lang="zh-CN" altLang="en-US" smtClean="0"/>
              <a:t>借：经营活动现金流量</a:t>
            </a:r>
          </a:p>
          <a:p>
            <a:pPr marL="0" indent="0" eaLnBrk="1" hangingPunct="1">
              <a:lnSpc>
                <a:spcPct val="110000"/>
              </a:lnSpc>
              <a:spcBef>
                <a:spcPct val="30000"/>
              </a:spcBef>
            </a:pPr>
            <a:r>
              <a:rPr lang="en-US" altLang="zh-CN" smtClean="0"/>
              <a:t>      </a:t>
            </a:r>
            <a:r>
              <a:rPr lang="en-US" altLang="zh-CN" smtClean="0">
                <a:latin typeface="Arial"/>
              </a:rPr>
              <a:t>——</a:t>
            </a:r>
            <a:r>
              <a:rPr lang="zh-CN" altLang="en-US" smtClean="0"/>
              <a:t>购买商品支付的现金     </a:t>
            </a:r>
            <a:r>
              <a:rPr lang="en-US" altLang="zh-CN" smtClean="0"/>
              <a:t>50000</a:t>
            </a:r>
          </a:p>
          <a:p>
            <a:pPr marL="0" indent="0" eaLnBrk="1" hangingPunct="1">
              <a:lnSpc>
                <a:spcPct val="110000"/>
              </a:lnSpc>
              <a:spcBef>
                <a:spcPct val="30000"/>
              </a:spcBef>
            </a:pPr>
            <a:r>
              <a:rPr lang="en-US" altLang="zh-CN" smtClean="0"/>
              <a:t>    </a:t>
            </a:r>
            <a:r>
              <a:rPr lang="zh-CN" altLang="en-US" smtClean="0"/>
              <a:t>贷：长期待摊费用                   </a:t>
            </a:r>
            <a:r>
              <a:rPr lang="en-US" altLang="zh-CN" smtClean="0"/>
              <a:t>50000</a:t>
            </a:r>
          </a:p>
          <a:p>
            <a:pPr marL="0" indent="0" eaLnBrk="1" hangingPunct="1">
              <a:lnSpc>
                <a:spcPct val="110000"/>
              </a:lnSpc>
              <a:spcBef>
                <a:spcPct val="30000"/>
              </a:spcBef>
            </a:pPr>
            <a:endParaRPr lang="en-US" altLang="zh-CN" smtClean="0"/>
          </a:p>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21</a:t>
            </a:r>
            <a:r>
              <a:rPr lang="zh-CN" altLang="en-US" b="1" smtClean="0">
                <a:solidFill>
                  <a:srgbClr val="FF0000"/>
                </a:solidFill>
              </a:rPr>
              <a:t>）分析调整短期借款：</a:t>
            </a:r>
          </a:p>
          <a:p>
            <a:pPr marL="0" indent="0" eaLnBrk="1" hangingPunct="1">
              <a:lnSpc>
                <a:spcPct val="110000"/>
              </a:lnSpc>
              <a:spcBef>
                <a:spcPct val="30000"/>
              </a:spcBef>
            </a:pPr>
            <a:r>
              <a:rPr lang="zh-CN" altLang="en-US" smtClean="0"/>
              <a:t>借：短期借款                    </a:t>
            </a:r>
            <a:r>
              <a:rPr lang="en-US" altLang="zh-CN" smtClean="0"/>
              <a:t>200000</a:t>
            </a:r>
          </a:p>
          <a:p>
            <a:pPr marL="0" indent="0" eaLnBrk="1" hangingPunct="1">
              <a:lnSpc>
                <a:spcPct val="110000"/>
              </a:lnSpc>
              <a:spcBef>
                <a:spcPct val="30000"/>
              </a:spcBef>
            </a:pPr>
            <a:r>
              <a:rPr lang="en-US" altLang="zh-CN" smtClean="0"/>
              <a:t>    </a:t>
            </a:r>
            <a:r>
              <a:rPr lang="zh-CN" altLang="en-US" smtClean="0"/>
              <a:t>贷：筹资活动现金流量</a:t>
            </a:r>
          </a:p>
          <a:p>
            <a:pPr marL="0" indent="0" eaLnBrk="1" hangingPunct="1">
              <a:lnSpc>
                <a:spcPct val="110000"/>
              </a:lnSpc>
              <a:spcBef>
                <a:spcPct val="30000"/>
              </a:spcBef>
            </a:pPr>
            <a:r>
              <a:rPr lang="en-US" altLang="zh-CN" smtClean="0"/>
              <a:t>          </a:t>
            </a:r>
            <a:r>
              <a:rPr lang="en-US" altLang="zh-CN" smtClean="0">
                <a:latin typeface="Arial"/>
              </a:rPr>
              <a:t>——</a:t>
            </a:r>
            <a:r>
              <a:rPr lang="zh-CN" altLang="en-US" smtClean="0"/>
              <a:t>偿还债务所支付的现金    </a:t>
            </a:r>
            <a:r>
              <a:rPr lang="en-US" altLang="zh-CN" smtClean="0"/>
              <a:t>200000</a:t>
            </a:r>
            <a:endParaRPr lang="zh-CN" altLang="en-US" smtClean="0"/>
          </a:p>
        </p:txBody>
      </p:sp>
      <p:sp>
        <p:nvSpPr>
          <p:cNvPr id="4" name="日期占位符 3"/>
          <p:cNvSpPr>
            <a:spLocks noGrp="1"/>
          </p:cNvSpPr>
          <p:nvPr>
            <p:ph type="dt" sz="half" idx="10"/>
          </p:nvPr>
        </p:nvSpPr>
        <p:spPr/>
        <p:txBody>
          <a:bodyPr/>
          <a:lstStyle/>
          <a:p>
            <a:pPr>
              <a:defRPr/>
            </a:pPr>
            <a:fld id="{95B06BEF-38D6-4300-A9C3-E4F1EDACD7E9}"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786BFA13-E7A6-4650-BA24-A9B600023D93}" type="slidenum">
              <a:rPr lang="ko-KR" altLang="en-US"/>
              <a:pPr>
                <a:defRPr/>
              </a:pPr>
              <a:t>393</a:t>
            </a:fld>
            <a:endParaRPr lang="en-US" altLang="ko-KR"/>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3"/>
          <p:cNvSpPr>
            <a:spLocks noGrp="1" noChangeArrowheads="1"/>
          </p:cNvSpPr>
          <p:nvPr>
            <p:ph idx="1"/>
          </p:nvPr>
        </p:nvSpPr>
        <p:spPr/>
        <p:txBody>
          <a:bodyPr>
            <a:normAutofit fontScale="92500" lnSpcReduction="10000"/>
          </a:bodyPr>
          <a:lstStyle/>
          <a:p>
            <a:pPr marL="0" indent="0" eaLnBrk="1" hangingPunct="1">
              <a:lnSpc>
                <a:spcPct val="110000"/>
              </a:lnSpc>
              <a:spcBef>
                <a:spcPct val="30000"/>
              </a:spcBef>
            </a:pPr>
            <a:r>
              <a:rPr lang="zh-CN" altLang="en-US" sz="1800" b="1" smtClean="0">
                <a:solidFill>
                  <a:srgbClr val="FF0000"/>
                </a:solidFill>
              </a:rPr>
              <a:t>（</a:t>
            </a:r>
            <a:r>
              <a:rPr lang="en-US" altLang="zh-CN" sz="1800" b="1" smtClean="0">
                <a:solidFill>
                  <a:srgbClr val="FF0000"/>
                </a:solidFill>
              </a:rPr>
              <a:t>22</a:t>
            </a:r>
            <a:r>
              <a:rPr lang="zh-CN" altLang="en-US" sz="1800" b="1" smtClean="0">
                <a:solidFill>
                  <a:srgbClr val="FF0000"/>
                </a:solidFill>
              </a:rPr>
              <a:t>）分析调整应付职工薪酬</a:t>
            </a:r>
            <a:r>
              <a:rPr lang="en-US" altLang="zh-CN" sz="1800" b="1" smtClean="0">
                <a:solidFill>
                  <a:srgbClr val="FF0000"/>
                </a:solidFill>
              </a:rPr>
              <a:t>:</a:t>
            </a:r>
          </a:p>
          <a:p>
            <a:pPr marL="0" indent="0" eaLnBrk="1" hangingPunct="1">
              <a:lnSpc>
                <a:spcPct val="110000"/>
              </a:lnSpc>
              <a:spcBef>
                <a:spcPct val="30000"/>
              </a:spcBef>
            </a:pPr>
            <a:r>
              <a:rPr lang="zh-CN" altLang="en-US" sz="1800" smtClean="0"/>
              <a:t>    应付职工薪酬在工作底稿中是平衡的，为什么还需要调整？是为了将计入生产成本、制造费用、管理费用中的工资转为支付给职工以及为职工支付的现金。</a:t>
            </a:r>
          </a:p>
          <a:p>
            <a:pPr marL="0" indent="0" eaLnBrk="1" hangingPunct="1">
              <a:lnSpc>
                <a:spcPct val="110000"/>
              </a:lnSpc>
              <a:spcBef>
                <a:spcPct val="30000"/>
              </a:spcBef>
            </a:pPr>
            <a:r>
              <a:rPr lang="zh-CN" altLang="en-US" sz="1800" smtClean="0"/>
              <a:t>   借：应付职工薪酬                          </a:t>
            </a:r>
            <a:r>
              <a:rPr lang="en-US" altLang="zh-CN" sz="1800" smtClean="0"/>
              <a:t>627000</a:t>
            </a:r>
          </a:p>
          <a:p>
            <a:pPr marL="0" indent="0" eaLnBrk="1" hangingPunct="1">
              <a:lnSpc>
                <a:spcPct val="110000"/>
              </a:lnSpc>
              <a:spcBef>
                <a:spcPct val="30000"/>
              </a:spcBef>
            </a:pPr>
            <a:r>
              <a:rPr lang="en-US" altLang="zh-CN" sz="1800" smtClean="0"/>
              <a:t>       </a:t>
            </a:r>
            <a:r>
              <a:rPr lang="zh-CN" altLang="en-US" sz="1800" smtClean="0"/>
              <a:t>贷：经营活动现金流量</a:t>
            </a:r>
          </a:p>
          <a:p>
            <a:pPr marL="0" indent="0" eaLnBrk="1" hangingPunct="1">
              <a:lnSpc>
                <a:spcPct val="110000"/>
              </a:lnSpc>
              <a:spcBef>
                <a:spcPct val="30000"/>
              </a:spcBef>
            </a:pPr>
            <a:r>
              <a:rPr lang="en-US" altLang="zh-CN" sz="1800" smtClean="0"/>
              <a:t>              </a:t>
            </a:r>
            <a:r>
              <a:rPr lang="en-US" altLang="zh-CN" sz="1800" smtClean="0">
                <a:latin typeface="Arial"/>
              </a:rPr>
              <a:t>——</a:t>
            </a:r>
            <a:r>
              <a:rPr lang="zh-CN" altLang="en-US" sz="1800" smtClean="0"/>
              <a:t>支付给职工以及为职工支付的现金    </a:t>
            </a:r>
            <a:r>
              <a:rPr lang="en-US" altLang="zh-CN" sz="1800" smtClean="0"/>
              <a:t>627000</a:t>
            </a:r>
          </a:p>
          <a:p>
            <a:pPr marL="0" indent="0" eaLnBrk="1" hangingPunct="1">
              <a:lnSpc>
                <a:spcPct val="110000"/>
              </a:lnSpc>
              <a:spcBef>
                <a:spcPct val="30000"/>
              </a:spcBef>
            </a:pPr>
            <a:r>
              <a:rPr lang="zh-CN" altLang="en-US" sz="1800" smtClean="0"/>
              <a:t>   借：经营活动现金流量</a:t>
            </a:r>
          </a:p>
          <a:p>
            <a:pPr marL="0" indent="0" eaLnBrk="1" hangingPunct="1">
              <a:lnSpc>
                <a:spcPct val="110000"/>
              </a:lnSpc>
              <a:spcBef>
                <a:spcPct val="30000"/>
              </a:spcBef>
            </a:pPr>
            <a:r>
              <a:rPr lang="en-US" altLang="zh-CN" sz="1800" smtClean="0"/>
              <a:t>        </a:t>
            </a:r>
            <a:r>
              <a:rPr lang="en-US" altLang="zh-CN" sz="1800" smtClean="0">
                <a:latin typeface="Arial"/>
              </a:rPr>
              <a:t>——</a:t>
            </a:r>
            <a:r>
              <a:rPr lang="zh-CN" altLang="en-US" sz="1800" smtClean="0"/>
              <a:t>购买商品支付的现金               </a:t>
            </a:r>
            <a:r>
              <a:rPr lang="en-US" altLang="zh-CN" sz="1800" smtClean="0"/>
              <a:t>581400</a:t>
            </a:r>
          </a:p>
          <a:p>
            <a:pPr marL="0" indent="0" eaLnBrk="1" hangingPunct="1">
              <a:lnSpc>
                <a:spcPct val="110000"/>
              </a:lnSpc>
              <a:spcBef>
                <a:spcPct val="30000"/>
              </a:spcBef>
            </a:pPr>
            <a:r>
              <a:rPr lang="zh-CN" altLang="en-US" sz="1800" smtClean="0"/>
              <a:t>       （计入生产成本、制造费用中的工资）</a:t>
            </a:r>
          </a:p>
          <a:p>
            <a:pPr marL="0" indent="0" eaLnBrk="1" hangingPunct="1">
              <a:lnSpc>
                <a:spcPct val="110000"/>
              </a:lnSpc>
              <a:spcBef>
                <a:spcPct val="30000"/>
              </a:spcBef>
            </a:pPr>
            <a:r>
              <a:rPr lang="zh-CN" altLang="en-US" sz="1800" smtClean="0"/>
              <a:t>        经营活动现金流量</a:t>
            </a:r>
          </a:p>
          <a:p>
            <a:pPr marL="0" indent="0" eaLnBrk="1" hangingPunct="1">
              <a:lnSpc>
                <a:spcPct val="110000"/>
              </a:lnSpc>
              <a:spcBef>
                <a:spcPct val="30000"/>
              </a:spcBef>
            </a:pPr>
            <a:r>
              <a:rPr lang="en-US" altLang="zh-CN" sz="1800" smtClean="0"/>
              <a:t>        </a:t>
            </a:r>
            <a:r>
              <a:rPr lang="en-US" altLang="zh-CN" sz="1800" smtClean="0">
                <a:latin typeface="Arial"/>
              </a:rPr>
              <a:t>——</a:t>
            </a:r>
            <a:r>
              <a:rPr lang="zh-CN" altLang="en-US" sz="1800" smtClean="0"/>
              <a:t>支付的其他与经营活动有关的现金    </a:t>
            </a:r>
            <a:r>
              <a:rPr lang="en-US" altLang="zh-CN" sz="1800" smtClean="0"/>
              <a:t>45600</a:t>
            </a:r>
          </a:p>
          <a:p>
            <a:pPr marL="0" indent="0" eaLnBrk="1" hangingPunct="1">
              <a:lnSpc>
                <a:spcPct val="110000"/>
              </a:lnSpc>
              <a:spcBef>
                <a:spcPct val="30000"/>
              </a:spcBef>
            </a:pPr>
            <a:r>
              <a:rPr lang="zh-CN" altLang="en-US" sz="1800" smtClean="0"/>
              <a:t>      （计入管理费用的工资）</a:t>
            </a:r>
          </a:p>
          <a:p>
            <a:pPr marL="0" indent="0" eaLnBrk="1" hangingPunct="1">
              <a:lnSpc>
                <a:spcPct val="110000"/>
              </a:lnSpc>
              <a:spcBef>
                <a:spcPct val="30000"/>
              </a:spcBef>
            </a:pPr>
            <a:r>
              <a:rPr lang="zh-CN" altLang="en-US" sz="1800" smtClean="0"/>
              <a:t>       贷：应付职工薪酬                             </a:t>
            </a:r>
            <a:r>
              <a:rPr lang="en-US" altLang="zh-CN" sz="1800" smtClean="0"/>
              <a:t>627000</a:t>
            </a:r>
            <a:endParaRPr lang="zh-CN" altLang="en-US" sz="1800" smtClean="0"/>
          </a:p>
        </p:txBody>
      </p:sp>
      <p:sp>
        <p:nvSpPr>
          <p:cNvPr id="4" name="日期占位符 3"/>
          <p:cNvSpPr>
            <a:spLocks noGrp="1"/>
          </p:cNvSpPr>
          <p:nvPr>
            <p:ph type="dt" sz="half" idx="10"/>
          </p:nvPr>
        </p:nvSpPr>
        <p:spPr/>
        <p:txBody>
          <a:bodyPr/>
          <a:lstStyle/>
          <a:p>
            <a:pPr>
              <a:defRPr/>
            </a:pPr>
            <a:fld id="{03EE4127-4E61-45E0-916F-913FAE9086F6}"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C66BEADD-C151-4367-ACE7-8AAF3981261C}" type="slidenum">
              <a:rPr lang="ko-KR" altLang="en-US"/>
              <a:pPr>
                <a:defRPr/>
              </a:pPr>
              <a:t>394</a:t>
            </a:fld>
            <a:endParaRPr lang="en-US" altLang="ko-KR"/>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3"/>
          <p:cNvSpPr>
            <a:spLocks noGrp="1" noChangeArrowheads="1"/>
          </p:cNvSpPr>
          <p:nvPr>
            <p:ph idx="1"/>
          </p:nvPr>
        </p:nvSpPr>
        <p:spPr/>
        <p:txBody>
          <a:bodyPr/>
          <a:lstStyle/>
          <a:p>
            <a:pPr marL="0" indent="0" eaLnBrk="1" hangingPunct="1"/>
            <a:endParaRPr lang="zh-CN" altLang="en-US" smtClean="0">
              <a:ea typeface="宋体" charset="-122"/>
            </a:endParaRPr>
          </a:p>
          <a:p>
            <a:pPr marL="0" indent="0" eaLnBrk="1" hangingPunct="1"/>
            <a:endParaRPr lang="zh-CN" altLang="en-US" smtClean="0">
              <a:ea typeface="宋体" charset="-122"/>
            </a:endParaRPr>
          </a:p>
        </p:txBody>
      </p:sp>
      <p:sp>
        <p:nvSpPr>
          <p:cNvPr id="5" name="日期占位符 3"/>
          <p:cNvSpPr>
            <a:spLocks noGrp="1"/>
          </p:cNvSpPr>
          <p:nvPr>
            <p:ph type="dt" sz="half" idx="10"/>
          </p:nvPr>
        </p:nvSpPr>
        <p:spPr/>
        <p:txBody>
          <a:bodyPr/>
          <a:lstStyle/>
          <a:p>
            <a:pPr>
              <a:defRPr/>
            </a:pPr>
            <a:fld id="{9758B427-9EBB-4162-A4DF-58F4F59BFA44}" type="datetime1">
              <a:rPr lang="zh-CN" altLang="en-US"/>
              <a:pPr>
                <a:defRPr/>
              </a:pPr>
              <a:t>2012-07-13</a:t>
            </a:fld>
            <a:endParaRPr lang="en-US" altLang="ko-KR"/>
          </a:p>
        </p:txBody>
      </p:sp>
      <p:sp>
        <p:nvSpPr>
          <p:cNvPr id="6" name="页脚占位符 4"/>
          <p:cNvSpPr>
            <a:spLocks noGrp="1"/>
          </p:cNvSpPr>
          <p:nvPr>
            <p:ph type="ftr" sz="quarter" idx="11"/>
          </p:nvPr>
        </p:nvSpPr>
        <p:spPr/>
        <p:txBody>
          <a:bodyPr/>
          <a:lstStyle/>
          <a:p>
            <a:pPr>
              <a:defRPr/>
            </a:pPr>
            <a:r>
              <a:rPr lang="ko-KR" altLang="en-US"/>
              <a:t>会计学</a:t>
            </a:r>
            <a:endParaRPr lang="en-US" altLang="ko-KR"/>
          </a:p>
        </p:txBody>
      </p:sp>
      <p:sp>
        <p:nvSpPr>
          <p:cNvPr id="7" name="灯片编号占位符 5"/>
          <p:cNvSpPr>
            <a:spLocks noGrp="1"/>
          </p:cNvSpPr>
          <p:nvPr>
            <p:ph type="sldNum" sz="quarter" idx="12"/>
          </p:nvPr>
        </p:nvSpPr>
        <p:spPr/>
        <p:txBody>
          <a:bodyPr/>
          <a:lstStyle/>
          <a:p>
            <a:pPr>
              <a:defRPr/>
            </a:pPr>
            <a:fld id="{C0C63404-8FAF-4B0E-812E-9C0C2C2443DF}" type="slidenum">
              <a:rPr lang="ko-KR" altLang="en-US"/>
              <a:pPr>
                <a:defRPr/>
              </a:pPr>
              <a:t>395</a:t>
            </a:fld>
            <a:endParaRPr lang="en-US" altLang="ko-KR"/>
          </a:p>
        </p:txBody>
      </p:sp>
      <p:sp>
        <p:nvSpPr>
          <p:cNvPr id="61447" name="Rectangle 4"/>
          <p:cNvSpPr>
            <a:spLocks noChangeArrowheads="1"/>
          </p:cNvSpPr>
          <p:nvPr/>
        </p:nvSpPr>
        <p:spPr bwMode="auto">
          <a:xfrm>
            <a:off x="457200" y="1125538"/>
            <a:ext cx="8218488" cy="4687887"/>
          </a:xfrm>
          <a:prstGeom prst="rect">
            <a:avLst/>
          </a:prstGeom>
          <a:noFill/>
          <a:ln w="9525">
            <a:noFill/>
            <a:miter lim="800000"/>
            <a:headEnd/>
            <a:tailEnd/>
          </a:ln>
        </p:spPr>
        <p:txBody>
          <a:bodyPr>
            <a:spAutoFit/>
          </a:bodyPr>
          <a:lstStyle/>
          <a:p>
            <a:pPr algn="just" latinLnBrk="0">
              <a:lnSpc>
                <a:spcPct val="110000"/>
              </a:lnSpc>
              <a:spcBef>
                <a:spcPct val="20000"/>
              </a:spcBef>
            </a:pPr>
            <a:r>
              <a:rPr kumimoji="0" lang="zh-CN" altLang="en-US" sz="2800" b="1">
                <a:solidFill>
                  <a:srgbClr val="FF0000"/>
                </a:solidFill>
                <a:latin typeface="楷体_GB2312" pitchFamily="49" charset="-122"/>
                <a:ea typeface="楷体_GB2312" pitchFamily="49" charset="-122"/>
              </a:rPr>
              <a:t>（</a:t>
            </a:r>
            <a:r>
              <a:rPr kumimoji="0" lang="en-US" altLang="zh-CN" sz="2800" b="1">
                <a:solidFill>
                  <a:srgbClr val="FF0000"/>
                </a:solidFill>
                <a:latin typeface="楷体_GB2312" pitchFamily="49" charset="-122"/>
                <a:ea typeface="楷体_GB2312" pitchFamily="49" charset="-122"/>
              </a:rPr>
              <a:t>23</a:t>
            </a:r>
            <a:r>
              <a:rPr kumimoji="0" lang="zh-CN" altLang="en-US" sz="2800" b="1">
                <a:solidFill>
                  <a:srgbClr val="FF0000"/>
                </a:solidFill>
                <a:latin typeface="楷体_GB2312" pitchFamily="49" charset="-122"/>
                <a:ea typeface="楷体_GB2312" pitchFamily="49" charset="-122"/>
              </a:rPr>
              <a:t>）分析调整应交税费</a:t>
            </a:r>
          </a:p>
          <a:p>
            <a:pPr algn="just" latinLnBrk="0">
              <a:lnSpc>
                <a:spcPct val="110000"/>
              </a:lnSpc>
              <a:spcBef>
                <a:spcPct val="20000"/>
              </a:spcBef>
            </a:pPr>
            <a:r>
              <a:rPr kumimoji="0" lang="zh-CN" altLang="en-US">
                <a:latin typeface="楷体_GB2312" pitchFamily="49" charset="-122"/>
                <a:ea typeface="楷体_GB2312" pitchFamily="49" charset="-122"/>
              </a:rPr>
              <a:t>    寻找与应交税金有关的经济业务，已交纳的税金为现金流出，如：已交所得税，增值税的进项税；而收到的增值税销项税为现金流入。</a:t>
            </a:r>
          </a:p>
          <a:p>
            <a:pPr algn="just" latinLnBrk="0">
              <a:lnSpc>
                <a:spcPct val="110000"/>
              </a:lnSpc>
              <a:spcBef>
                <a:spcPct val="20000"/>
              </a:spcBef>
            </a:pPr>
            <a:r>
              <a:rPr kumimoji="0" lang="zh-CN" altLang="en-US">
                <a:latin typeface="楷体_GB2312" pitchFamily="49" charset="-122"/>
                <a:ea typeface="楷体_GB2312" pitchFamily="49" charset="-122"/>
              </a:rPr>
              <a:t>借：应交税费             </a:t>
            </a:r>
            <a:r>
              <a:rPr kumimoji="0" lang="en-US" altLang="zh-CN">
                <a:latin typeface="楷体_GB2312" pitchFamily="49" charset="-122"/>
                <a:ea typeface="楷体_GB2312" pitchFamily="49" charset="-122"/>
              </a:rPr>
              <a:t>168500</a:t>
            </a:r>
          </a:p>
          <a:p>
            <a:pPr algn="just" latinLnBrk="0">
              <a:lnSpc>
                <a:spcPct val="110000"/>
              </a:lnSpc>
              <a:spcBef>
                <a:spcPct val="20000"/>
              </a:spcBef>
            </a:pPr>
            <a:r>
              <a:rPr kumimoji="0" lang="en-US" altLang="zh-CN">
                <a:latin typeface="楷体_GB2312" pitchFamily="49" charset="-122"/>
                <a:ea typeface="楷体_GB2312" pitchFamily="49" charset="-122"/>
              </a:rPr>
              <a:t>   </a:t>
            </a:r>
            <a:r>
              <a:rPr kumimoji="0" lang="zh-CN" altLang="en-US">
                <a:latin typeface="楷体_GB2312" pitchFamily="49" charset="-122"/>
                <a:ea typeface="楷体_GB2312" pitchFamily="49" charset="-122"/>
              </a:rPr>
              <a:t>贷：经营活动现金流量</a:t>
            </a:r>
          </a:p>
          <a:p>
            <a:pPr algn="just" latinLnBrk="0">
              <a:lnSpc>
                <a:spcPct val="110000"/>
              </a:lnSpc>
              <a:spcBef>
                <a:spcPct val="20000"/>
              </a:spcBef>
            </a:pPr>
            <a:r>
              <a:rPr kumimoji="0" lang="en-US" altLang="zh-CN">
                <a:latin typeface="楷体_GB2312" pitchFamily="49" charset="-122"/>
                <a:ea typeface="楷体_GB2312" pitchFamily="49" charset="-122"/>
              </a:rPr>
              <a:t>         </a:t>
            </a:r>
            <a:r>
              <a:rPr kumimoji="0" lang="en-US" altLang="zh-CN">
                <a:latin typeface="Arial"/>
                <a:ea typeface="楷体_GB2312" pitchFamily="49" charset="-122"/>
              </a:rPr>
              <a:t>——</a:t>
            </a:r>
            <a:r>
              <a:rPr kumimoji="0" lang="zh-CN" altLang="en-US">
                <a:latin typeface="楷体_GB2312" pitchFamily="49" charset="-122"/>
                <a:ea typeface="楷体_GB2312" pitchFamily="49" charset="-122"/>
              </a:rPr>
              <a:t>支付的各种税费    </a:t>
            </a:r>
            <a:r>
              <a:rPr kumimoji="0" lang="en-US" altLang="zh-CN">
                <a:latin typeface="楷体_GB2312" pitchFamily="49" charset="-122"/>
                <a:ea typeface="楷体_GB2312" pitchFamily="49" charset="-122"/>
              </a:rPr>
              <a:t>120000</a:t>
            </a:r>
            <a:r>
              <a:rPr kumimoji="0" lang="zh-CN" altLang="en-US">
                <a:latin typeface="楷体_GB2312" pitchFamily="49" charset="-122"/>
                <a:ea typeface="楷体_GB2312" pitchFamily="49" charset="-122"/>
              </a:rPr>
              <a:t>（交纳的增值税）</a:t>
            </a:r>
          </a:p>
          <a:p>
            <a:pPr algn="just" latinLnBrk="0">
              <a:lnSpc>
                <a:spcPct val="110000"/>
              </a:lnSpc>
              <a:spcBef>
                <a:spcPct val="20000"/>
              </a:spcBef>
            </a:pPr>
            <a:r>
              <a:rPr kumimoji="0" lang="zh-CN" altLang="en-US">
                <a:latin typeface="楷体_GB2312" pitchFamily="49" charset="-122"/>
                <a:ea typeface="楷体_GB2312" pitchFamily="49" charset="-122"/>
              </a:rPr>
              <a:t>       经营活动现金流量</a:t>
            </a:r>
          </a:p>
          <a:p>
            <a:pPr algn="just" latinLnBrk="0">
              <a:lnSpc>
                <a:spcPct val="110000"/>
              </a:lnSpc>
              <a:spcBef>
                <a:spcPct val="20000"/>
              </a:spcBef>
            </a:pPr>
            <a:r>
              <a:rPr kumimoji="0" lang="en-US" altLang="zh-CN">
                <a:latin typeface="楷体_GB2312" pitchFamily="49" charset="-122"/>
                <a:ea typeface="楷体_GB2312" pitchFamily="49" charset="-122"/>
              </a:rPr>
              <a:t>         </a:t>
            </a:r>
            <a:r>
              <a:rPr kumimoji="0" lang="en-US" altLang="zh-CN">
                <a:latin typeface="Arial"/>
                <a:ea typeface="楷体_GB2312" pitchFamily="49" charset="-122"/>
              </a:rPr>
              <a:t>——</a:t>
            </a:r>
            <a:r>
              <a:rPr kumimoji="0" lang="zh-CN" altLang="en-US">
                <a:latin typeface="楷体_GB2312" pitchFamily="49" charset="-122"/>
                <a:ea typeface="楷体_GB2312" pitchFamily="49" charset="-122"/>
              </a:rPr>
              <a:t>支付的各种税费     </a:t>
            </a:r>
            <a:r>
              <a:rPr kumimoji="0" lang="en-US" altLang="zh-CN">
                <a:latin typeface="楷体_GB2312" pitchFamily="49" charset="-122"/>
                <a:ea typeface="楷体_GB2312" pitchFamily="49" charset="-122"/>
              </a:rPr>
              <a:t>48500</a:t>
            </a:r>
            <a:r>
              <a:rPr kumimoji="0" lang="zh-CN" altLang="en-US">
                <a:latin typeface="楷体_GB2312" pitchFamily="49" charset="-122"/>
                <a:ea typeface="楷体_GB2312" pitchFamily="49" charset="-122"/>
              </a:rPr>
              <a:t>（交纳的所得税）</a:t>
            </a:r>
          </a:p>
          <a:p>
            <a:pPr algn="just" latinLnBrk="0">
              <a:lnSpc>
                <a:spcPct val="110000"/>
              </a:lnSpc>
              <a:spcBef>
                <a:spcPct val="20000"/>
              </a:spcBef>
            </a:pPr>
            <a:r>
              <a:rPr kumimoji="0" lang="zh-CN" altLang="en-US">
                <a:latin typeface="楷体_GB2312" pitchFamily="49" charset="-122"/>
                <a:ea typeface="楷体_GB2312" pitchFamily="49" charset="-122"/>
              </a:rPr>
              <a:t>       </a:t>
            </a:r>
          </a:p>
        </p:txBody>
      </p:sp>
    </p:spTree>
  </p:cSld>
  <p:clrMapOvr>
    <a:masterClrMapping/>
  </p:clrMapOvr>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3"/>
          <p:cNvSpPr>
            <a:spLocks noGrp="1" noChangeArrowheads="1"/>
          </p:cNvSpPr>
          <p:nvPr>
            <p:ph idx="1"/>
          </p:nvPr>
        </p:nvSpPr>
        <p:spPr/>
        <p:txBody>
          <a:bodyPr>
            <a:normAutofit fontScale="85000" lnSpcReduction="20000"/>
          </a:bodyPr>
          <a:lstStyle/>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24</a:t>
            </a:r>
            <a:r>
              <a:rPr lang="zh-CN" altLang="en-US" b="1" smtClean="0">
                <a:solidFill>
                  <a:srgbClr val="FF0000"/>
                </a:solidFill>
              </a:rPr>
              <a:t>）分析调整</a:t>
            </a:r>
            <a:r>
              <a:rPr lang="en-US" altLang="zh-CN" b="1" smtClean="0">
                <a:solidFill>
                  <a:srgbClr val="FF0000"/>
                </a:solidFill>
              </a:rPr>
              <a:t>1</a:t>
            </a:r>
            <a:r>
              <a:rPr lang="zh-CN" altLang="en-US" b="1" smtClean="0">
                <a:solidFill>
                  <a:srgbClr val="FF0000"/>
                </a:solidFill>
              </a:rPr>
              <a:t>年内到期的非流动负债</a:t>
            </a:r>
          </a:p>
          <a:p>
            <a:pPr marL="0" indent="0" eaLnBrk="1" hangingPunct="1">
              <a:lnSpc>
                <a:spcPct val="110000"/>
              </a:lnSpc>
              <a:spcBef>
                <a:spcPct val="30000"/>
              </a:spcBef>
            </a:pPr>
            <a:r>
              <a:rPr lang="zh-CN" altLang="en-US" smtClean="0"/>
              <a:t>借：</a:t>
            </a:r>
            <a:r>
              <a:rPr lang="en-US" altLang="zh-CN" smtClean="0"/>
              <a:t>1</a:t>
            </a:r>
            <a:r>
              <a:rPr lang="zh-CN" altLang="en-US" smtClean="0"/>
              <a:t>年内到期的非流动负债       </a:t>
            </a:r>
            <a:r>
              <a:rPr lang="en-US" altLang="zh-CN" smtClean="0"/>
              <a:t>850000</a:t>
            </a:r>
          </a:p>
          <a:p>
            <a:pPr marL="0" indent="0" eaLnBrk="1" hangingPunct="1">
              <a:lnSpc>
                <a:spcPct val="110000"/>
              </a:lnSpc>
              <a:spcBef>
                <a:spcPct val="30000"/>
              </a:spcBef>
            </a:pPr>
            <a:r>
              <a:rPr lang="en-US" altLang="zh-CN" smtClean="0"/>
              <a:t>    </a:t>
            </a:r>
            <a:r>
              <a:rPr lang="zh-CN" altLang="en-US" smtClean="0"/>
              <a:t>贷：筹资活动现金流量</a:t>
            </a:r>
          </a:p>
          <a:p>
            <a:pPr marL="0" indent="0" eaLnBrk="1" hangingPunct="1">
              <a:lnSpc>
                <a:spcPct val="110000"/>
              </a:lnSpc>
              <a:spcBef>
                <a:spcPct val="30000"/>
              </a:spcBef>
            </a:pPr>
            <a:r>
              <a:rPr lang="zh-CN" altLang="en-US" smtClean="0"/>
              <a:t>          </a:t>
            </a:r>
            <a:r>
              <a:rPr lang="en-US" altLang="zh-CN" smtClean="0">
                <a:latin typeface="Arial"/>
              </a:rPr>
              <a:t>——</a:t>
            </a:r>
            <a:r>
              <a:rPr lang="zh-CN" altLang="en-US" smtClean="0"/>
              <a:t>偿还债务所支付的现金     </a:t>
            </a:r>
            <a:r>
              <a:rPr lang="en-US" altLang="zh-CN" smtClean="0"/>
              <a:t>850000</a:t>
            </a:r>
          </a:p>
          <a:p>
            <a:pPr marL="0" indent="0" eaLnBrk="1" hangingPunct="1">
              <a:lnSpc>
                <a:spcPct val="110000"/>
              </a:lnSpc>
              <a:spcBef>
                <a:spcPct val="30000"/>
              </a:spcBef>
            </a:pPr>
            <a:endParaRPr lang="zh-CN" altLang="en-US" smtClean="0"/>
          </a:p>
          <a:p>
            <a:pPr marL="0" indent="0" eaLnBrk="1" hangingPunct="1">
              <a:lnSpc>
                <a:spcPct val="110000"/>
              </a:lnSpc>
              <a:spcBef>
                <a:spcPct val="30000"/>
              </a:spcBef>
            </a:pPr>
            <a:r>
              <a:rPr lang="zh-CN" altLang="en-US" b="1" smtClean="0">
                <a:solidFill>
                  <a:srgbClr val="FF0000"/>
                </a:solidFill>
              </a:rPr>
              <a:t>（</a:t>
            </a:r>
            <a:r>
              <a:rPr lang="en-US" altLang="zh-CN" b="1" smtClean="0">
                <a:solidFill>
                  <a:srgbClr val="FF0000"/>
                </a:solidFill>
              </a:rPr>
              <a:t>25</a:t>
            </a:r>
            <a:r>
              <a:rPr lang="zh-CN" altLang="en-US" b="1" smtClean="0">
                <a:solidFill>
                  <a:srgbClr val="FF0000"/>
                </a:solidFill>
              </a:rPr>
              <a:t>）分析调整长期借款：</a:t>
            </a:r>
          </a:p>
          <a:p>
            <a:pPr marL="0" indent="0" eaLnBrk="1" hangingPunct="1">
              <a:lnSpc>
                <a:spcPct val="110000"/>
              </a:lnSpc>
              <a:spcBef>
                <a:spcPct val="30000"/>
              </a:spcBef>
            </a:pPr>
            <a:r>
              <a:rPr lang="zh-CN" altLang="en-US" smtClean="0"/>
              <a:t>借：筹资活动现金流量</a:t>
            </a:r>
          </a:p>
          <a:p>
            <a:pPr marL="0" indent="0" eaLnBrk="1" hangingPunct="1">
              <a:lnSpc>
                <a:spcPct val="110000"/>
              </a:lnSpc>
              <a:spcBef>
                <a:spcPct val="30000"/>
              </a:spcBef>
            </a:pPr>
            <a:r>
              <a:rPr lang="zh-CN" altLang="en-US" smtClean="0"/>
              <a:t>       </a:t>
            </a:r>
            <a:r>
              <a:rPr lang="en-US" altLang="zh-CN" smtClean="0">
                <a:latin typeface="Arial"/>
              </a:rPr>
              <a:t>——</a:t>
            </a:r>
            <a:r>
              <a:rPr lang="zh-CN" altLang="en-US" smtClean="0"/>
              <a:t>借款所收到的现金     </a:t>
            </a:r>
            <a:r>
              <a:rPr lang="en-US" altLang="zh-CN" smtClean="0"/>
              <a:t>500000</a:t>
            </a:r>
          </a:p>
          <a:p>
            <a:pPr marL="0" indent="0" eaLnBrk="1" hangingPunct="1">
              <a:lnSpc>
                <a:spcPct val="110000"/>
              </a:lnSpc>
              <a:spcBef>
                <a:spcPct val="30000"/>
              </a:spcBef>
            </a:pPr>
            <a:r>
              <a:rPr lang="en-US" altLang="zh-CN" smtClean="0"/>
              <a:t>    </a:t>
            </a:r>
            <a:r>
              <a:rPr lang="zh-CN" altLang="en-US" smtClean="0"/>
              <a:t>贷：长期借款                       </a:t>
            </a:r>
            <a:r>
              <a:rPr lang="en-US" altLang="zh-CN" smtClean="0"/>
              <a:t>500000</a:t>
            </a:r>
          </a:p>
        </p:txBody>
      </p:sp>
      <p:sp>
        <p:nvSpPr>
          <p:cNvPr id="4" name="日期占位符 3"/>
          <p:cNvSpPr>
            <a:spLocks noGrp="1"/>
          </p:cNvSpPr>
          <p:nvPr>
            <p:ph type="dt" sz="half" idx="10"/>
          </p:nvPr>
        </p:nvSpPr>
        <p:spPr/>
        <p:txBody>
          <a:bodyPr/>
          <a:lstStyle/>
          <a:p>
            <a:pPr>
              <a:defRPr/>
            </a:pPr>
            <a:fld id="{38F0AAB2-EE62-4219-973E-446842E6500B}"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97E5D90A-F414-44AD-A1DD-245D069706E8}" type="slidenum">
              <a:rPr lang="ko-KR" altLang="en-US"/>
              <a:pPr>
                <a:defRPr/>
              </a:pPr>
              <a:t>396</a:t>
            </a:fld>
            <a:endParaRPr lang="en-US" altLang="ko-KR"/>
          </a:p>
        </p:txBody>
      </p:sp>
    </p:spTree>
  </p:cSld>
  <p:clrMapOvr>
    <a:masterClrMapping/>
  </p:clrMapOvr>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612A5CD6-7F67-4520-9BA2-234A93E77E76}"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3A4B0CAB-4AD3-4961-BB91-355EED158FFE}" type="slidenum">
              <a:rPr lang="ko-KR" altLang="en-US"/>
              <a:pPr>
                <a:defRPr/>
              </a:pPr>
              <a:t>397</a:t>
            </a:fld>
            <a:endParaRPr lang="en-US" altLang="ko-KR"/>
          </a:p>
        </p:txBody>
      </p:sp>
      <p:sp>
        <p:nvSpPr>
          <p:cNvPr id="63494" name="Rectangle 9"/>
          <p:cNvSpPr>
            <a:spLocks noChangeArrowheads="1"/>
          </p:cNvSpPr>
          <p:nvPr/>
        </p:nvSpPr>
        <p:spPr bwMode="auto">
          <a:xfrm>
            <a:off x="539750" y="1125538"/>
            <a:ext cx="8229600" cy="2357437"/>
          </a:xfrm>
          <a:prstGeom prst="rect">
            <a:avLst/>
          </a:prstGeom>
          <a:noFill/>
          <a:ln w="9525">
            <a:noFill/>
            <a:miter lim="800000"/>
            <a:headEnd/>
            <a:tailEnd/>
          </a:ln>
        </p:spPr>
        <p:txBody>
          <a:bodyPr>
            <a:spAutoFit/>
          </a:bodyPr>
          <a:lstStyle/>
          <a:p>
            <a:pPr latinLnBrk="0">
              <a:lnSpc>
                <a:spcPct val="110000"/>
              </a:lnSpc>
              <a:spcBef>
                <a:spcPct val="30000"/>
              </a:spcBef>
            </a:pPr>
            <a:r>
              <a:rPr kumimoji="0" lang="zh-CN" altLang="en-US" sz="2800" b="1">
                <a:solidFill>
                  <a:srgbClr val="FF0000"/>
                </a:solidFill>
                <a:latin typeface="楷体_GB2312" pitchFamily="49" charset="-122"/>
                <a:ea typeface="楷体_GB2312" pitchFamily="49" charset="-122"/>
              </a:rPr>
              <a:t>（</a:t>
            </a:r>
            <a:r>
              <a:rPr kumimoji="0" lang="en-US" altLang="zh-CN" sz="2800" b="1">
                <a:solidFill>
                  <a:srgbClr val="FF0000"/>
                </a:solidFill>
                <a:latin typeface="楷体_GB2312" pitchFamily="49" charset="-122"/>
                <a:ea typeface="楷体_GB2312" pitchFamily="49" charset="-122"/>
              </a:rPr>
              <a:t>26</a:t>
            </a:r>
            <a:r>
              <a:rPr kumimoji="0" lang="zh-CN" altLang="en-US" sz="2800" b="1">
                <a:solidFill>
                  <a:srgbClr val="FF0000"/>
                </a:solidFill>
                <a:latin typeface="楷体_GB2312" pitchFamily="49" charset="-122"/>
                <a:ea typeface="楷体_GB2312" pitchFamily="49" charset="-122"/>
              </a:rPr>
              <a:t>）提取盈余公积及分配股利：</a:t>
            </a:r>
          </a:p>
          <a:p>
            <a:pPr latinLnBrk="0">
              <a:lnSpc>
                <a:spcPct val="110000"/>
              </a:lnSpc>
              <a:spcBef>
                <a:spcPct val="30000"/>
              </a:spcBef>
            </a:pPr>
            <a:r>
              <a:rPr kumimoji="0" lang="zh-CN" altLang="en-US" sz="2800">
                <a:latin typeface="楷体_GB2312" pitchFamily="49" charset="-122"/>
                <a:ea typeface="楷体_GB2312" pitchFamily="49" charset="-122"/>
              </a:rPr>
              <a:t>  借：未分配利润        </a:t>
            </a:r>
            <a:r>
              <a:rPr kumimoji="0" lang="en-US" altLang="zh-CN" sz="2800">
                <a:latin typeface="楷体_GB2312" pitchFamily="49" charset="-122"/>
                <a:ea typeface="楷体_GB2312" pitchFamily="49" charset="-122"/>
              </a:rPr>
              <a:t>102700</a:t>
            </a:r>
          </a:p>
          <a:p>
            <a:pPr latinLnBrk="0">
              <a:lnSpc>
                <a:spcPct val="110000"/>
              </a:lnSpc>
              <a:spcBef>
                <a:spcPct val="30000"/>
              </a:spcBef>
            </a:pPr>
            <a:r>
              <a:rPr kumimoji="0" lang="en-US" altLang="zh-CN" sz="2800">
                <a:latin typeface="楷体_GB2312" pitchFamily="49" charset="-122"/>
                <a:ea typeface="楷体_GB2312" pitchFamily="49" charset="-122"/>
              </a:rPr>
              <a:t>      </a:t>
            </a:r>
            <a:r>
              <a:rPr kumimoji="0" lang="zh-CN" altLang="en-US" sz="2800">
                <a:latin typeface="楷体_GB2312" pitchFamily="49" charset="-122"/>
                <a:ea typeface="楷体_GB2312" pitchFamily="49" charset="-122"/>
              </a:rPr>
              <a:t>贷：盈余公积             </a:t>
            </a:r>
            <a:r>
              <a:rPr kumimoji="0" lang="en-US" altLang="zh-CN" sz="2800">
                <a:latin typeface="楷体_GB2312" pitchFamily="49" charset="-122"/>
                <a:ea typeface="楷体_GB2312" pitchFamily="49" charset="-122"/>
              </a:rPr>
              <a:t>21555</a:t>
            </a:r>
          </a:p>
          <a:p>
            <a:pPr latinLnBrk="0">
              <a:lnSpc>
                <a:spcPct val="110000"/>
              </a:lnSpc>
              <a:spcBef>
                <a:spcPct val="30000"/>
              </a:spcBef>
            </a:pPr>
            <a:r>
              <a:rPr kumimoji="0" lang="zh-CN" altLang="en-US" sz="2800">
                <a:latin typeface="楷体_GB2312" pitchFamily="49" charset="-122"/>
                <a:ea typeface="楷体_GB2312" pitchFamily="49" charset="-122"/>
              </a:rPr>
              <a:t>          应付股利             </a:t>
            </a:r>
            <a:r>
              <a:rPr kumimoji="0" lang="en-US" altLang="zh-CN" sz="2800">
                <a:latin typeface="楷体_GB2312" pitchFamily="49" charset="-122"/>
                <a:ea typeface="楷体_GB2312" pitchFamily="49" charset="-122"/>
              </a:rPr>
              <a:t>81145</a:t>
            </a:r>
            <a:endParaRPr kumimoji="0" lang="zh-CN" altLang="en-US" sz="280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CD04C934-69DC-40EB-835D-B3E92C4AB40A}" type="datetime1">
              <a:rPr lang="zh-CN" altLang="en-US"/>
              <a:pPr>
                <a:defRPr/>
              </a:pPr>
              <a:t>2012-07-13</a:t>
            </a:fld>
            <a:endParaRPr lang="en-US" altLang="ko-KR"/>
          </a:p>
        </p:txBody>
      </p:sp>
      <p:sp>
        <p:nvSpPr>
          <p:cNvPr id="5" name="页脚占位符 4"/>
          <p:cNvSpPr>
            <a:spLocks noGrp="1"/>
          </p:cNvSpPr>
          <p:nvPr>
            <p:ph type="ftr" sz="quarter" idx="11"/>
          </p:nvPr>
        </p:nvSpPr>
        <p:spPr/>
        <p:txBody>
          <a:bodyPr/>
          <a:lstStyle/>
          <a:p>
            <a:pPr>
              <a:defRPr/>
            </a:pPr>
            <a:r>
              <a:rPr lang="ko-KR" altLang="en-US"/>
              <a:t>会计学</a:t>
            </a:r>
            <a:endParaRPr lang="en-US" altLang="ko-KR"/>
          </a:p>
        </p:txBody>
      </p:sp>
      <p:sp>
        <p:nvSpPr>
          <p:cNvPr id="6" name="灯片编号占位符 5"/>
          <p:cNvSpPr>
            <a:spLocks noGrp="1"/>
          </p:cNvSpPr>
          <p:nvPr>
            <p:ph type="sldNum" sz="quarter" idx="12"/>
          </p:nvPr>
        </p:nvSpPr>
        <p:spPr/>
        <p:txBody>
          <a:bodyPr/>
          <a:lstStyle/>
          <a:p>
            <a:pPr>
              <a:defRPr/>
            </a:pPr>
            <a:fld id="{F2EACF0F-88A3-47D1-9C22-1FC21EA400C4}" type="slidenum">
              <a:rPr lang="ko-KR" altLang="en-US"/>
              <a:pPr>
                <a:defRPr/>
              </a:pPr>
              <a:t>398</a:t>
            </a:fld>
            <a:endParaRPr lang="en-US" altLang="ko-KR"/>
          </a:p>
        </p:txBody>
      </p:sp>
      <p:sp>
        <p:nvSpPr>
          <p:cNvPr id="64518" name="Text Box 9"/>
          <p:cNvSpPr txBox="1">
            <a:spLocks noChangeArrowheads="1"/>
          </p:cNvSpPr>
          <p:nvPr/>
        </p:nvSpPr>
        <p:spPr bwMode="auto">
          <a:xfrm>
            <a:off x="609600" y="1125538"/>
            <a:ext cx="8066088" cy="3897312"/>
          </a:xfrm>
          <a:prstGeom prst="rect">
            <a:avLst/>
          </a:prstGeom>
          <a:noFill/>
          <a:ln w="9525">
            <a:noFill/>
            <a:miter lim="800000"/>
            <a:headEnd/>
            <a:tailEnd/>
          </a:ln>
        </p:spPr>
        <p:txBody>
          <a:bodyPr>
            <a:spAutoFit/>
          </a:bodyPr>
          <a:lstStyle/>
          <a:p>
            <a:pPr marL="1698625" indent="-1698625" algn="just" latinLnBrk="0">
              <a:lnSpc>
                <a:spcPct val="110000"/>
              </a:lnSpc>
              <a:spcBef>
                <a:spcPct val="40000"/>
              </a:spcBef>
            </a:pPr>
            <a:r>
              <a:rPr kumimoji="0" lang="zh-CN" altLang="en-US" sz="3200">
                <a:latin typeface="楷体_GB2312" pitchFamily="49" charset="-122"/>
                <a:ea typeface="楷体_GB2312" pitchFamily="49" charset="-122"/>
              </a:rPr>
              <a:t>第三步：将调整分录过入工作底稿中的相应部分；</a:t>
            </a:r>
          </a:p>
          <a:p>
            <a:pPr marL="1698625" indent="-1698625" algn="just" latinLnBrk="0">
              <a:lnSpc>
                <a:spcPct val="110000"/>
              </a:lnSpc>
              <a:spcBef>
                <a:spcPct val="40000"/>
              </a:spcBef>
            </a:pPr>
            <a:r>
              <a:rPr kumimoji="0" lang="zh-CN" altLang="en-US" sz="3200">
                <a:latin typeface="楷体_GB2312" pitchFamily="49" charset="-122"/>
                <a:ea typeface="楷体_GB2312" pitchFamily="49" charset="-122"/>
              </a:rPr>
              <a:t>第四步：试算平衡；</a:t>
            </a:r>
          </a:p>
          <a:p>
            <a:pPr marL="1698625" indent="-1698625" algn="just" latinLnBrk="0">
              <a:lnSpc>
                <a:spcPct val="110000"/>
              </a:lnSpc>
              <a:spcBef>
                <a:spcPct val="40000"/>
              </a:spcBef>
            </a:pPr>
            <a:r>
              <a:rPr kumimoji="0" lang="zh-CN" altLang="en-US" sz="3200">
                <a:latin typeface="楷体_GB2312" pitchFamily="49" charset="-122"/>
                <a:ea typeface="楷体_GB2312" pitchFamily="49" charset="-122"/>
              </a:rPr>
              <a:t>第五步：计算现金流量表项目的金额：</a:t>
            </a:r>
          </a:p>
          <a:p>
            <a:pPr marL="1698625" indent="-1698625" algn="just" latinLnBrk="0">
              <a:lnSpc>
                <a:spcPct val="110000"/>
              </a:lnSpc>
              <a:spcBef>
                <a:spcPct val="40000"/>
              </a:spcBef>
            </a:pPr>
            <a:r>
              <a:rPr kumimoji="0" lang="zh-CN" altLang="en-US" sz="3200">
                <a:latin typeface="楷体_GB2312" pitchFamily="49" charset="-122"/>
                <a:ea typeface="楷体_GB2312" pitchFamily="49" charset="-122"/>
              </a:rPr>
              <a:t>第六步：将工作底稿中的现金流量表各项目抄入正规报表中。</a:t>
            </a:r>
          </a:p>
        </p:txBody>
      </p:sp>
    </p:spTree>
  </p:cSld>
  <p:clrMapOvr>
    <a:masterClrMapping/>
  </p:clrMapOvr>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normAutofit fontScale="90000"/>
          </a:bodyPr>
          <a:lstStyle/>
          <a:p>
            <a:pPr eaLnBrk="1" hangingPunct="1"/>
            <a:r>
              <a:rPr lang="zh-CN" altLang="en-US" sz="10600" b="0" smtClean="0">
                <a:solidFill>
                  <a:srgbClr val="003366"/>
                </a:solidFill>
                <a:ea typeface="华文新魏" pitchFamily="2" charset="-122"/>
              </a:rPr>
              <a:t>会计学</a:t>
            </a:r>
          </a:p>
        </p:txBody>
      </p:sp>
      <p:sp>
        <p:nvSpPr>
          <p:cNvPr id="3077" name="Rectangle 3"/>
          <p:cNvSpPr>
            <a:spLocks noGrp="1" noChangeArrowheads="1"/>
          </p:cNvSpPr>
          <p:nvPr>
            <p:ph type="subTitle" idx="1"/>
          </p:nvPr>
        </p:nvSpPr>
        <p:spPr>
          <a:xfrm>
            <a:off x="900113" y="5157788"/>
            <a:ext cx="7488237" cy="649287"/>
          </a:xfrm>
        </p:spPr>
        <p:txBody>
          <a:bodyPr/>
          <a:lstStyle/>
          <a:p>
            <a:pPr eaLnBrk="1" hangingPunct="1"/>
            <a:r>
              <a:rPr lang="en-US" altLang="zh-CN" sz="2800" smtClean="0">
                <a:solidFill>
                  <a:srgbClr val="000066"/>
                </a:solidFill>
              </a:rPr>
              <a:t>《</a:t>
            </a:r>
            <a:r>
              <a:rPr lang="zh-CN" altLang="en-US" sz="2800" smtClean="0">
                <a:solidFill>
                  <a:srgbClr val="000066"/>
                </a:solidFill>
              </a:rPr>
              <a:t>会计学</a:t>
            </a:r>
            <a:r>
              <a:rPr lang="en-US" altLang="zh-CN" sz="2800" smtClean="0">
                <a:solidFill>
                  <a:srgbClr val="000066"/>
                </a:solidFill>
              </a:rPr>
              <a:t>》</a:t>
            </a:r>
            <a:r>
              <a:rPr lang="zh-CN" altLang="en-US" sz="2800" smtClean="0">
                <a:solidFill>
                  <a:srgbClr val="000066"/>
                </a:solidFill>
              </a:rPr>
              <a:t>课程组</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09600" y="1219200"/>
            <a:ext cx="7994650" cy="5105400"/>
          </a:xfrm>
        </p:spPr>
        <p:txBody>
          <a:bodyPr>
            <a:normAutofit fontScale="85000" lnSpcReduction="10000"/>
          </a:bodyPr>
          <a:lstStyle/>
          <a:p>
            <a:pPr marL="354013" indent="-354013">
              <a:lnSpc>
                <a:spcPct val="120000"/>
              </a:lnSpc>
              <a:spcBef>
                <a:spcPct val="50000"/>
              </a:spcBef>
              <a:buClr>
                <a:schemeClr val="accent2"/>
              </a:buClr>
              <a:buFont typeface="Wingdings" pitchFamily="2" charset="2"/>
              <a:buChar char="ü"/>
            </a:pPr>
            <a:r>
              <a:rPr lang="zh-CN" altLang="en-US" b="0">
                <a:solidFill>
                  <a:srgbClr val="FF3300"/>
                </a:solidFill>
                <a:ea typeface="华文新魏" pitchFamily="2" charset="-122"/>
              </a:rPr>
              <a:t>复式簿记</a:t>
            </a:r>
            <a:r>
              <a:rPr lang="zh-CN" altLang="en-US" b="0"/>
              <a:t>产生于</a:t>
            </a:r>
            <a:r>
              <a:rPr lang="zh-CN" altLang="en-US" b="0">
                <a:solidFill>
                  <a:srgbClr val="FF3300"/>
                </a:solidFill>
                <a:ea typeface="华文新魏" pitchFamily="2" charset="-122"/>
              </a:rPr>
              <a:t>意大利</a:t>
            </a:r>
            <a:r>
              <a:rPr lang="zh-CN" altLang="en-US" b="0"/>
              <a:t>，也叫</a:t>
            </a:r>
            <a:r>
              <a:rPr lang="zh-CN" altLang="en-US" b="0">
                <a:solidFill>
                  <a:srgbClr val="0000CC"/>
                </a:solidFill>
                <a:ea typeface="华文新魏" pitchFamily="2" charset="-122"/>
              </a:rPr>
              <a:t>威尼斯簿记法</a:t>
            </a:r>
            <a:r>
              <a:rPr lang="zh-CN" altLang="en-US" b="0"/>
              <a:t>，其产生的原因是当时意大利有着发达的金融业；</a:t>
            </a:r>
          </a:p>
          <a:p>
            <a:pPr marL="354013" indent="-354013">
              <a:lnSpc>
                <a:spcPct val="120000"/>
              </a:lnSpc>
              <a:spcBef>
                <a:spcPct val="50000"/>
              </a:spcBef>
              <a:buClr>
                <a:schemeClr val="accent2"/>
              </a:buClr>
              <a:buFont typeface="Wingdings" pitchFamily="2" charset="2"/>
              <a:buChar char="ü"/>
            </a:pPr>
            <a:r>
              <a:rPr lang="zh-CN" altLang="en-US" b="0"/>
              <a:t>英国的产业革命和现代工厂，导致成本会计的产生；</a:t>
            </a:r>
          </a:p>
          <a:p>
            <a:pPr marL="354013" indent="-354013">
              <a:lnSpc>
                <a:spcPct val="120000"/>
              </a:lnSpc>
              <a:spcBef>
                <a:spcPct val="50000"/>
              </a:spcBef>
              <a:buClr>
                <a:schemeClr val="accent2"/>
              </a:buClr>
              <a:buFont typeface="Wingdings" pitchFamily="2" charset="2"/>
              <a:buChar char="ü"/>
            </a:pPr>
            <a:r>
              <a:rPr lang="zh-CN" altLang="en-US" b="0"/>
              <a:t>美国资本市场繁荣，传统的簿记演变为</a:t>
            </a:r>
            <a:r>
              <a:rPr lang="zh-CN" altLang="en-US" b="0">
                <a:solidFill>
                  <a:srgbClr val="FF0000"/>
                </a:solidFill>
                <a:ea typeface="华文新魏" pitchFamily="2" charset="-122"/>
              </a:rPr>
              <a:t>财务会计</a:t>
            </a:r>
            <a:r>
              <a:rPr lang="zh-CN" altLang="en-US" b="0">
                <a:solidFill>
                  <a:srgbClr val="FF0000"/>
                </a:solidFill>
              </a:rPr>
              <a:t>；</a:t>
            </a:r>
          </a:p>
          <a:p>
            <a:pPr marL="354013" indent="-354013">
              <a:lnSpc>
                <a:spcPct val="120000"/>
              </a:lnSpc>
              <a:spcBef>
                <a:spcPct val="50000"/>
              </a:spcBef>
              <a:buClr>
                <a:schemeClr val="accent2"/>
              </a:buClr>
              <a:buFont typeface="Wingdings" pitchFamily="2" charset="2"/>
              <a:buChar char="ü"/>
            </a:pPr>
            <a:r>
              <a:rPr lang="zh-CN" altLang="en-US" b="0">
                <a:solidFill>
                  <a:srgbClr val="FF0000"/>
                </a:solidFill>
                <a:ea typeface="华文新魏" pitchFamily="2" charset="-122"/>
              </a:rPr>
              <a:t>管理会计</a:t>
            </a:r>
            <a:r>
              <a:rPr lang="zh-CN" altLang="en-US" b="0"/>
              <a:t>的产生，与20世纪50年代经济发展相关；</a:t>
            </a:r>
          </a:p>
          <a:p>
            <a:pPr marL="354013" indent="-354013">
              <a:lnSpc>
                <a:spcPct val="120000"/>
              </a:lnSpc>
              <a:spcBef>
                <a:spcPct val="50000"/>
              </a:spcBef>
              <a:buClr>
                <a:schemeClr val="accent2"/>
              </a:buClr>
              <a:buFont typeface="Wingdings" pitchFamily="2" charset="2"/>
              <a:buChar char="ü"/>
            </a:pPr>
            <a:r>
              <a:rPr lang="zh-CN" altLang="en-US" b="0"/>
              <a:t>由于美国的资本市场特别复杂，企业融资渠道众多，</a:t>
            </a:r>
            <a:r>
              <a:rPr lang="zh-CN" altLang="en-US" b="0">
                <a:solidFill>
                  <a:srgbClr val="FF0000"/>
                </a:solidFill>
                <a:ea typeface="华文新魏" pitchFamily="2" charset="-122"/>
              </a:rPr>
              <a:t>财务管理</a:t>
            </a:r>
            <a:r>
              <a:rPr lang="zh-CN" altLang="en-US" b="0"/>
              <a:t>成为一门重要的学科；……</a:t>
            </a:r>
            <a:endParaRPr lang="zh-CN" altLang="en-US">
              <a:ea typeface="宋体" charset="-122"/>
            </a:endParaRPr>
          </a:p>
        </p:txBody>
      </p:sp>
      <p:sp>
        <p:nvSpPr>
          <p:cNvPr id="3" name="日期占位符 3"/>
          <p:cNvSpPr>
            <a:spLocks noGrp="1"/>
          </p:cNvSpPr>
          <p:nvPr>
            <p:ph type="dt" sz="half" idx="10"/>
          </p:nvPr>
        </p:nvSpPr>
        <p:spPr/>
        <p:txBody>
          <a:bodyPr/>
          <a:lstStyle/>
          <a:p>
            <a:fld id="{64C88C7F-B8A1-4D9D-919F-297BECA3978F}"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E9F83C53-C812-4CB0-8CD7-58A27F7AA1A9}" type="slidenum">
              <a:rPr lang="en-US" altLang="ko-KR"/>
              <a:pPr/>
              <a:t>4</a:t>
            </a:fld>
            <a:endParaRPr lang="en-US" altLang="ko-K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609600" y="1143000"/>
            <a:ext cx="8001000" cy="5181600"/>
          </a:xfrm>
        </p:spPr>
        <p:txBody>
          <a:bodyPr>
            <a:normAutofit lnSpcReduction="10000"/>
          </a:bodyPr>
          <a:lstStyle/>
          <a:p>
            <a:pPr>
              <a:lnSpc>
                <a:spcPct val="120000"/>
              </a:lnSpc>
              <a:spcBef>
                <a:spcPct val="40000"/>
              </a:spcBef>
            </a:pPr>
            <a:r>
              <a:rPr lang="zh-CN" altLang="en-US">
                <a:solidFill>
                  <a:srgbClr val="CC0000"/>
                </a:solidFill>
              </a:rPr>
              <a:t>（2）资产的确认条件</a:t>
            </a:r>
          </a:p>
          <a:p>
            <a:pPr>
              <a:lnSpc>
                <a:spcPct val="120000"/>
              </a:lnSpc>
              <a:spcBef>
                <a:spcPct val="40000"/>
              </a:spcBef>
            </a:pPr>
            <a:r>
              <a:rPr lang="en-US" altLang="zh-CN" b="0"/>
              <a:t>        a) </a:t>
            </a:r>
            <a:r>
              <a:rPr lang="zh-CN" altLang="en-US" b="0"/>
              <a:t>与该资源有关的经济利益</a:t>
            </a:r>
            <a:r>
              <a:rPr lang="zh-CN" altLang="en-US" b="0">
                <a:solidFill>
                  <a:srgbClr val="0000CC"/>
                </a:solidFill>
              </a:rPr>
              <a:t>很可能流入</a:t>
            </a:r>
            <a:r>
              <a:rPr lang="zh-CN" altLang="en-US" b="0"/>
              <a:t>企业；</a:t>
            </a:r>
          </a:p>
          <a:p>
            <a:pPr>
              <a:lnSpc>
                <a:spcPct val="120000"/>
              </a:lnSpc>
              <a:spcBef>
                <a:spcPct val="40000"/>
              </a:spcBef>
            </a:pPr>
            <a:r>
              <a:rPr lang="en-US" altLang="zh-CN" b="0"/>
              <a:t>        b)</a:t>
            </a:r>
            <a:r>
              <a:rPr lang="zh-CN" altLang="en-US" b="0"/>
              <a:t>该资源的</a:t>
            </a:r>
            <a:r>
              <a:rPr lang="zh-CN" altLang="en-US" b="0">
                <a:solidFill>
                  <a:srgbClr val="0000CC"/>
                </a:solidFill>
              </a:rPr>
              <a:t>成本</a:t>
            </a:r>
            <a:r>
              <a:rPr lang="zh-CN" altLang="en-US" b="0"/>
              <a:t>或</a:t>
            </a:r>
            <a:r>
              <a:rPr lang="zh-CN" altLang="en-US" b="0">
                <a:solidFill>
                  <a:srgbClr val="0000CC"/>
                </a:solidFill>
              </a:rPr>
              <a:t>价值</a:t>
            </a:r>
            <a:r>
              <a:rPr lang="zh-CN" altLang="en-US" b="0"/>
              <a:t>能够</a:t>
            </a:r>
            <a:r>
              <a:rPr lang="zh-CN" altLang="en-US" b="0">
                <a:solidFill>
                  <a:srgbClr val="0000CC"/>
                </a:solidFill>
              </a:rPr>
              <a:t>可靠</a:t>
            </a:r>
            <a:r>
              <a:rPr lang="zh-CN" altLang="en-US" b="0"/>
              <a:t>的</a:t>
            </a:r>
            <a:r>
              <a:rPr lang="zh-CN" altLang="en-US" b="0">
                <a:solidFill>
                  <a:srgbClr val="0000CC"/>
                </a:solidFill>
              </a:rPr>
              <a:t>计量</a:t>
            </a:r>
            <a:r>
              <a:rPr lang="zh-CN" altLang="en-US" b="0"/>
              <a:t>。</a:t>
            </a:r>
          </a:p>
          <a:p>
            <a:pPr>
              <a:lnSpc>
                <a:spcPct val="120000"/>
              </a:lnSpc>
              <a:spcBef>
                <a:spcPct val="40000"/>
              </a:spcBef>
            </a:pPr>
            <a:r>
              <a:rPr lang="zh-CN" altLang="en-US" b="0"/>
              <a:t>       关于资产的确认，除了应当符合定义之外，以上</a:t>
            </a:r>
            <a:r>
              <a:rPr lang="zh-CN" altLang="en-US" b="0">
                <a:solidFill>
                  <a:srgbClr val="CC0000"/>
                </a:solidFill>
              </a:rPr>
              <a:t>两个条件缺一不可</a:t>
            </a:r>
            <a:r>
              <a:rPr lang="zh-CN" altLang="en-US" b="0"/>
              <a:t>，只有在同时满足的情况下，才能确认为企业的资产。</a:t>
            </a:r>
          </a:p>
          <a:p>
            <a:pPr>
              <a:lnSpc>
                <a:spcPct val="120000"/>
              </a:lnSpc>
              <a:spcBef>
                <a:spcPct val="40000"/>
              </a:spcBef>
            </a:pPr>
            <a:endParaRPr lang="zh-CN" altLang="en-US" b="0"/>
          </a:p>
          <a:p>
            <a:pPr>
              <a:lnSpc>
                <a:spcPct val="120000"/>
              </a:lnSpc>
              <a:spcBef>
                <a:spcPct val="40000"/>
              </a:spcBef>
            </a:pPr>
            <a:endParaRPr lang="zh-CN" altLang="en-US" b="0"/>
          </a:p>
        </p:txBody>
      </p:sp>
      <p:sp>
        <p:nvSpPr>
          <p:cNvPr id="3" name="日期占位符 3"/>
          <p:cNvSpPr>
            <a:spLocks noGrp="1"/>
          </p:cNvSpPr>
          <p:nvPr>
            <p:ph type="dt" sz="half" idx="10"/>
          </p:nvPr>
        </p:nvSpPr>
        <p:spPr/>
        <p:txBody>
          <a:bodyPr/>
          <a:lstStyle/>
          <a:p>
            <a:fld id="{891B3A7F-70EE-4A66-849A-9A787A370CDE}"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04D4386B-D37F-4DBB-913A-31005AF53BB7}" type="slidenum">
              <a:rPr lang="en-US" altLang="ko-KR"/>
              <a:pPr/>
              <a:t>40</a:t>
            </a:fld>
            <a:endParaRPr lang="en-US" altLang="ko-KR"/>
          </a:p>
        </p:txBody>
      </p:sp>
    </p:spTree>
  </p:cSld>
  <p:clrMapOvr>
    <a:masterClrMapping/>
  </p:clrMapOvr>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algn="ctr" eaLnBrk="1" hangingPunct="1"/>
            <a:r>
              <a:rPr lang="zh-CN" altLang="en-US" sz="4800" b="0" smtClean="0">
                <a:solidFill>
                  <a:schemeClr val="bg1"/>
                </a:solidFill>
                <a:latin typeface="华文新魏" pitchFamily="2" charset="-122"/>
                <a:ea typeface="华文新魏" pitchFamily="2" charset="-122"/>
              </a:rPr>
              <a:t>第十章   财务报告</a:t>
            </a:r>
          </a:p>
        </p:txBody>
      </p:sp>
      <p:sp>
        <p:nvSpPr>
          <p:cNvPr id="288771" name="AutoShape 3"/>
          <p:cNvSpPr>
            <a:spLocks noChangeArrowheads="1"/>
          </p:cNvSpPr>
          <p:nvPr/>
        </p:nvSpPr>
        <p:spPr bwMode="gray">
          <a:xfrm>
            <a:off x="1319213" y="13144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03" name="AutoShape 4"/>
          <p:cNvSpPr>
            <a:spLocks noChangeArrowheads="1"/>
          </p:cNvSpPr>
          <p:nvPr/>
        </p:nvSpPr>
        <p:spPr bwMode="gray">
          <a:xfrm>
            <a:off x="1457325" y="1447800"/>
            <a:ext cx="1219200" cy="1184275"/>
          </a:xfrm>
          <a:prstGeom prst="roundRect">
            <a:avLst>
              <a:gd name="adj" fmla="val 11921"/>
            </a:avLst>
          </a:prstGeom>
          <a:gradFill rotWithShape="1">
            <a:gsLst>
              <a:gs pos="0">
                <a:srgbClr val="808000"/>
              </a:gs>
              <a:gs pos="100000">
                <a:srgbClr val="595900"/>
              </a:gs>
            </a:gsLst>
            <a:lin ang="5400000" scaled="1"/>
          </a:gradFill>
          <a:ln w="38100">
            <a:solidFill>
              <a:schemeClr val="tx1"/>
            </a:solidFill>
            <a:round/>
            <a:headEnd/>
            <a:tailEnd/>
          </a:ln>
        </p:spPr>
        <p:txBody>
          <a:bodyPr wrap="none" anchor="ctr"/>
          <a:lstStyle/>
          <a:p>
            <a:endParaRPr lang="zh-CN" altLang="en-US"/>
          </a:p>
        </p:txBody>
      </p:sp>
      <p:sp>
        <p:nvSpPr>
          <p:cNvPr id="288773" name="Freeform 5"/>
          <p:cNvSpPr>
            <a:spLocks/>
          </p:cNvSpPr>
          <p:nvPr/>
        </p:nvSpPr>
        <p:spPr bwMode="gray">
          <a:xfrm>
            <a:off x="1533525" y="1524000"/>
            <a:ext cx="608013"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a:defRPr/>
            </a:pPr>
            <a:endParaRPr lang="zh-CN" altLang="en-US"/>
          </a:p>
        </p:txBody>
      </p:sp>
      <p:sp>
        <p:nvSpPr>
          <p:cNvPr id="288774" name="Text Box 6"/>
          <p:cNvSpPr txBox="1">
            <a:spLocks noChangeArrowheads="1"/>
          </p:cNvSpPr>
          <p:nvPr/>
        </p:nvSpPr>
        <p:spPr bwMode="gray">
          <a:xfrm>
            <a:off x="1490663" y="1558925"/>
            <a:ext cx="1152525" cy="946150"/>
          </a:xfrm>
          <a:prstGeom prst="rect">
            <a:avLst/>
          </a:prstGeom>
          <a:noFill/>
          <a:ln w="9525" algn="ctr">
            <a:noFill/>
            <a:miter lim="800000"/>
            <a:headEnd/>
            <a:tailEnd/>
          </a:ln>
          <a:effectLst/>
        </p:spPr>
        <p:txBody>
          <a:bodyPr lIns="18000" rIns="18000">
            <a:spAutoFit/>
          </a:bodyPr>
          <a:lstStyle/>
          <a:p>
            <a:pPr algn="ctr" eaLnBrk="0" latinLnBrk="0" hangingPunct="0">
              <a:lnSpc>
                <a:spcPct val="140000"/>
              </a:lnSpc>
              <a:defRPr/>
            </a:pPr>
            <a:r>
              <a:rPr lang="zh-CN" altLang="en-US" sz="2000" b="1">
                <a:solidFill>
                  <a:srgbClr val="FFFFFF"/>
                </a:solidFill>
                <a:effectLst>
                  <a:outerShdw blurRad="38100" dist="38100" dir="2700000" algn="tl">
                    <a:srgbClr val="C0C0C0"/>
                  </a:outerShdw>
                </a:effectLst>
                <a:latin typeface="Arial" charset="0"/>
                <a:ea typeface="宋体" pitchFamily="2" charset="-122"/>
              </a:rPr>
              <a:t>教学目的及要求</a:t>
            </a:r>
          </a:p>
        </p:txBody>
      </p:sp>
      <p:sp>
        <p:nvSpPr>
          <p:cNvPr id="4108" name="Text Box 7"/>
          <p:cNvSpPr txBox="1">
            <a:spLocks noChangeArrowheads="1"/>
          </p:cNvSpPr>
          <p:nvPr/>
        </p:nvSpPr>
        <p:spPr bwMode="gray">
          <a:xfrm>
            <a:off x="2771775" y="1331913"/>
            <a:ext cx="5040313" cy="1433512"/>
          </a:xfrm>
          <a:prstGeom prst="rect">
            <a:avLst/>
          </a:prstGeom>
          <a:noFill/>
          <a:ln w="9525" algn="ctr">
            <a:noFill/>
            <a:miter lim="800000"/>
            <a:headEnd/>
            <a:tailEnd/>
          </a:ln>
        </p:spPr>
        <p:txBody>
          <a:bodyPr lIns="54000" rIns="54000">
            <a:spAutoFit/>
          </a:bodyPr>
          <a:lstStyle/>
          <a:p>
            <a:pPr algn="just" eaLnBrk="0" latinLnBrk="0" hangingPunct="0">
              <a:lnSpc>
                <a:spcPct val="110000"/>
              </a:lnSpc>
            </a:pPr>
            <a:r>
              <a:rPr kumimoji="0" lang="zh-CN" altLang="en-US" sz="1600" b="1">
                <a:ea typeface="楷体_GB2312" pitchFamily="49" charset="-122"/>
              </a:rPr>
              <a:t>通过本章的学习，通过本章学习，明确财务报告的含义，掌握资产负债表、利润表、现金流量表、所有者权益变动表的含义、作用及编制的基本要求；清楚报表指标的经济含义；掌握资产负债表、利润表、现金流量表、所有者权益变动表的编制方法。</a:t>
            </a:r>
          </a:p>
        </p:txBody>
      </p:sp>
      <p:sp>
        <p:nvSpPr>
          <p:cNvPr id="288776" name="AutoShape 8"/>
          <p:cNvSpPr>
            <a:spLocks noChangeArrowheads="1"/>
          </p:cNvSpPr>
          <p:nvPr/>
        </p:nvSpPr>
        <p:spPr bwMode="gray">
          <a:xfrm>
            <a:off x="1319213" y="291465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10" name="AutoShape 9"/>
          <p:cNvSpPr>
            <a:spLocks noChangeArrowheads="1"/>
          </p:cNvSpPr>
          <p:nvPr/>
        </p:nvSpPr>
        <p:spPr bwMode="gray">
          <a:xfrm>
            <a:off x="1457325" y="3048000"/>
            <a:ext cx="1219200" cy="1184275"/>
          </a:xfrm>
          <a:prstGeom prst="roundRect">
            <a:avLst>
              <a:gd name="adj" fmla="val 11921"/>
            </a:avLst>
          </a:prstGeom>
          <a:gradFill rotWithShape="1">
            <a:gsLst>
              <a:gs pos="0">
                <a:srgbClr val="006666"/>
              </a:gs>
              <a:gs pos="100000">
                <a:srgbClr val="004747"/>
              </a:gs>
            </a:gsLst>
            <a:lin ang="5400000" scaled="1"/>
          </a:gradFill>
          <a:ln w="38100">
            <a:solidFill>
              <a:schemeClr val="tx1"/>
            </a:solidFill>
            <a:round/>
            <a:headEnd/>
            <a:tailEnd/>
          </a:ln>
        </p:spPr>
        <p:txBody>
          <a:bodyPr wrap="none" anchor="ctr"/>
          <a:lstStyle/>
          <a:p>
            <a:endParaRPr lang="zh-CN" altLang="en-US"/>
          </a:p>
        </p:txBody>
      </p:sp>
      <p:sp>
        <p:nvSpPr>
          <p:cNvPr id="4111" name="Freeform 10"/>
          <p:cNvSpPr>
            <a:spLocks/>
          </p:cNvSpPr>
          <p:nvPr/>
        </p:nvSpPr>
        <p:spPr bwMode="gray">
          <a:xfrm>
            <a:off x="1533525" y="3124200"/>
            <a:ext cx="608013"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sp>
        <p:nvSpPr>
          <p:cNvPr id="288779" name="Text Box 11"/>
          <p:cNvSpPr txBox="1">
            <a:spLocks noChangeArrowheads="1"/>
          </p:cNvSpPr>
          <p:nvPr/>
        </p:nvSpPr>
        <p:spPr bwMode="gray">
          <a:xfrm>
            <a:off x="1655763" y="3422650"/>
            <a:ext cx="900112" cy="457200"/>
          </a:xfrm>
          <a:prstGeom prst="rect">
            <a:avLst/>
          </a:prstGeom>
          <a:noFill/>
          <a:ln w="9525" algn="ctr">
            <a:noFill/>
            <a:miter lim="800000"/>
            <a:headEnd/>
            <a:tailEnd/>
          </a:ln>
          <a:effectLst/>
        </p:spPr>
        <p:txBody>
          <a:bodyPr>
            <a:spAutoFit/>
          </a:bodyPr>
          <a:lstStyle/>
          <a:p>
            <a:pPr algn="ctr" eaLnBrk="0" latinLnBrk="0" hangingPunct="0">
              <a:defRPr/>
            </a:pPr>
            <a:r>
              <a:rPr lang="zh-CN" altLang="en-US" b="1">
                <a:solidFill>
                  <a:srgbClr val="FFFFFF"/>
                </a:solidFill>
                <a:effectLst>
                  <a:outerShdw blurRad="38100" dist="38100" dir="2700000" algn="tl">
                    <a:srgbClr val="C0C0C0"/>
                  </a:outerShdw>
                </a:effectLst>
                <a:latin typeface="Arial" charset="0"/>
                <a:ea typeface="宋体" pitchFamily="2" charset="-122"/>
              </a:rPr>
              <a:t>重点</a:t>
            </a:r>
          </a:p>
        </p:txBody>
      </p:sp>
      <p:sp>
        <p:nvSpPr>
          <p:cNvPr id="4113" name="Text Box 12"/>
          <p:cNvSpPr txBox="1">
            <a:spLocks noChangeArrowheads="1"/>
          </p:cNvSpPr>
          <p:nvPr/>
        </p:nvSpPr>
        <p:spPr bwMode="gray">
          <a:xfrm>
            <a:off x="2819400" y="2971800"/>
            <a:ext cx="5041900" cy="1298575"/>
          </a:xfrm>
          <a:prstGeom prst="rect">
            <a:avLst/>
          </a:prstGeom>
          <a:noFill/>
          <a:ln w="9525" algn="ctr">
            <a:noFill/>
            <a:miter lim="800000"/>
            <a:headEnd/>
            <a:tailEnd/>
          </a:ln>
        </p:spPr>
        <p:txBody>
          <a:bodyPr>
            <a:spAutoFit/>
          </a:bodyPr>
          <a:lstStyle/>
          <a:p>
            <a:pPr algn="just" eaLnBrk="0" latinLnBrk="0" hangingPunct="0">
              <a:lnSpc>
                <a:spcPct val="110000"/>
              </a:lnSpc>
            </a:pPr>
            <a:r>
              <a:rPr kumimoji="0" lang="zh-CN" altLang="en-US" sz="1800" b="1">
                <a:ea typeface="楷体_GB2312" pitchFamily="49" charset="-122"/>
              </a:rPr>
              <a:t>资产负债表和利润表、现金流量表、所有者权益变动表中指标的经济含义，编制方法为本章重点。资产负债表中的应收账款、预收账款、应付账款、预付账款等科目的填列方法。</a:t>
            </a:r>
          </a:p>
        </p:txBody>
      </p:sp>
      <p:sp>
        <p:nvSpPr>
          <p:cNvPr id="288781" name="AutoShape 13"/>
          <p:cNvSpPr>
            <a:spLocks noChangeArrowheads="1"/>
          </p:cNvSpPr>
          <p:nvPr/>
        </p:nvSpPr>
        <p:spPr bwMode="gray">
          <a:xfrm>
            <a:off x="1319213" y="4533900"/>
            <a:ext cx="6637337"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115" name="AutoShape 14"/>
          <p:cNvSpPr>
            <a:spLocks noChangeArrowheads="1"/>
          </p:cNvSpPr>
          <p:nvPr/>
        </p:nvSpPr>
        <p:spPr bwMode="gray">
          <a:xfrm>
            <a:off x="1457325" y="4667250"/>
            <a:ext cx="1219200" cy="1184275"/>
          </a:xfrm>
          <a:prstGeom prst="roundRect">
            <a:avLst>
              <a:gd name="adj" fmla="val 11921"/>
            </a:avLst>
          </a:prstGeom>
          <a:gradFill rotWithShape="1">
            <a:gsLst>
              <a:gs pos="0">
                <a:srgbClr val="006600"/>
              </a:gs>
              <a:gs pos="100000">
                <a:srgbClr val="004700"/>
              </a:gs>
            </a:gsLst>
            <a:lin ang="5400000" scaled="1"/>
          </a:gradFill>
          <a:ln w="38100">
            <a:solidFill>
              <a:schemeClr val="tx1"/>
            </a:solidFill>
            <a:round/>
            <a:headEnd/>
            <a:tailEnd/>
          </a:ln>
        </p:spPr>
        <p:txBody>
          <a:bodyPr wrap="none" anchor="ctr"/>
          <a:lstStyle/>
          <a:p>
            <a:endParaRPr lang="zh-CN" altLang="en-US"/>
          </a:p>
        </p:txBody>
      </p:sp>
      <p:sp>
        <p:nvSpPr>
          <p:cNvPr id="4116" name="Freeform 15"/>
          <p:cNvSpPr>
            <a:spLocks/>
          </p:cNvSpPr>
          <p:nvPr/>
        </p:nvSpPr>
        <p:spPr bwMode="gray">
          <a:xfrm>
            <a:off x="1533525" y="4743450"/>
            <a:ext cx="608013"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3B583"/>
              </a:gs>
              <a:gs pos="100000">
                <a:srgbClr val="006600">
                  <a:alpha val="0"/>
                </a:srgbClr>
              </a:gs>
            </a:gsLst>
            <a:lin ang="2700000" scaled="1"/>
          </a:gradFill>
          <a:ln w="0">
            <a:noFill/>
            <a:round/>
            <a:headEnd/>
            <a:tailEnd/>
          </a:ln>
        </p:spPr>
        <p:txBody>
          <a:bodyPr/>
          <a:lstStyle/>
          <a:p>
            <a:endParaRPr lang="zh-CN" altLang="en-US"/>
          </a:p>
        </p:txBody>
      </p:sp>
      <p:sp>
        <p:nvSpPr>
          <p:cNvPr id="288784" name="Text Box 16"/>
          <p:cNvSpPr txBox="1">
            <a:spLocks noChangeArrowheads="1"/>
          </p:cNvSpPr>
          <p:nvPr/>
        </p:nvSpPr>
        <p:spPr bwMode="gray">
          <a:xfrm>
            <a:off x="1655763" y="5041900"/>
            <a:ext cx="900112" cy="457200"/>
          </a:xfrm>
          <a:prstGeom prst="rect">
            <a:avLst/>
          </a:prstGeom>
          <a:noFill/>
          <a:ln w="9525" algn="ctr">
            <a:noFill/>
            <a:miter lim="800000"/>
            <a:headEnd/>
            <a:tailEnd/>
          </a:ln>
          <a:effectLst/>
        </p:spPr>
        <p:txBody>
          <a:bodyPr>
            <a:spAutoFit/>
          </a:bodyPr>
          <a:lstStyle/>
          <a:p>
            <a:pPr algn="ctr" eaLnBrk="0" latinLnBrk="0" hangingPunct="0">
              <a:defRPr/>
            </a:pPr>
            <a:r>
              <a:rPr lang="zh-CN" altLang="en-US" b="1">
                <a:solidFill>
                  <a:srgbClr val="FFFFFF"/>
                </a:solidFill>
                <a:effectLst>
                  <a:outerShdw blurRad="38100" dist="38100" dir="2700000" algn="tl">
                    <a:srgbClr val="C0C0C0"/>
                  </a:outerShdw>
                </a:effectLst>
                <a:latin typeface="Arial" charset="0"/>
                <a:ea typeface="宋体" pitchFamily="2" charset="-122"/>
              </a:rPr>
              <a:t>难点</a:t>
            </a:r>
          </a:p>
        </p:txBody>
      </p:sp>
      <p:sp>
        <p:nvSpPr>
          <p:cNvPr id="4118" name="Text Box 17"/>
          <p:cNvSpPr txBox="1">
            <a:spLocks noChangeArrowheads="1"/>
          </p:cNvSpPr>
          <p:nvPr/>
        </p:nvSpPr>
        <p:spPr bwMode="gray">
          <a:xfrm>
            <a:off x="2819400" y="5029200"/>
            <a:ext cx="5041900" cy="457200"/>
          </a:xfrm>
          <a:prstGeom prst="rect">
            <a:avLst/>
          </a:prstGeom>
          <a:noFill/>
          <a:ln w="9525" algn="ctr">
            <a:noFill/>
            <a:miter lim="800000"/>
            <a:headEnd/>
            <a:tailEnd/>
          </a:ln>
        </p:spPr>
        <p:txBody>
          <a:bodyPr>
            <a:spAutoFit/>
          </a:bodyPr>
          <a:lstStyle/>
          <a:p>
            <a:pPr algn="just" eaLnBrk="0" latinLnBrk="0" hangingPunct="0">
              <a:lnSpc>
                <a:spcPct val="120000"/>
              </a:lnSpc>
            </a:pPr>
            <a:r>
              <a:rPr kumimoji="0" lang="zh-CN" altLang="en-US" sz="2000" b="1">
                <a:ea typeface="楷体_GB2312" pitchFamily="49" charset="-122"/>
              </a:rPr>
              <a:t>现金流量表的编制方法为难点。</a:t>
            </a:r>
          </a:p>
        </p:txBody>
      </p:sp>
    </p:spTree>
  </p:cSld>
  <p:clrMapOvr>
    <a:masterClrMapping/>
  </p:clrMapOvr>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algn="ctr" eaLnBrk="1" hangingPunct="1"/>
            <a:r>
              <a:rPr lang="zh-CN" altLang="en-US" sz="4600" b="0" smtClean="0">
                <a:solidFill>
                  <a:schemeClr val="bg1"/>
                </a:solidFill>
                <a:latin typeface="华文新魏" pitchFamily="2" charset="-122"/>
                <a:ea typeface="华文新魏" pitchFamily="2" charset="-122"/>
              </a:rPr>
              <a:t>前  言</a:t>
            </a:r>
          </a:p>
        </p:txBody>
      </p:sp>
      <p:sp>
        <p:nvSpPr>
          <p:cNvPr id="148484" name="AutoShape 4"/>
          <p:cNvSpPr>
            <a:spLocks noChangeArrowheads="1"/>
          </p:cNvSpPr>
          <p:nvPr/>
        </p:nvSpPr>
        <p:spPr bwMode="black">
          <a:xfrm>
            <a:off x="533400" y="1295400"/>
            <a:ext cx="8247063" cy="4953000"/>
          </a:xfrm>
          <a:prstGeom prst="roundRect">
            <a:avLst>
              <a:gd name="adj" fmla="val 13745"/>
            </a:avLst>
          </a:prstGeom>
          <a:solidFill>
            <a:schemeClr val="bg1"/>
          </a:solidFill>
          <a:ln w="6350">
            <a:solidFill>
              <a:srgbClr val="969696"/>
            </a:solidFill>
            <a:round/>
            <a:headEnd/>
            <a:tailEnd/>
          </a:ln>
        </p:spPr>
        <p:txBody>
          <a:bodyPr/>
          <a:lstStyle/>
          <a:p>
            <a:pPr marL="457200" indent="-457200" latinLnBrk="0">
              <a:spcBef>
                <a:spcPct val="20000"/>
              </a:spcBef>
              <a:buSzPct val="120000"/>
              <a:buFont typeface="Wingdings" pitchFamily="2" charset="2"/>
              <a:buChar char="Ø"/>
            </a:pPr>
            <a:r>
              <a:rPr kumimoji="0" lang="zh-CN" altLang="en-US" sz="2200" b="1">
                <a:solidFill>
                  <a:srgbClr val="FF0000"/>
                </a:solidFill>
                <a:latin typeface="Arial" charset="0"/>
                <a:ea typeface="楷体_GB2312" pitchFamily="49" charset="-122"/>
              </a:rPr>
              <a:t>本章主要参考资料：</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a:t>
            </a:r>
            <a:r>
              <a:rPr kumimoji="0" lang="zh-CN" altLang="en-US" sz="2200">
                <a:latin typeface="Arial" charset="0"/>
                <a:ea typeface="楷体_GB2312" pitchFamily="49" charset="-122"/>
              </a:rPr>
              <a:t>企业会计准则</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基本准则</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a:t>
            </a:r>
            <a:r>
              <a:rPr kumimoji="0" lang="zh-CN" altLang="en-US" sz="2200">
                <a:latin typeface="Arial" charset="0"/>
                <a:ea typeface="楷体_GB2312" pitchFamily="49" charset="-122"/>
              </a:rPr>
              <a:t>企业会计准则</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应用指南</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中国财政部</a:t>
            </a:r>
            <a:r>
              <a:rPr kumimoji="0" lang="en-US" altLang="zh-CN" sz="2200">
                <a:latin typeface="Arial" charset="0"/>
                <a:ea typeface="楷体_GB2312" pitchFamily="49" charset="-122"/>
              </a:rPr>
              <a:t>2006</a:t>
            </a:r>
            <a:r>
              <a:rPr kumimoji="0" lang="zh-CN" altLang="en-US" sz="2200">
                <a:latin typeface="Arial" charset="0"/>
                <a:ea typeface="楷体_GB2312" pitchFamily="49" charset="-122"/>
              </a:rPr>
              <a:t>年</a:t>
            </a:r>
            <a:r>
              <a:rPr kumimoji="0" lang="en-US" altLang="zh-CN" sz="2200">
                <a:latin typeface="Arial" charset="0"/>
                <a:ea typeface="楷体_GB2312" pitchFamily="49" charset="-122"/>
              </a:rPr>
              <a:t>10</a:t>
            </a:r>
            <a:r>
              <a:rPr kumimoji="0" lang="zh-CN" altLang="en-US" sz="2200">
                <a:latin typeface="Arial" charset="0"/>
                <a:ea typeface="楷体_GB2312" pitchFamily="49" charset="-122"/>
              </a:rPr>
              <a:t>月</a:t>
            </a:r>
            <a:r>
              <a:rPr kumimoji="0" lang="en-US" altLang="zh-CN" sz="2200">
                <a:latin typeface="Arial" charset="0"/>
                <a:ea typeface="楷体_GB2312" pitchFamily="49" charset="-122"/>
              </a:rPr>
              <a:t>30</a:t>
            </a:r>
            <a:r>
              <a:rPr kumimoji="0" lang="zh-CN" altLang="en-US" sz="2200">
                <a:latin typeface="Arial" charset="0"/>
                <a:ea typeface="楷体_GB2312" pitchFamily="49" charset="-122"/>
              </a:rPr>
              <a:t>日</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a:t>
            </a:r>
            <a:r>
              <a:rPr kumimoji="0" lang="zh-CN" altLang="en-US" sz="2200">
                <a:latin typeface="Arial" charset="0"/>
                <a:ea typeface="楷体_GB2312" pitchFamily="49" charset="-122"/>
              </a:rPr>
              <a:t>企业会计准则</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应用讲解</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中国财政部</a:t>
            </a:r>
            <a:r>
              <a:rPr kumimoji="0" lang="en-US" altLang="zh-CN" sz="2200">
                <a:latin typeface="Arial" charset="0"/>
                <a:ea typeface="楷体_GB2312" pitchFamily="49" charset="-122"/>
              </a:rPr>
              <a:t>2007</a:t>
            </a:r>
            <a:r>
              <a:rPr kumimoji="0" lang="zh-CN" altLang="en-US" sz="2200">
                <a:latin typeface="Arial" charset="0"/>
                <a:ea typeface="楷体_GB2312" pitchFamily="49" charset="-122"/>
              </a:rPr>
              <a:t>年</a:t>
            </a:r>
            <a:r>
              <a:rPr kumimoji="0" lang="en-US" altLang="zh-CN" sz="2200">
                <a:latin typeface="Arial" charset="0"/>
                <a:ea typeface="楷体_GB2312" pitchFamily="49" charset="-122"/>
              </a:rPr>
              <a:t>10</a:t>
            </a:r>
            <a:r>
              <a:rPr kumimoji="0" lang="zh-CN" altLang="en-US" sz="2200">
                <a:latin typeface="Arial" charset="0"/>
                <a:ea typeface="楷体_GB2312" pitchFamily="49" charset="-122"/>
              </a:rPr>
              <a:t>月</a:t>
            </a:r>
            <a:r>
              <a:rPr kumimoji="0" lang="en-US" altLang="zh-CN" sz="2200">
                <a:latin typeface="Arial" charset="0"/>
                <a:ea typeface="楷体_GB2312" pitchFamily="49" charset="-122"/>
              </a:rPr>
              <a:t>30</a:t>
            </a:r>
            <a:r>
              <a:rPr kumimoji="0" lang="zh-CN" altLang="en-US" sz="2200">
                <a:latin typeface="Arial" charset="0"/>
                <a:ea typeface="楷体_GB2312" pitchFamily="49" charset="-122"/>
              </a:rPr>
              <a:t>日</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a:t>
            </a:r>
            <a:r>
              <a:rPr kumimoji="0" lang="zh-CN" altLang="en-US" sz="2200">
                <a:latin typeface="Arial" charset="0"/>
                <a:ea typeface="楷体_GB2312" pitchFamily="49" charset="-122"/>
              </a:rPr>
              <a:t>企业会计准则第</a:t>
            </a:r>
            <a:r>
              <a:rPr kumimoji="0" lang="en-US" altLang="zh-CN" sz="2200">
                <a:latin typeface="Arial" charset="0"/>
                <a:ea typeface="楷体_GB2312" pitchFamily="49" charset="-122"/>
              </a:rPr>
              <a:t>30</a:t>
            </a:r>
            <a:r>
              <a:rPr kumimoji="0" lang="zh-CN" altLang="en-US" sz="2200">
                <a:latin typeface="Arial" charset="0"/>
                <a:ea typeface="楷体_GB2312" pitchFamily="49" charset="-122"/>
              </a:rPr>
              <a:t>号</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财务报表列报</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a:t>
            </a:r>
            <a:r>
              <a:rPr kumimoji="0" lang="zh-CN" altLang="en-US" sz="2200">
                <a:latin typeface="Arial" charset="0"/>
                <a:ea typeface="楷体_GB2312" pitchFamily="49" charset="-122"/>
              </a:rPr>
              <a:t>企业会计准则</a:t>
            </a:r>
            <a:r>
              <a:rPr kumimoji="0" lang="en-US" altLang="zh-CN" sz="2200">
                <a:latin typeface="Arial" charset="0"/>
                <a:ea typeface="楷体_GB2312" pitchFamily="49" charset="-122"/>
              </a:rPr>
              <a:t>31</a:t>
            </a:r>
            <a:r>
              <a:rPr kumimoji="0" lang="zh-CN" altLang="en-US" sz="2200">
                <a:latin typeface="Arial" charset="0"/>
                <a:ea typeface="楷体_GB2312" pitchFamily="49" charset="-122"/>
              </a:rPr>
              <a:t>号</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现金流量表</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zh-CN" altLang="en-US" sz="2200">
                <a:latin typeface="Arial" charset="0"/>
                <a:ea typeface="楷体_GB2312" pitchFamily="49" charset="-122"/>
              </a:rPr>
              <a:t>国际会计准则</a:t>
            </a:r>
            <a:r>
              <a:rPr kumimoji="0" lang="en-US" altLang="zh-CN" sz="2200">
                <a:latin typeface="Arial" charset="0"/>
                <a:ea typeface="楷体_GB2312" pitchFamily="49" charset="-122"/>
              </a:rPr>
              <a:t>:《IAS1——</a:t>
            </a:r>
            <a:r>
              <a:rPr kumimoji="0" lang="zh-CN" altLang="en-US" sz="2200">
                <a:latin typeface="Arial" charset="0"/>
                <a:ea typeface="楷体_GB2312" pitchFamily="49" charset="-122"/>
              </a:rPr>
              <a:t>财务报表列报</a:t>
            </a:r>
            <a:r>
              <a:rPr kumimoji="0" lang="en-US" altLang="zh-CN" sz="2200">
                <a:latin typeface="Arial" charset="0"/>
                <a:ea typeface="楷体_GB2312" pitchFamily="49" charset="-122"/>
              </a:rPr>
              <a:t>》</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                       《IAS7——</a:t>
            </a:r>
            <a:r>
              <a:rPr kumimoji="0" lang="zh-CN" altLang="en-US" sz="2200">
                <a:latin typeface="Arial" charset="0"/>
                <a:ea typeface="楷体_GB2312" pitchFamily="49" charset="-122"/>
              </a:rPr>
              <a:t>现金流量表</a:t>
            </a:r>
            <a:r>
              <a:rPr kumimoji="0" lang="en-US" altLang="zh-CN" sz="2200">
                <a:latin typeface="Arial" charset="0"/>
                <a:ea typeface="楷体_GB2312" pitchFamily="49" charset="-122"/>
              </a:rPr>
              <a:t>》</a:t>
            </a:r>
            <a:endParaRPr kumimoji="0" lang="zh-CN" altLang="en-US" sz="2200">
              <a:latin typeface="Arial" charset="0"/>
              <a:ea typeface="楷体_GB2312" pitchFamily="49" charset="-122"/>
            </a:endParaRP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2008</a:t>
            </a:r>
            <a:r>
              <a:rPr kumimoji="0" lang="zh-CN" altLang="en-US" sz="2200">
                <a:latin typeface="Arial" charset="0"/>
                <a:ea typeface="楷体_GB2312" pitchFamily="49" charset="-122"/>
              </a:rPr>
              <a:t>年</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中级会计实务</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全国会计专业技术辅导教材</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2008</a:t>
            </a:r>
            <a:r>
              <a:rPr kumimoji="0" lang="zh-CN" altLang="en-US" sz="2200">
                <a:latin typeface="Arial" charset="0"/>
                <a:ea typeface="楷体_GB2312" pitchFamily="49" charset="-122"/>
              </a:rPr>
              <a:t>年</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初级会计实务</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全国会计专业技术辅导教材</a:t>
            </a:r>
          </a:p>
          <a:p>
            <a:pPr marL="457200" indent="-457200" latinLnBrk="0">
              <a:spcBef>
                <a:spcPct val="20000"/>
              </a:spcBef>
              <a:buSzPct val="120000"/>
              <a:buFont typeface="Wingdings" pitchFamily="2" charset="2"/>
              <a:buNone/>
            </a:pPr>
            <a:r>
              <a:rPr kumimoji="0" lang="en-US" altLang="zh-CN" sz="2200">
                <a:latin typeface="Arial" charset="0"/>
                <a:ea typeface="楷体_GB2312" pitchFamily="49" charset="-122"/>
              </a:rPr>
              <a:t>2008</a:t>
            </a:r>
            <a:r>
              <a:rPr kumimoji="0" lang="zh-CN" altLang="en-US" sz="2200">
                <a:latin typeface="Arial" charset="0"/>
                <a:ea typeface="楷体_GB2312" pitchFamily="49" charset="-122"/>
              </a:rPr>
              <a:t>年</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会计</a:t>
            </a:r>
            <a:r>
              <a:rPr kumimoji="0" lang="en-US" altLang="zh-CN" sz="2200">
                <a:latin typeface="Arial" charset="0"/>
                <a:ea typeface="楷体_GB2312" pitchFamily="49" charset="-122"/>
              </a:rPr>
              <a:t>》</a:t>
            </a:r>
            <a:r>
              <a:rPr kumimoji="0" lang="zh-CN" altLang="en-US" sz="2200">
                <a:latin typeface="Arial" charset="0"/>
                <a:ea typeface="楷体_GB2312" pitchFamily="49" charset="-122"/>
              </a:rPr>
              <a:t>财政部指定</a:t>
            </a:r>
            <a:r>
              <a:rPr kumimoji="0" lang="en-US" altLang="zh-CN" sz="2200">
                <a:latin typeface="Arial" charset="0"/>
                <a:ea typeface="楷体_GB2312" pitchFamily="49" charset="-122"/>
              </a:rPr>
              <a:t>CPA</a:t>
            </a:r>
            <a:r>
              <a:rPr kumimoji="0" lang="zh-CN" altLang="en-US" sz="2200">
                <a:latin typeface="Arial" charset="0"/>
                <a:ea typeface="楷体_GB2312" pitchFamily="49" charset="-122"/>
              </a:rPr>
              <a:t>考试教材</a:t>
            </a: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algn="ctr" eaLnBrk="1" hangingPunct="1"/>
            <a:r>
              <a:rPr lang="zh-CN" altLang="en-US" sz="4900" b="0" smtClean="0">
                <a:latin typeface="华文新魏" pitchFamily="2" charset="-122"/>
                <a:ea typeface="华文新魏" pitchFamily="2" charset="-122"/>
              </a:rPr>
              <a:t>目  录</a:t>
            </a:r>
          </a:p>
        </p:txBody>
      </p:sp>
      <p:sp>
        <p:nvSpPr>
          <p:cNvPr id="6157" name="AutoShape 3"/>
          <p:cNvSpPr>
            <a:spLocks noChangeArrowheads="1"/>
          </p:cNvSpPr>
          <p:nvPr/>
        </p:nvSpPr>
        <p:spPr bwMode="auto">
          <a:xfrm>
            <a:off x="1981200" y="1371600"/>
            <a:ext cx="5334000" cy="533400"/>
          </a:xfrm>
          <a:prstGeom prst="roundRect">
            <a:avLst>
              <a:gd name="adj" fmla="val 50000"/>
            </a:avLst>
          </a:prstGeom>
          <a:solidFill>
            <a:srgbClr val="FFFFCC"/>
          </a:solidFill>
          <a:ln w="9525">
            <a:solidFill>
              <a:schemeClr val="tx2"/>
            </a:solidFill>
            <a:round/>
            <a:headEnd/>
            <a:tailEnd/>
          </a:ln>
        </p:spPr>
        <p:txBody>
          <a:bodyPr wrap="none" anchor="ctr"/>
          <a:lstStyle/>
          <a:p>
            <a:pPr marL="352425" latinLnBrk="0"/>
            <a:r>
              <a:rPr kumimoji="0" lang="zh-CN" altLang="en-US" sz="2800">
                <a:latin typeface="黑体" pitchFamily="2" charset="-122"/>
                <a:ea typeface="黑体" pitchFamily="2" charset="-122"/>
              </a:rPr>
              <a:t>第一节  资产负债表</a:t>
            </a:r>
          </a:p>
        </p:txBody>
      </p:sp>
      <p:sp>
        <p:nvSpPr>
          <p:cNvPr id="6158" name="AutoShape 4"/>
          <p:cNvSpPr>
            <a:spLocks noChangeArrowheads="1"/>
          </p:cNvSpPr>
          <p:nvPr/>
        </p:nvSpPr>
        <p:spPr bwMode="auto">
          <a:xfrm>
            <a:off x="1995488" y="2189163"/>
            <a:ext cx="5334000" cy="533400"/>
          </a:xfrm>
          <a:prstGeom prst="roundRect">
            <a:avLst>
              <a:gd name="adj" fmla="val 50000"/>
            </a:avLst>
          </a:prstGeom>
          <a:solidFill>
            <a:srgbClr val="FFFFCC"/>
          </a:solidFill>
          <a:ln w="9525">
            <a:solidFill>
              <a:schemeClr val="tx1"/>
            </a:solidFill>
            <a:round/>
            <a:headEnd/>
            <a:tailEnd/>
          </a:ln>
        </p:spPr>
        <p:txBody>
          <a:bodyPr wrap="none" anchor="ctr"/>
          <a:lstStyle/>
          <a:p>
            <a:pPr marL="354013" latinLnBrk="0"/>
            <a:r>
              <a:rPr kumimoji="0" lang="zh-CN" altLang="en-US" sz="2800">
                <a:latin typeface="黑体" pitchFamily="2" charset="-122"/>
                <a:ea typeface="黑体" pitchFamily="2" charset="-122"/>
              </a:rPr>
              <a:t>第二节  利润表</a:t>
            </a:r>
          </a:p>
        </p:txBody>
      </p:sp>
      <p:sp>
        <p:nvSpPr>
          <p:cNvPr id="6159" name="AutoShape 5"/>
          <p:cNvSpPr>
            <a:spLocks noChangeArrowheads="1"/>
          </p:cNvSpPr>
          <p:nvPr/>
        </p:nvSpPr>
        <p:spPr bwMode="auto">
          <a:xfrm>
            <a:off x="1995488" y="3027363"/>
            <a:ext cx="5334000"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kumimoji="0" lang="zh-CN" altLang="en-US" sz="2800">
                <a:latin typeface="黑体" pitchFamily="2" charset="-122"/>
                <a:ea typeface="黑体" pitchFamily="2" charset="-122"/>
              </a:rPr>
              <a:t>第三节  现金流量表</a:t>
            </a:r>
          </a:p>
        </p:txBody>
      </p:sp>
      <p:sp>
        <p:nvSpPr>
          <p:cNvPr id="6160" name="AutoShape 6"/>
          <p:cNvSpPr>
            <a:spLocks noChangeArrowheads="1"/>
          </p:cNvSpPr>
          <p:nvPr/>
        </p:nvSpPr>
        <p:spPr bwMode="auto">
          <a:xfrm>
            <a:off x="1995488" y="3865563"/>
            <a:ext cx="5334000"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kumimoji="0" lang="zh-CN" altLang="en-US" sz="2800">
                <a:latin typeface="黑体" pitchFamily="2" charset="-122"/>
                <a:ea typeface="黑体" pitchFamily="2" charset="-122"/>
              </a:rPr>
              <a:t>第四节  所有者权益变动表</a:t>
            </a:r>
          </a:p>
        </p:txBody>
      </p:sp>
      <p:sp>
        <p:nvSpPr>
          <p:cNvPr id="6161" name="AutoShape 5"/>
          <p:cNvSpPr>
            <a:spLocks noChangeArrowheads="1"/>
          </p:cNvSpPr>
          <p:nvPr/>
        </p:nvSpPr>
        <p:spPr bwMode="auto">
          <a:xfrm>
            <a:off x="1995488" y="4703763"/>
            <a:ext cx="5334000"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kumimoji="0" lang="zh-CN" altLang="en-US" sz="2800">
                <a:latin typeface="黑体" pitchFamily="2" charset="-122"/>
                <a:ea typeface="黑体" pitchFamily="2" charset="-122"/>
              </a:rPr>
              <a:t>第五节  附注</a:t>
            </a:r>
          </a:p>
        </p:txBody>
      </p:sp>
      <p:sp>
        <p:nvSpPr>
          <p:cNvPr id="6162" name="AutoShape 6"/>
          <p:cNvSpPr>
            <a:spLocks noChangeArrowheads="1"/>
          </p:cNvSpPr>
          <p:nvPr/>
        </p:nvSpPr>
        <p:spPr bwMode="auto">
          <a:xfrm>
            <a:off x="1995488" y="5541963"/>
            <a:ext cx="5334000" cy="533400"/>
          </a:xfrm>
          <a:prstGeom prst="roundRect">
            <a:avLst>
              <a:gd name="adj" fmla="val 50000"/>
            </a:avLst>
          </a:prstGeom>
          <a:solidFill>
            <a:srgbClr val="FFFFCC"/>
          </a:solidFill>
          <a:ln w="9525">
            <a:solidFill>
              <a:schemeClr val="tx1"/>
            </a:solidFill>
            <a:round/>
            <a:headEnd/>
            <a:tailEnd/>
          </a:ln>
        </p:spPr>
        <p:txBody>
          <a:bodyPr wrap="none" anchor="ctr"/>
          <a:lstStyle/>
          <a:p>
            <a:pPr marL="352425" latinLnBrk="0"/>
            <a:r>
              <a:rPr kumimoji="0" lang="zh-CN" altLang="en-US" sz="2800">
                <a:latin typeface="黑体" pitchFamily="2" charset="-122"/>
                <a:ea typeface="黑体" pitchFamily="2" charset="-122"/>
              </a:rPr>
              <a:t>第六节  会计报表分析</a:t>
            </a:r>
          </a:p>
        </p:txBody>
      </p:sp>
    </p:spTree>
  </p:cSld>
  <p:clrMapOvr>
    <a:masterClrMapping/>
  </p:clrMapOvr>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algn="ctr" eaLnBrk="1" hangingPunct="1"/>
            <a:r>
              <a:rPr lang="zh-CN" altLang="en-US" sz="4400" b="0" smtClean="0">
                <a:solidFill>
                  <a:schemeClr val="bg1"/>
                </a:solidFill>
                <a:latin typeface="华文新魏" pitchFamily="2" charset="-122"/>
                <a:ea typeface="华文新魏" pitchFamily="2" charset="-122"/>
              </a:rPr>
              <a:t>第一节  资产负债表</a:t>
            </a:r>
          </a:p>
        </p:txBody>
      </p:sp>
      <p:sp>
        <p:nvSpPr>
          <p:cNvPr id="142340" name="AutoShape 4"/>
          <p:cNvSpPr>
            <a:spLocks noChangeArrowheads="1"/>
          </p:cNvSpPr>
          <p:nvPr/>
        </p:nvSpPr>
        <p:spPr bwMode="gray">
          <a:xfrm>
            <a:off x="2286000" y="2286000"/>
            <a:ext cx="5411788"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一、概念及作用</a:t>
            </a:r>
          </a:p>
        </p:txBody>
      </p:sp>
      <p:pic>
        <p:nvPicPr>
          <p:cNvPr id="7175" name="Picture 10" descr="j0295069"/>
          <p:cNvPicPr>
            <a:picLocks noChangeAspect="1" noChangeArrowheads="1"/>
          </p:cNvPicPr>
          <p:nvPr/>
        </p:nvPicPr>
        <p:blipFill>
          <a:blip r:embed="rId2" cstate="print"/>
          <a:srcRect/>
          <a:stretch>
            <a:fillRect/>
          </a:stretch>
        </p:blipFill>
        <p:spPr bwMode="auto">
          <a:xfrm>
            <a:off x="684213" y="4076700"/>
            <a:ext cx="1830387" cy="1316038"/>
          </a:xfrm>
          <a:prstGeom prst="rect">
            <a:avLst/>
          </a:prstGeom>
          <a:noFill/>
          <a:ln w="9525">
            <a:noFill/>
            <a:miter lim="800000"/>
            <a:headEnd/>
            <a:tailEnd/>
          </a:ln>
        </p:spPr>
      </p:pic>
      <p:sp>
        <p:nvSpPr>
          <p:cNvPr id="142347" name="AutoShape 11"/>
          <p:cNvSpPr>
            <a:spLocks noChangeArrowheads="1"/>
          </p:cNvSpPr>
          <p:nvPr/>
        </p:nvSpPr>
        <p:spPr bwMode="gray">
          <a:xfrm>
            <a:off x="3125788" y="3816350"/>
            <a:ext cx="5407025"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二、资产负债表的快速阅读</a:t>
            </a: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4" name="AutoShape 4"/>
          <p:cNvSpPr>
            <a:spLocks noChangeArrowheads="1"/>
          </p:cNvSpPr>
          <p:nvPr/>
        </p:nvSpPr>
        <p:spPr bwMode="gray">
          <a:xfrm>
            <a:off x="495300" y="23813"/>
            <a:ext cx="3622675" cy="868362"/>
          </a:xfrm>
          <a:prstGeom prst="roundRect">
            <a:avLst>
              <a:gd name="adj" fmla="val 50000"/>
            </a:avLst>
          </a:prstGeom>
          <a:noFill/>
          <a:ln w="15875" algn="ctr">
            <a:noFill/>
            <a:round/>
            <a:headEnd/>
            <a:tailEnd/>
          </a:ln>
        </p:spPr>
        <p:txBody>
          <a:bodyPr wrap="none" anchor="ctr">
            <a:spAutoFit/>
          </a:bodyPr>
          <a:lstStyle/>
          <a:p>
            <a:pPr eaLnBrk="0" latinLnBrk="0" hangingPunct="0"/>
            <a:r>
              <a:rPr kumimoji="0" lang="zh-CN" altLang="en-US" sz="3600" b="1">
                <a:solidFill>
                  <a:schemeClr val="bg1"/>
                </a:solidFill>
                <a:latin typeface="Arial" charset="0"/>
                <a:ea typeface="黑体" pitchFamily="2" charset="-122"/>
              </a:rPr>
              <a:t>一、概念及作用</a:t>
            </a:r>
          </a:p>
        </p:txBody>
      </p:sp>
      <p:sp>
        <p:nvSpPr>
          <p:cNvPr id="153605" name="AutoShape 5"/>
          <p:cNvSpPr>
            <a:spLocks noChangeArrowheads="1"/>
          </p:cNvSpPr>
          <p:nvPr/>
        </p:nvSpPr>
        <p:spPr bwMode="auto">
          <a:xfrm>
            <a:off x="685800" y="1143000"/>
            <a:ext cx="7924800" cy="1173163"/>
          </a:xfrm>
          <a:prstGeom prst="wedgeRectCallout">
            <a:avLst>
              <a:gd name="adj1" fmla="val -32213"/>
              <a:gd name="adj2" fmla="val -50431"/>
            </a:avLst>
          </a:prstGeom>
          <a:noFill/>
          <a:ln w="9525">
            <a:solidFill>
              <a:srgbClr val="FFCC00"/>
            </a:solidFill>
            <a:miter lim="800000"/>
            <a:headEnd/>
            <a:tailEnd/>
          </a:ln>
        </p:spPr>
        <p:txBody>
          <a:bodyPr>
            <a:spAutoFit/>
          </a:bodyPr>
          <a:lstStyle/>
          <a:p>
            <a:pPr latinLnBrk="0">
              <a:spcBef>
                <a:spcPct val="20000"/>
              </a:spcBef>
            </a:pPr>
            <a:r>
              <a:rPr kumimoji="0" lang="zh-CN" altLang="en-US" sz="2200">
                <a:latin typeface="楷体_GB2312" pitchFamily="49" charset="-122"/>
                <a:ea typeface="楷体_GB2312" pitchFamily="49" charset="-122"/>
              </a:rPr>
              <a:t>    资产负债表是反映企业某一特定日期财务状况的会计报表。</a:t>
            </a:r>
          </a:p>
          <a:p>
            <a:pPr latinLnBrk="0">
              <a:spcBef>
                <a:spcPct val="20000"/>
              </a:spcBef>
            </a:pPr>
            <a:r>
              <a:rPr kumimoji="0" lang="zh-CN" altLang="en-US" sz="2200">
                <a:latin typeface="楷体_GB2312" pitchFamily="49" charset="-122"/>
                <a:ea typeface="楷体_GB2312" pitchFamily="49" charset="-122"/>
              </a:rPr>
              <a:t>    它表明企业在某一特定日期所拥有或控制的经济资源，所承担的现有义务和所有者对净资产的要求权。</a:t>
            </a:r>
          </a:p>
        </p:txBody>
      </p:sp>
      <p:sp>
        <p:nvSpPr>
          <p:cNvPr id="252933" name="AutoShape 5"/>
          <p:cNvSpPr>
            <a:spLocks noChangeArrowheads="1"/>
          </p:cNvSpPr>
          <p:nvPr/>
        </p:nvSpPr>
        <p:spPr bwMode="blackWhite">
          <a:xfrm>
            <a:off x="608013" y="2330450"/>
            <a:ext cx="3581400" cy="477838"/>
          </a:xfrm>
          <a:prstGeom prst="roundRect">
            <a:avLst>
              <a:gd name="adj" fmla="val 9106"/>
            </a:avLst>
          </a:prstGeom>
          <a:noFill/>
          <a:ln w="3175">
            <a:noFill/>
            <a:round/>
            <a:headEnd/>
            <a:tailEnd/>
          </a:ln>
        </p:spPr>
        <p:txBody>
          <a:bodyPr anchor="ctr">
            <a:spAutoFit/>
          </a:bodyPr>
          <a:lstStyle/>
          <a:p>
            <a:pPr algn="just" latinLnBrk="0"/>
            <a:r>
              <a:rPr kumimoji="0" lang="zh-CN" altLang="en-US" b="1">
                <a:solidFill>
                  <a:schemeClr val="accent2"/>
                </a:solidFill>
                <a:latin typeface="楷体_GB2312" pitchFamily="49" charset="-122"/>
                <a:ea typeface="楷体_GB2312" pitchFamily="49" charset="-122"/>
              </a:rPr>
              <a:t>（一）资产负债表的作用</a:t>
            </a:r>
            <a:endParaRPr kumimoji="0" lang="en-US" altLang="en-US" b="1">
              <a:solidFill>
                <a:schemeClr val="accent2"/>
              </a:solidFill>
              <a:latin typeface="楷体_GB2312" pitchFamily="49" charset="-122"/>
              <a:ea typeface="楷体_GB2312" pitchFamily="49" charset="-122"/>
            </a:endParaRPr>
          </a:p>
        </p:txBody>
      </p:sp>
      <p:sp>
        <p:nvSpPr>
          <p:cNvPr id="252934" name="AutoShape 6"/>
          <p:cNvSpPr>
            <a:spLocks noChangeArrowheads="1"/>
          </p:cNvSpPr>
          <p:nvPr/>
        </p:nvSpPr>
        <p:spPr bwMode="blackWhite">
          <a:xfrm>
            <a:off x="609600" y="2895600"/>
            <a:ext cx="8001000" cy="739775"/>
          </a:xfrm>
          <a:prstGeom prst="roundRect">
            <a:avLst>
              <a:gd name="adj" fmla="val 9106"/>
            </a:avLst>
          </a:prstGeom>
          <a:noFill/>
          <a:ln w="3175">
            <a:solidFill>
              <a:srgbClr val="000099"/>
            </a:solidFill>
            <a:round/>
            <a:headEnd/>
            <a:tailEnd/>
          </a:ln>
        </p:spPr>
        <p:txBody>
          <a:bodyPr anchor="ctr">
            <a:spAutoFit/>
          </a:bodyPr>
          <a:lstStyle/>
          <a:p>
            <a:pPr algn="just" latinLnBrk="0"/>
            <a:r>
              <a:rPr kumimoji="0" lang="zh-CN" altLang="en-US" sz="2000">
                <a:latin typeface="楷体_GB2312" pitchFamily="49" charset="-122"/>
                <a:ea typeface="楷体_GB2312" pitchFamily="49" charset="-122"/>
              </a:rPr>
              <a:t>    评价和预测企业的短期偿债能力、资本结构和长期偿债能力、财务弹性、经营业绩</a:t>
            </a:r>
            <a:r>
              <a:rPr kumimoji="0" lang="zh-CN" altLang="en-US" sz="1600">
                <a:latin typeface="楷体_GB2312" pitchFamily="49" charset="-122"/>
                <a:ea typeface="楷体_GB2312" pitchFamily="49" charset="-122"/>
              </a:rPr>
              <a:t> </a:t>
            </a:r>
            <a:endParaRPr kumimoji="0" lang="en-US" altLang="en-US" sz="1600">
              <a:latin typeface="楷体_GB2312" pitchFamily="49" charset="-122"/>
              <a:ea typeface="楷体_GB2312" pitchFamily="49" charset="-122"/>
            </a:endParaRPr>
          </a:p>
        </p:txBody>
      </p:sp>
      <p:sp>
        <p:nvSpPr>
          <p:cNvPr id="252935" name="AutoShape 7"/>
          <p:cNvSpPr>
            <a:spLocks noChangeArrowheads="1"/>
          </p:cNvSpPr>
          <p:nvPr/>
        </p:nvSpPr>
        <p:spPr bwMode="blackWhite">
          <a:xfrm>
            <a:off x="3124200" y="3733800"/>
            <a:ext cx="1447800" cy="417513"/>
          </a:xfrm>
          <a:prstGeom prst="roundRect">
            <a:avLst>
              <a:gd name="adj" fmla="val 9106"/>
            </a:avLst>
          </a:prstGeom>
          <a:noFill/>
          <a:ln w="3175">
            <a:solidFill>
              <a:srgbClr val="000099"/>
            </a:solidFill>
            <a:round/>
            <a:headEnd/>
            <a:tailEnd/>
          </a:ln>
        </p:spPr>
        <p:txBody>
          <a:bodyPr anchor="ctr">
            <a:spAutoFit/>
          </a:bodyPr>
          <a:lstStyle/>
          <a:p>
            <a:pPr algn="just" latinLnBrk="0"/>
            <a:r>
              <a:rPr kumimoji="0" lang="zh-CN" altLang="en-US" sz="2000">
                <a:latin typeface="楷体_GB2312" pitchFamily="49" charset="-122"/>
                <a:ea typeface="楷体_GB2312" pitchFamily="49" charset="-122"/>
              </a:rPr>
              <a:t>财务弹性</a:t>
            </a:r>
            <a:r>
              <a:rPr kumimoji="0" lang="zh-CN" altLang="en-US" sz="1600">
                <a:latin typeface="楷体_GB2312" pitchFamily="49" charset="-122"/>
                <a:ea typeface="楷体_GB2312" pitchFamily="49" charset="-122"/>
              </a:rPr>
              <a:t> </a:t>
            </a:r>
            <a:endParaRPr kumimoji="0" lang="en-US" altLang="en-US" sz="1600">
              <a:latin typeface="楷体_GB2312" pitchFamily="49" charset="-122"/>
              <a:ea typeface="楷体_GB2312" pitchFamily="49" charset="-122"/>
            </a:endParaRPr>
          </a:p>
        </p:txBody>
      </p:sp>
      <p:sp>
        <p:nvSpPr>
          <p:cNvPr id="252936" name="AutoShape 8"/>
          <p:cNvSpPr>
            <a:spLocks noChangeArrowheads="1"/>
          </p:cNvSpPr>
          <p:nvPr/>
        </p:nvSpPr>
        <p:spPr bwMode="gray">
          <a:xfrm rot="5400000">
            <a:off x="3609976" y="4357687"/>
            <a:ext cx="533400" cy="288925"/>
          </a:xfrm>
          <a:prstGeom prst="rightArrow">
            <a:avLst>
              <a:gd name="adj1" fmla="val 35167"/>
              <a:gd name="adj2" fmla="val 74761"/>
            </a:avLst>
          </a:prstGeom>
          <a:noFill/>
          <a:ln w="3175" algn="ctr">
            <a:solidFill>
              <a:srgbClr val="000099"/>
            </a:solidFill>
            <a:miter lim="800000"/>
            <a:headEnd/>
            <a:tailEnd/>
          </a:ln>
        </p:spPr>
        <p:txBody>
          <a:bodyPr rot="10800000" vert="eaVert" wrap="none" anchor="ctr"/>
          <a:lstStyle/>
          <a:p>
            <a:endParaRPr lang="zh-CN" altLang="en-US" sz="2000">
              <a:latin typeface="楷体_GB2312" pitchFamily="49" charset="-122"/>
              <a:ea typeface="楷体_GB2312" pitchFamily="49" charset="-122"/>
            </a:endParaRPr>
          </a:p>
        </p:txBody>
      </p:sp>
      <p:cxnSp>
        <p:nvCxnSpPr>
          <p:cNvPr id="252937" name="AutoShape 9"/>
          <p:cNvCxnSpPr>
            <a:cxnSpLocks noChangeShapeType="1"/>
          </p:cNvCxnSpPr>
          <p:nvPr/>
        </p:nvCxnSpPr>
        <p:spPr bwMode="auto">
          <a:xfrm>
            <a:off x="4570413" y="3930650"/>
            <a:ext cx="2438400" cy="0"/>
          </a:xfrm>
          <a:prstGeom prst="straightConnector1">
            <a:avLst/>
          </a:prstGeom>
          <a:noFill/>
          <a:ln w="57150">
            <a:solidFill>
              <a:srgbClr val="FF6600"/>
            </a:solidFill>
            <a:round/>
            <a:headEnd/>
            <a:tailEnd/>
          </a:ln>
        </p:spPr>
      </p:cxnSp>
      <p:sp>
        <p:nvSpPr>
          <p:cNvPr id="252938" name="AutoShape 10"/>
          <p:cNvSpPr>
            <a:spLocks noChangeArrowheads="1"/>
          </p:cNvSpPr>
          <p:nvPr/>
        </p:nvSpPr>
        <p:spPr bwMode="blackWhite">
          <a:xfrm>
            <a:off x="7008813" y="3822700"/>
            <a:ext cx="1808162" cy="2314575"/>
          </a:xfrm>
          <a:prstGeom prst="roundRect">
            <a:avLst>
              <a:gd name="adj" fmla="val 9106"/>
            </a:avLst>
          </a:prstGeom>
          <a:noFill/>
          <a:ln w="3175">
            <a:solidFill>
              <a:srgbClr val="000099"/>
            </a:solidFill>
            <a:round/>
            <a:headEnd/>
            <a:tailEnd/>
          </a:ln>
        </p:spPr>
        <p:txBody>
          <a:bodyPr anchor="ctr">
            <a:spAutoFit/>
          </a:bodyPr>
          <a:lstStyle/>
          <a:p>
            <a:pPr algn="just" latinLnBrk="0"/>
            <a:r>
              <a:rPr kumimoji="0" lang="zh-CN" altLang="en-US" sz="2000">
                <a:latin typeface="楷体_GB2312" pitchFamily="49" charset="-122"/>
                <a:ea typeface="楷体_GB2312" pitchFamily="49" charset="-122"/>
              </a:rPr>
              <a:t>      指企业应付各种挑战，适应各种变化的能力，包括进攻性适应能力和防御性适应能力</a:t>
            </a:r>
            <a:r>
              <a:rPr kumimoji="0" lang="zh-CN" altLang="en-US" sz="1600">
                <a:latin typeface="楷体_GB2312" pitchFamily="49" charset="-122"/>
                <a:ea typeface="楷体_GB2312" pitchFamily="49" charset="-122"/>
              </a:rPr>
              <a:t> </a:t>
            </a:r>
            <a:endParaRPr kumimoji="0" lang="en-US" altLang="en-US" sz="1600">
              <a:latin typeface="楷体_GB2312" pitchFamily="49" charset="-122"/>
              <a:ea typeface="楷体_GB2312" pitchFamily="49" charset="-122"/>
            </a:endParaRPr>
          </a:p>
        </p:txBody>
      </p:sp>
      <p:sp>
        <p:nvSpPr>
          <p:cNvPr id="252939" name="AutoShape 11"/>
          <p:cNvSpPr>
            <a:spLocks noChangeArrowheads="1"/>
          </p:cNvSpPr>
          <p:nvPr/>
        </p:nvSpPr>
        <p:spPr bwMode="blackWhite">
          <a:xfrm>
            <a:off x="303213" y="5073650"/>
            <a:ext cx="1447800" cy="1403350"/>
          </a:xfrm>
          <a:prstGeom prst="roundRect">
            <a:avLst>
              <a:gd name="adj" fmla="val 9106"/>
            </a:avLst>
          </a:prstGeom>
          <a:noFill/>
          <a:ln w="3175">
            <a:solidFill>
              <a:srgbClr val="000099"/>
            </a:solidFill>
            <a:round/>
            <a:headEnd/>
            <a:tailEnd/>
          </a:ln>
        </p:spPr>
        <p:txBody>
          <a:bodyPr anchor="ctr"/>
          <a:lstStyle/>
          <a:p>
            <a:pPr algn="just" latinLnBrk="0"/>
            <a:r>
              <a:rPr kumimoji="0" lang="zh-CN" altLang="en-US" sz="2000">
                <a:latin typeface="楷体_GB2312" pitchFamily="49" charset="-122"/>
                <a:ea typeface="楷体_GB2312" pitchFamily="49" charset="-122"/>
              </a:rPr>
              <a:t>资产的流动性或变现能力 </a:t>
            </a:r>
            <a:endParaRPr kumimoji="0" lang="en-US" altLang="en-US" sz="2000">
              <a:latin typeface="楷体_GB2312" pitchFamily="49" charset="-122"/>
              <a:ea typeface="楷体_GB2312" pitchFamily="49" charset="-122"/>
            </a:endParaRPr>
          </a:p>
        </p:txBody>
      </p:sp>
      <p:sp>
        <p:nvSpPr>
          <p:cNvPr id="252940" name="Line 12"/>
          <p:cNvSpPr>
            <a:spLocks noChangeShapeType="1"/>
          </p:cNvSpPr>
          <p:nvPr/>
        </p:nvSpPr>
        <p:spPr bwMode="auto">
          <a:xfrm>
            <a:off x="989013" y="4845050"/>
            <a:ext cx="5029200" cy="0"/>
          </a:xfrm>
          <a:prstGeom prst="line">
            <a:avLst/>
          </a:prstGeom>
          <a:noFill/>
          <a:ln w="57150">
            <a:solidFill>
              <a:srgbClr val="FF6600"/>
            </a:solidFill>
            <a:round/>
            <a:headEnd/>
            <a:tailEnd/>
          </a:ln>
        </p:spPr>
        <p:txBody>
          <a:bodyPr/>
          <a:lstStyle/>
          <a:p>
            <a:endParaRPr lang="zh-CN" altLang="en-US"/>
          </a:p>
        </p:txBody>
      </p:sp>
      <p:sp>
        <p:nvSpPr>
          <p:cNvPr id="252941" name="AutoShape 13"/>
          <p:cNvSpPr>
            <a:spLocks noChangeArrowheads="1"/>
          </p:cNvSpPr>
          <p:nvPr/>
        </p:nvSpPr>
        <p:spPr bwMode="blackWhite">
          <a:xfrm>
            <a:off x="1976438" y="5076825"/>
            <a:ext cx="1454150" cy="1382713"/>
          </a:xfrm>
          <a:prstGeom prst="roundRect">
            <a:avLst>
              <a:gd name="adj" fmla="val 9106"/>
            </a:avLst>
          </a:prstGeom>
          <a:noFill/>
          <a:ln w="3175">
            <a:solidFill>
              <a:srgbClr val="000099"/>
            </a:solidFill>
            <a:round/>
            <a:headEnd/>
            <a:tailEnd/>
          </a:ln>
        </p:spPr>
        <p:txBody>
          <a:bodyPr anchor="ctr">
            <a:spAutoFit/>
          </a:bodyPr>
          <a:lstStyle/>
          <a:p>
            <a:pPr algn="just" latinLnBrk="0"/>
            <a:r>
              <a:rPr kumimoji="0" lang="zh-CN" altLang="en-US" sz="2000">
                <a:latin typeface="楷体_GB2312" pitchFamily="49" charset="-122"/>
                <a:ea typeface="楷体_GB2312" pitchFamily="49" charset="-122"/>
              </a:rPr>
              <a:t>由经营产生的资金流入的能力 </a:t>
            </a:r>
            <a:endParaRPr kumimoji="0" lang="en-US" altLang="en-US" sz="2000">
              <a:latin typeface="楷体_GB2312" pitchFamily="49" charset="-122"/>
              <a:ea typeface="楷体_GB2312" pitchFamily="49" charset="-122"/>
            </a:endParaRPr>
          </a:p>
        </p:txBody>
      </p:sp>
      <p:sp>
        <p:nvSpPr>
          <p:cNvPr id="252942" name="AutoShape 14"/>
          <p:cNvSpPr>
            <a:spLocks noChangeArrowheads="1"/>
          </p:cNvSpPr>
          <p:nvPr/>
        </p:nvSpPr>
        <p:spPr bwMode="blackWhite">
          <a:xfrm>
            <a:off x="3656013" y="5073650"/>
            <a:ext cx="1447800" cy="1524000"/>
          </a:xfrm>
          <a:prstGeom prst="roundRect">
            <a:avLst>
              <a:gd name="adj" fmla="val 9106"/>
            </a:avLst>
          </a:prstGeom>
          <a:noFill/>
          <a:ln w="3175">
            <a:solidFill>
              <a:srgbClr val="000099"/>
            </a:solidFill>
            <a:round/>
            <a:headEnd/>
            <a:tailEnd/>
          </a:ln>
        </p:spPr>
        <p:txBody>
          <a:bodyPr anchor="ctr"/>
          <a:lstStyle/>
          <a:p>
            <a:pPr algn="just" latinLnBrk="0"/>
            <a:r>
              <a:rPr kumimoji="0" lang="zh-CN" altLang="en-US" sz="2000">
                <a:latin typeface="楷体_GB2312" pitchFamily="49" charset="-122"/>
                <a:ea typeface="楷体_GB2312" pitchFamily="49" charset="-122"/>
              </a:rPr>
              <a:t>向投资者、债权人筹集资金的能力</a:t>
            </a:r>
            <a:r>
              <a:rPr kumimoji="0" lang="zh-CN" altLang="en-US" sz="1600">
                <a:latin typeface="楷体_GB2312" pitchFamily="49" charset="-122"/>
                <a:ea typeface="楷体_GB2312" pitchFamily="49" charset="-122"/>
              </a:rPr>
              <a:t> </a:t>
            </a:r>
            <a:endParaRPr kumimoji="0" lang="en-US" altLang="en-US" sz="1600">
              <a:latin typeface="楷体_GB2312" pitchFamily="49" charset="-122"/>
              <a:ea typeface="楷体_GB2312" pitchFamily="49" charset="-122"/>
            </a:endParaRPr>
          </a:p>
        </p:txBody>
      </p:sp>
      <p:sp>
        <p:nvSpPr>
          <p:cNvPr id="252943" name="AutoShape 15"/>
          <p:cNvSpPr>
            <a:spLocks noChangeArrowheads="1"/>
          </p:cNvSpPr>
          <p:nvPr/>
        </p:nvSpPr>
        <p:spPr bwMode="blackWhite">
          <a:xfrm>
            <a:off x="5332413" y="5073650"/>
            <a:ext cx="1438275" cy="1524000"/>
          </a:xfrm>
          <a:prstGeom prst="roundRect">
            <a:avLst>
              <a:gd name="adj" fmla="val 9106"/>
            </a:avLst>
          </a:prstGeom>
          <a:noFill/>
          <a:ln w="3175">
            <a:solidFill>
              <a:srgbClr val="000099"/>
            </a:solidFill>
            <a:round/>
            <a:headEnd/>
            <a:tailEnd/>
          </a:ln>
        </p:spPr>
        <p:txBody>
          <a:bodyPr anchor="ctr"/>
          <a:lstStyle/>
          <a:p>
            <a:pPr algn="just" latinLnBrk="0"/>
            <a:r>
              <a:rPr kumimoji="0" lang="zh-CN" altLang="en-US" sz="1600">
                <a:latin typeface="楷体_GB2312" pitchFamily="49" charset="-122"/>
                <a:ea typeface="楷体_GB2312" pitchFamily="49" charset="-122"/>
              </a:rPr>
              <a:t>在不影响正常经营的前提下，变卖现有资产，取得现金的能力 </a:t>
            </a:r>
            <a:endParaRPr kumimoji="0" lang="en-US" altLang="en-US" sz="1600">
              <a:latin typeface="楷体_GB2312" pitchFamily="49" charset="-122"/>
              <a:ea typeface="楷体_GB2312" pitchFamily="49" charset="-122"/>
            </a:endParaRPr>
          </a:p>
        </p:txBody>
      </p:sp>
      <p:sp>
        <p:nvSpPr>
          <p:cNvPr id="252944" name="Line 16"/>
          <p:cNvSpPr>
            <a:spLocks noChangeShapeType="1"/>
          </p:cNvSpPr>
          <p:nvPr/>
        </p:nvSpPr>
        <p:spPr bwMode="auto">
          <a:xfrm flipV="1">
            <a:off x="989013" y="4845050"/>
            <a:ext cx="0" cy="228600"/>
          </a:xfrm>
          <a:prstGeom prst="line">
            <a:avLst/>
          </a:prstGeom>
          <a:noFill/>
          <a:ln w="57150">
            <a:solidFill>
              <a:srgbClr val="FF6600"/>
            </a:solidFill>
            <a:round/>
            <a:headEnd/>
            <a:tailEnd/>
          </a:ln>
        </p:spPr>
        <p:txBody>
          <a:bodyPr/>
          <a:lstStyle/>
          <a:p>
            <a:endParaRPr lang="zh-CN" altLang="en-US"/>
          </a:p>
        </p:txBody>
      </p:sp>
      <p:sp>
        <p:nvSpPr>
          <p:cNvPr id="252945" name="Line 17"/>
          <p:cNvSpPr>
            <a:spLocks noChangeShapeType="1"/>
          </p:cNvSpPr>
          <p:nvPr/>
        </p:nvSpPr>
        <p:spPr bwMode="auto">
          <a:xfrm flipV="1">
            <a:off x="4341813" y="4845050"/>
            <a:ext cx="0" cy="228600"/>
          </a:xfrm>
          <a:prstGeom prst="line">
            <a:avLst/>
          </a:prstGeom>
          <a:noFill/>
          <a:ln w="76200">
            <a:solidFill>
              <a:srgbClr val="FF6600"/>
            </a:solidFill>
            <a:round/>
            <a:headEnd/>
            <a:tailEnd/>
          </a:ln>
        </p:spPr>
        <p:txBody>
          <a:bodyPr/>
          <a:lstStyle/>
          <a:p>
            <a:endParaRPr lang="zh-CN" altLang="en-US"/>
          </a:p>
        </p:txBody>
      </p:sp>
      <p:sp>
        <p:nvSpPr>
          <p:cNvPr id="252946" name="Line 18"/>
          <p:cNvSpPr>
            <a:spLocks noChangeShapeType="1"/>
          </p:cNvSpPr>
          <p:nvPr/>
        </p:nvSpPr>
        <p:spPr bwMode="auto">
          <a:xfrm flipV="1">
            <a:off x="2665413" y="4845050"/>
            <a:ext cx="0" cy="228600"/>
          </a:xfrm>
          <a:prstGeom prst="line">
            <a:avLst/>
          </a:prstGeom>
          <a:noFill/>
          <a:ln w="57150">
            <a:solidFill>
              <a:srgbClr val="FF6600"/>
            </a:solidFill>
            <a:round/>
            <a:headEnd/>
            <a:tailEnd/>
          </a:ln>
        </p:spPr>
        <p:txBody>
          <a:bodyPr/>
          <a:lstStyle/>
          <a:p>
            <a:endParaRPr lang="zh-CN" altLang="en-US"/>
          </a:p>
        </p:txBody>
      </p:sp>
      <p:sp>
        <p:nvSpPr>
          <p:cNvPr id="252947" name="Line 19"/>
          <p:cNvSpPr>
            <a:spLocks noChangeShapeType="1"/>
          </p:cNvSpPr>
          <p:nvPr/>
        </p:nvSpPr>
        <p:spPr bwMode="auto">
          <a:xfrm flipV="1">
            <a:off x="6018213" y="4845050"/>
            <a:ext cx="0" cy="228600"/>
          </a:xfrm>
          <a:prstGeom prst="line">
            <a:avLst/>
          </a:prstGeom>
          <a:noFill/>
          <a:ln w="57150">
            <a:solidFill>
              <a:srgbClr val="FF6600"/>
            </a:solidFill>
            <a:round/>
            <a:headEnd/>
            <a:tailEnd/>
          </a:ln>
        </p:spPr>
        <p:txBody>
          <a:bodyPr/>
          <a:lstStyle/>
          <a:p>
            <a:endParaRPr lang="zh-CN" altLang="en-US"/>
          </a:p>
        </p:txBody>
      </p:sp>
      <p:sp>
        <p:nvSpPr>
          <p:cNvPr id="252948" name="AutoShape 20"/>
          <p:cNvSpPr>
            <a:spLocks noChangeArrowheads="1"/>
          </p:cNvSpPr>
          <p:nvPr/>
        </p:nvSpPr>
        <p:spPr bwMode="blackWhite">
          <a:xfrm>
            <a:off x="2665413" y="4249738"/>
            <a:ext cx="1447800" cy="414337"/>
          </a:xfrm>
          <a:prstGeom prst="roundRect">
            <a:avLst>
              <a:gd name="adj" fmla="val 9106"/>
            </a:avLst>
          </a:prstGeom>
          <a:noFill/>
          <a:ln w="3175">
            <a:noFill/>
            <a:round/>
            <a:headEnd/>
            <a:tailEnd/>
          </a:ln>
        </p:spPr>
        <p:txBody>
          <a:bodyPr anchor="ctr">
            <a:spAutoFit/>
          </a:bodyPr>
          <a:lstStyle/>
          <a:p>
            <a:pPr algn="just" latinLnBrk="0"/>
            <a:r>
              <a:rPr kumimoji="0" lang="zh-CN" altLang="en-US" sz="2000">
                <a:latin typeface="楷体_GB2312" pitchFamily="49" charset="-122"/>
                <a:ea typeface="楷体_GB2312" pitchFamily="49" charset="-122"/>
              </a:rPr>
              <a:t>来源于</a:t>
            </a:r>
            <a:r>
              <a:rPr kumimoji="0" lang="zh-CN" altLang="en-US" sz="1600">
                <a:latin typeface="楷体_GB2312" pitchFamily="49" charset="-122"/>
                <a:ea typeface="楷体_GB2312" pitchFamily="49" charset="-122"/>
              </a:rPr>
              <a:t> </a:t>
            </a:r>
            <a:endParaRPr kumimoji="0" lang="en-US" altLang="en-US" sz="160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3"/>
                                        </p:tgtEl>
                                        <p:attrNameLst>
                                          <p:attrName>style.visibility</p:attrName>
                                        </p:attrNameLst>
                                      </p:cBhvr>
                                      <p:to>
                                        <p:strVal val="visible"/>
                                      </p:to>
                                    </p:set>
                                    <p:anim calcmode="lin" valueType="num">
                                      <p:cBhvr additive="base">
                                        <p:cTn id="7" dur="1000" fill="hold"/>
                                        <p:tgtEl>
                                          <p:spTgt spid="252933"/>
                                        </p:tgtEl>
                                        <p:attrNameLst>
                                          <p:attrName>ppt_x</p:attrName>
                                        </p:attrNameLst>
                                      </p:cBhvr>
                                      <p:tavLst>
                                        <p:tav tm="0">
                                          <p:val>
                                            <p:strVal val="0-#ppt_w/2"/>
                                          </p:val>
                                        </p:tav>
                                        <p:tav tm="100000">
                                          <p:val>
                                            <p:strVal val="#ppt_x"/>
                                          </p:val>
                                        </p:tav>
                                      </p:tavLst>
                                    </p:anim>
                                    <p:anim calcmode="lin" valueType="num">
                                      <p:cBhvr additive="base">
                                        <p:cTn id="8" dur="1000" fill="hold"/>
                                        <p:tgtEl>
                                          <p:spTgt spid="25293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52934"/>
                                        </p:tgtEl>
                                        <p:attrNameLst>
                                          <p:attrName>style.visibility</p:attrName>
                                        </p:attrNameLst>
                                      </p:cBhvr>
                                      <p:to>
                                        <p:strVal val="visible"/>
                                      </p:to>
                                    </p:set>
                                    <p:animEffect transition="in" filter="slide(fromBottom)">
                                      <p:cBhvr>
                                        <p:cTn id="12" dur="500"/>
                                        <p:tgtEl>
                                          <p:spTgt spid="25293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2935"/>
                                        </p:tgtEl>
                                        <p:attrNameLst>
                                          <p:attrName>style.visibility</p:attrName>
                                        </p:attrNameLst>
                                      </p:cBhvr>
                                      <p:to>
                                        <p:strVal val="visible"/>
                                      </p:to>
                                    </p:set>
                                    <p:animEffect transition="in" filter="slide(fromBottom)">
                                      <p:cBhvr>
                                        <p:cTn id="17" dur="500"/>
                                        <p:tgtEl>
                                          <p:spTgt spid="25293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252937"/>
                                        </p:tgtEl>
                                        <p:attrNameLst>
                                          <p:attrName>style.visibility</p:attrName>
                                        </p:attrNameLst>
                                      </p:cBhvr>
                                      <p:to>
                                        <p:strVal val="visible"/>
                                      </p:to>
                                    </p:set>
                                    <p:animEffect transition="in" filter="slide(fromLeft)">
                                      <p:cBhvr>
                                        <p:cTn id="22" dur="1000"/>
                                        <p:tgtEl>
                                          <p:spTgt spid="252937"/>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252938"/>
                                        </p:tgtEl>
                                        <p:attrNameLst>
                                          <p:attrName>style.visibility</p:attrName>
                                        </p:attrNameLst>
                                      </p:cBhvr>
                                      <p:to>
                                        <p:strVal val="visible"/>
                                      </p:to>
                                    </p:set>
                                    <p:animEffect transition="in" filter="slide(fromLeft)">
                                      <p:cBhvr>
                                        <p:cTn id="26" dur="1000"/>
                                        <p:tgtEl>
                                          <p:spTgt spid="25293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252936"/>
                                        </p:tgtEl>
                                        <p:attrNameLst>
                                          <p:attrName>style.visibility</p:attrName>
                                        </p:attrNameLst>
                                      </p:cBhvr>
                                      <p:to>
                                        <p:strVal val="visible"/>
                                      </p:to>
                                    </p:set>
                                    <p:animEffect transition="in" filter="slide(fromTop)">
                                      <p:cBhvr>
                                        <p:cTn id="31" dur="1000"/>
                                        <p:tgtEl>
                                          <p:spTgt spid="252936"/>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252939"/>
                                        </p:tgtEl>
                                        <p:attrNameLst>
                                          <p:attrName>style.visibility</p:attrName>
                                        </p:attrNameLst>
                                      </p:cBhvr>
                                      <p:to>
                                        <p:strVal val="visible"/>
                                      </p:to>
                                    </p:set>
                                    <p:animEffect transition="in" filter="slide(fromTop)">
                                      <p:cBhvr>
                                        <p:cTn id="34" dur="1000"/>
                                        <p:tgtEl>
                                          <p:spTgt spid="252939"/>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252940"/>
                                        </p:tgtEl>
                                        <p:attrNameLst>
                                          <p:attrName>style.visibility</p:attrName>
                                        </p:attrNameLst>
                                      </p:cBhvr>
                                      <p:to>
                                        <p:strVal val="visible"/>
                                      </p:to>
                                    </p:set>
                                    <p:animEffect transition="in" filter="slide(fromTop)">
                                      <p:cBhvr>
                                        <p:cTn id="37" dur="1000"/>
                                        <p:tgtEl>
                                          <p:spTgt spid="252940"/>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252941"/>
                                        </p:tgtEl>
                                        <p:attrNameLst>
                                          <p:attrName>style.visibility</p:attrName>
                                        </p:attrNameLst>
                                      </p:cBhvr>
                                      <p:to>
                                        <p:strVal val="visible"/>
                                      </p:to>
                                    </p:set>
                                    <p:animEffect transition="in" filter="slide(fromTop)">
                                      <p:cBhvr>
                                        <p:cTn id="40" dur="1000"/>
                                        <p:tgtEl>
                                          <p:spTgt spid="252941"/>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252942"/>
                                        </p:tgtEl>
                                        <p:attrNameLst>
                                          <p:attrName>style.visibility</p:attrName>
                                        </p:attrNameLst>
                                      </p:cBhvr>
                                      <p:to>
                                        <p:strVal val="visible"/>
                                      </p:to>
                                    </p:set>
                                    <p:animEffect transition="in" filter="slide(fromTop)">
                                      <p:cBhvr>
                                        <p:cTn id="43" dur="1000"/>
                                        <p:tgtEl>
                                          <p:spTgt spid="252942"/>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252943"/>
                                        </p:tgtEl>
                                        <p:attrNameLst>
                                          <p:attrName>style.visibility</p:attrName>
                                        </p:attrNameLst>
                                      </p:cBhvr>
                                      <p:to>
                                        <p:strVal val="visible"/>
                                      </p:to>
                                    </p:set>
                                    <p:animEffect transition="in" filter="slide(fromTop)">
                                      <p:cBhvr>
                                        <p:cTn id="46" dur="1000"/>
                                        <p:tgtEl>
                                          <p:spTgt spid="252943"/>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252944"/>
                                        </p:tgtEl>
                                        <p:attrNameLst>
                                          <p:attrName>style.visibility</p:attrName>
                                        </p:attrNameLst>
                                      </p:cBhvr>
                                      <p:to>
                                        <p:strVal val="visible"/>
                                      </p:to>
                                    </p:set>
                                    <p:animEffect transition="in" filter="slide(fromTop)">
                                      <p:cBhvr>
                                        <p:cTn id="49" dur="1000"/>
                                        <p:tgtEl>
                                          <p:spTgt spid="252944"/>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52945"/>
                                        </p:tgtEl>
                                        <p:attrNameLst>
                                          <p:attrName>style.visibility</p:attrName>
                                        </p:attrNameLst>
                                      </p:cBhvr>
                                      <p:to>
                                        <p:strVal val="visible"/>
                                      </p:to>
                                    </p:set>
                                    <p:animEffect transition="in" filter="slide(fromTop)">
                                      <p:cBhvr>
                                        <p:cTn id="52" dur="1000"/>
                                        <p:tgtEl>
                                          <p:spTgt spid="252945"/>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52946"/>
                                        </p:tgtEl>
                                        <p:attrNameLst>
                                          <p:attrName>style.visibility</p:attrName>
                                        </p:attrNameLst>
                                      </p:cBhvr>
                                      <p:to>
                                        <p:strVal val="visible"/>
                                      </p:to>
                                    </p:set>
                                    <p:animEffect transition="in" filter="slide(fromTop)">
                                      <p:cBhvr>
                                        <p:cTn id="55" dur="1000"/>
                                        <p:tgtEl>
                                          <p:spTgt spid="252946"/>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52947"/>
                                        </p:tgtEl>
                                        <p:attrNameLst>
                                          <p:attrName>style.visibility</p:attrName>
                                        </p:attrNameLst>
                                      </p:cBhvr>
                                      <p:to>
                                        <p:strVal val="visible"/>
                                      </p:to>
                                    </p:set>
                                    <p:animEffect transition="in" filter="slide(fromTop)">
                                      <p:cBhvr>
                                        <p:cTn id="58" dur="1000"/>
                                        <p:tgtEl>
                                          <p:spTgt spid="252947"/>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252948"/>
                                        </p:tgtEl>
                                        <p:attrNameLst>
                                          <p:attrName>style.visibility</p:attrName>
                                        </p:attrNameLst>
                                      </p:cBhvr>
                                      <p:to>
                                        <p:strVal val="visible"/>
                                      </p:to>
                                    </p:set>
                                    <p:animEffect transition="in" filter="slide(fromTop)">
                                      <p:cBhvr>
                                        <p:cTn id="61" dur="1000"/>
                                        <p:tgtEl>
                                          <p:spTgt spid="25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animBg="1"/>
      <p:bldP spid="252935" grpId="0" animBg="1"/>
      <p:bldP spid="252936" grpId="0" animBg="1"/>
      <p:bldP spid="252938" grpId="0" animBg="1"/>
      <p:bldP spid="252939" grpId="0" animBg="1"/>
      <p:bldP spid="252940" grpId="0" animBg="1"/>
      <p:bldP spid="252941" grpId="0" animBg="1"/>
      <p:bldP spid="252942" grpId="0" animBg="1"/>
      <p:bldP spid="252943" grpId="0" animBg="1"/>
      <p:bldP spid="252944" grpId="0" animBg="1"/>
      <p:bldP spid="252945" grpId="0" animBg="1"/>
      <p:bldP spid="252946" grpId="0" animBg="1"/>
      <p:bldP spid="252947" grpId="0" animBg="1"/>
      <p:bldP spid="252948" grpId="0"/>
    </p:bldLst>
  </p:timing>
</p:sld>
</file>

<file path=ppt/slides/slide4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1A0C0AE8-12BD-4962-8679-2298DD195DEB}"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9"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10"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7A56D8F5-A947-42E9-85F2-BE1F84E657E7}" type="slidenum">
              <a:rPr lang="ko-KR" altLang="en-US" sz="1200" b="1">
                <a:latin typeface="+mj-lt"/>
                <a:ea typeface="华文细黑" pitchFamily="2" charset="-122"/>
              </a:rPr>
              <a:pPr algn="r">
                <a:defRPr/>
              </a:pPr>
              <a:t>405</a:t>
            </a:fld>
            <a:endParaRPr lang="en-US" altLang="ko-KR" sz="1200" b="1">
              <a:latin typeface="+mj-lt"/>
              <a:ea typeface="华文细黑" pitchFamily="2" charset="-122"/>
            </a:endParaRPr>
          </a:p>
        </p:txBody>
      </p:sp>
      <p:sp>
        <p:nvSpPr>
          <p:cNvPr id="156676" name="AutoShape 4"/>
          <p:cNvSpPr>
            <a:spLocks noChangeArrowheads="1"/>
          </p:cNvSpPr>
          <p:nvPr/>
        </p:nvSpPr>
        <p:spPr bwMode="blackWhite">
          <a:xfrm>
            <a:off x="836613" y="1184275"/>
            <a:ext cx="7546975" cy="1258888"/>
          </a:xfrm>
          <a:prstGeom prst="roundRect">
            <a:avLst>
              <a:gd name="adj" fmla="val 9106"/>
            </a:avLst>
          </a:prstGeom>
          <a:noFill/>
          <a:ln w="3175">
            <a:solidFill>
              <a:srgbClr val="FF6600"/>
            </a:solidFill>
            <a:round/>
            <a:headEnd/>
            <a:tailEnd/>
          </a:ln>
        </p:spPr>
        <p:txBody>
          <a:bodyPr anchor="ctr">
            <a:spAutoFit/>
          </a:bodyPr>
          <a:lstStyle/>
          <a:p>
            <a:pPr algn="just" latinLnBrk="0">
              <a:spcBef>
                <a:spcPct val="20000"/>
              </a:spcBef>
            </a:pPr>
            <a:r>
              <a:rPr kumimoji="0" lang="zh-CN" altLang="en-US" b="1">
                <a:solidFill>
                  <a:srgbClr val="FF0000"/>
                </a:solidFill>
                <a:latin typeface="楷体_GB2312" pitchFamily="49" charset="-122"/>
                <a:ea typeface="楷体_GB2312" pitchFamily="49" charset="-122"/>
              </a:rPr>
              <a:t>资产负债表也存在一定的局限性</a:t>
            </a:r>
          </a:p>
          <a:p>
            <a:pPr algn="just" latinLnBrk="0">
              <a:spcBef>
                <a:spcPct val="20000"/>
              </a:spcBef>
            </a:pPr>
            <a:r>
              <a:rPr kumimoji="0" lang="zh-CN" altLang="en-US" sz="2200" b="1">
                <a:solidFill>
                  <a:srgbClr val="000099"/>
                </a:solidFill>
                <a:latin typeface="楷体_GB2312" pitchFamily="49" charset="-122"/>
                <a:ea typeface="楷体_GB2312" pitchFamily="49" charset="-122"/>
              </a:rPr>
              <a:t>      资产负债表不反映现时价值，遗漏了很多无法用货币表示的重要的资产和负债信息</a:t>
            </a:r>
            <a:r>
              <a:rPr kumimoji="0" lang="zh-CN" altLang="en-US" sz="1800">
                <a:latin typeface="楷体_GB2312" pitchFamily="49" charset="-122"/>
                <a:ea typeface="楷体_GB2312" pitchFamily="49" charset="-122"/>
              </a:rPr>
              <a:t>  </a:t>
            </a:r>
            <a:endParaRPr kumimoji="0" lang="en-US" altLang="en-US" sz="1800">
              <a:latin typeface="楷体_GB2312" pitchFamily="49" charset="-122"/>
              <a:ea typeface="楷体_GB2312" pitchFamily="49" charset="-122"/>
            </a:endParaRPr>
          </a:p>
        </p:txBody>
      </p:sp>
      <p:sp>
        <p:nvSpPr>
          <p:cNvPr id="156678" name="AutoShape 6"/>
          <p:cNvSpPr>
            <a:spLocks noChangeArrowheads="1"/>
          </p:cNvSpPr>
          <p:nvPr/>
        </p:nvSpPr>
        <p:spPr bwMode="blackWhite">
          <a:xfrm>
            <a:off x="533400" y="3124200"/>
            <a:ext cx="3581400" cy="477838"/>
          </a:xfrm>
          <a:prstGeom prst="roundRect">
            <a:avLst>
              <a:gd name="adj" fmla="val 9106"/>
            </a:avLst>
          </a:prstGeom>
          <a:noFill/>
          <a:ln w="3175">
            <a:noFill/>
            <a:round/>
            <a:headEnd/>
            <a:tailEnd/>
          </a:ln>
        </p:spPr>
        <p:txBody>
          <a:bodyPr anchor="ctr">
            <a:spAutoFit/>
          </a:bodyPr>
          <a:lstStyle/>
          <a:p>
            <a:pPr algn="just" latinLnBrk="0"/>
            <a:r>
              <a:rPr kumimoji="0" lang="zh-CN" altLang="en-US" b="1">
                <a:solidFill>
                  <a:srgbClr val="660066"/>
                </a:solidFill>
                <a:latin typeface="楷体_GB2312" pitchFamily="49" charset="-122"/>
                <a:ea typeface="楷体_GB2312" pitchFamily="49" charset="-122"/>
              </a:rPr>
              <a:t>（二）资产负债表的格式</a:t>
            </a:r>
            <a:r>
              <a:rPr kumimoji="0" lang="zh-CN" altLang="en-US" sz="1800" b="1">
                <a:latin typeface="楷体_GB2312" pitchFamily="49" charset="-122"/>
                <a:ea typeface="楷体_GB2312" pitchFamily="49" charset="-122"/>
              </a:rPr>
              <a:t> </a:t>
            </a:r>
            <a:endParaRPr kumimoji="0" lang="en-US" altLang="en-US" sz="1800" b="1">
              <a:latin typeface="楷体_GB2312" pitchFamily="49" charset="-122"/>
              <a:ea typeface="楷体_GB2312" pitchFamily="49" charset="-122"/>
            </a:endParaRPr>
          </a:p>
        </p:txBody>
      </p:sp>
      <p:sp>
        <p:nvSpPr>
          <p:cNvPr id="156679" name="AutoShape 7"/>
          <p:cNvSpPr>
            <a:spLocks noChangeArrowheads="1"/>
          </p:cNvSpPr>
          <p:nvPr/>
        </p:nvSpPr>
        <p:spPr bwMode="gray">
          <a:xfrm>
            <a:off x="4114800" y="3276600"/>
            <a:ext cx="533400" cy="288925"/>
          </a:xfrm>
          <a:prstGeom prst="rightArrow">
            <a:avLst>
              <a:gd name="adj1" fmla="val 35167"/>
              <a:gd name="adj2" fmla="val 74761"/>
            </a:avLst>
          </a:prstGeom>
          <a:noFill/>
          <a:ln w="3175" algn="ctr">
            <a:solidFill>
              <a:srgbClr val="FF6600"/>
            </a:solidFill>
            <a:miter lim="800000"/>
            <a:headEnd/>
            <a:tailEnd/>
          </a:ln>
        </p:spPr>
        <p:txBody>
          <a:bodyPr wrap="none" anchor="ctr"/>
          <a:lstStyle/>
          <a:p>
            <a:endParaRPr lang="zh-CN" altLang="en-US"/>
          </a:p>
        </p:txBody>
      </p:sp>
      <p:sp>
        <p:nvSpPr>
          <p:cNvPr id="156680" name="AutoShape 8"/>
          <p:cNvSpPr>
            <a:spLocks noChangeArrowheads="1"/>
          </p:cNvSpPr>
          <p:nvPr/>
        </p:nvSpPr>
        <p:spPr bwMode="blackWhite">
          <a:xfrm>
            <a:off x="4724400" y="3124200"/>
            <a:ext cx="2362200" cy="481013"/>
          </a:xfrm>
          <a:prstGeom prst="roundRect">
            <a:avLst>
              <a:gd name="adj" fmla="val 9106"/>
            </a:avLst>
          </a:prstGeom>
          <a:noFill/>
          <a:ln w="3175">
            <a:solidFill>
              <a:srgbClr val="000099"/>
            </a:solidFill>
            <a:round/>
            <a:headEnd/>
            <a:tailEnd/>
          </a:ln>
        </p:spPr>
        <p:txBody>
          <a:bodyPr anchor="ctr">
            <a:spAutoFit/>
          </a:bodyPr>
          <a:lstStyle/>
          <a:p>
            <a:pPr algn="just" latinLnBrk="0"/>
            <a:r>
              <a:rPr kumimoji="0" lang="zh-CN" altLang="en-US" b="1">
                <a:solidFill>
                  <a:schemeClr val="tx2"/>
                </a:solidFill>
                <a:latin typeface="Arial" charset="0"/>
                <a:ea typeface="楷体_GB2312" pitchFamily="49" charset="-122"/>
              </a:rPr>
              <a:t>报告式、账户式</a:t>
            </a:r>
            <a:r>
              <a:rPr kumimoji="0" lang="zh-CN" altLang="en-US" sz="1800" b="1">
                <a:latin typeface="Arial" charset="0"/>
                <a:ea typeface="宋体" charset="-122"/>
              </a:rPr>
              <a:t> </a:t>
            </a:r>
            <a:endParaRPr kumimoji="0" lang="en-US" altLang="en-US" sz="1800" b="1">
              <a:latin typeface="Arial" charset="0"/>
            </a:endParaRPr>
          </a:p>
        </p:txBody>
      </p:sp>
      <p:sp>
        <p:nvSpPr>
          <p:cNvPr id="10250" name="Rectangle 9"/>
          <p:cNvSpPr>
            <a:spLocks noChangeArrowheads="1"/>
          </p:cNvSpPr>
          <p:nvPr/>
        </p:nvSpPr>
        <p:spPr bwMode="auto">
          <a:xfrm>
            <a:off x="990600" y="3962400"/>
            <a:ext cx="7162800" cy="1630363"/>
          </a:xfrm>
          <a:prstGeom prst="rect">
            <a:avLst/>
          </a:prstGeom>
          <a:noFill/>
          <a:ln w="9525">
            <a:noFill/>
            <a:miter lim="800000"/>
            <a:headEnd/>
            <a:tailEnd/>
          </a:ln>
        </p:spPr>
        <p:txBody>
          <a:bodyPr>
            <a:spAutoFit/>
          </a:bodyPr>
          <a:lstStyle/>
          <a:p>
            <a:pPr latinLnBrk="0">
              <a:spcBef>
                <a:spcPct val="30000"/>
              </a:spcBef>
            </a:pPr>
            <a:r>
              <a:rPr kumimoji="0" lang="zh-CN" altLang="en-US" sz="2800">
                <a:solidFill>
                  <a:srgbClr val="FF0000"/>
                </a:solidFill>
                <a:latin typeface="楷体_GB2312" pitchFamily="49" charset="-122"/>
                <a:ea typeface="楷体_GB2312" pitchFamily="49" charset="-122"/>
              </a:rPr>
              <a:t>资产负债表的编表依据为会计等式</a:t>
            </a:r>
          </a:p>
          <a:p>
            <a:pPr latinLnBrk="0">
              <a:spcBef>
                <a:spcPct val="30000"/>
              </a:spcBef>
            </a:pPr>
            <a:r>
              <a:rPr kumimoji="0" lang="zh-CN" altLang="en-US" sz="2800">
                <a:latin typeface="楷体_GB2312" pitchFamily="49" charset="-122"/>
                <a:ea typeface="楷体_GB2312" pitchFamily="49" charset="-122"/>
              </a:rPr>
              <a:t>资产=负债+所有者权益（账户式）</a:t>
            </a:r>
          </a:p>
          <a:p>
            <a:pPr latinLnBrk="0">
              <a:spcBef>
                <a:spcPct val="30000"/>
              </a:spcBef>
            </a:pPr>
            <a:r>
              <a:rPr kumimoji="0" lang="zh-CN" altLang="en-US" sz="2800">
                <a:latin typeface="楷体_GB2312" pitchFamily="49" charset="-122"/>
                <a:ea typeface="楷体_GB2312" pitchFamily="49" charset="-122"/>
              </a:rPr>
              <a:t>资产-负债=所有者权益（报告式）</a:t>
            </a:r>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zh-CN" altLang="en-US" sz="3200" smtClean="0">
                <a:solidFill>
                  <a:schemeClr val="bg1"/>
                </a:solidFill>
                <a:latin typeface="楷体_GB2312" pitchFamily="49" charset="-122"/>
                <a:ea typeface="楷体_GB2312" pitchFamily="49" charset="-122"/>
              </a:rPr>
              <a:t>（三）资产负债表的结构</a:t>
            </a:r>
          </a:p>
        </p:txBody>
      </p:sp>
      <p:sp>
        <p:nvSpPr>
          <p:cNvPr id="11270" name="Rectangle 3"/>
          <p:cNvSpPr>
            <a:spLocks noGrp="1" noChangeArrowheads="1"/>
          </p:cNvSpPr>
          <p:nvPr>
            <p:ph idx="1"/>
          </p:nvPr>
        </p:nvSpPr>
        <p:spPr>
          <a:xfrm>
            <a:off x="533400" y="1066800"/>
            <a:ext cx="8115300" cy="5410200"/>
          </a:xfrm>
        </p:spPr>
        <p:txBody>
          <a:bodyPr/>
          <a:lstStyle/>
          <a:p>
            <a:pPr eaLnBrk="1" hangingPunct="1">
              <a:lnSpc>
                <a:spcPct val="110000"/>
              </a:lnSpc>
              <a:spcBef>
                <a:spcPct val="30000"/>
              </a:spcBef>
            </a:pPr>
            <a:r>
              <a:rPr lang="zh-CN" altLang="en-US" sz="2800" b="0" smtClean="0">
                <a:solidFill>
                  <a:srgbClr val="FF0000"/>
                </a:solidFill>
              </a:rPr>
              <a:t>    资产负债表的格式有账户式和报告式两种。</a:t>
            </a:r>
          </a:p>
          <a:p>
            <a:pPr eaLnBrk="1" hangingPunct="1">
              <a:lnSpc>
                <a:spcPct val="110000"/>
              </a:lnSpc>
              <a:spcBef>
                <a:spcPct val="30000"/>
              </a:spcBef>
            </a:pPr>
            <a:r>
              <a:rPr lang="zh-CN" altLang="en-US" sz="2800" b="0" smtClean="0"/>
              <a:t>    我国一般采用</a:t>
            </a:r>
            <a:r>
              <a:rPr lang="zh-CN" altLang="en-US" sz="2800" b="0" smtClean="0">
                <a:latin typeface="Arial"/>
              </a:rPr>
              <a:t>“</a:t>
            </a:r>
            <a:r>
              <a:rPr lang="zh-CN" altLang="en-US" sz="2800" b="0" smtClean="0"/>
              <a:t>账户式</a:t>
            </a:r>
            <a:r>
              <a:rPr lang="zh-CN" altLang="en-US" sz="2800" b="0" smtClean="0">
                <a:latin typeface="Arial"/>
              </a:rPr>
              <a:t>”</a:t>
            </a:r>
            <a:r>
              <a:rPr lang="zh-CN" altLang="en-US" sz="2800" b="0" smtClean="0"/>
              <a:t>，即把资产负债表看作一个大的</a:t>
            </a:r>
            <a:r>
              <a:rPr lang="zh-CN" altLang="en-US" sz="2800" b="0" smtClean="0">
                <a:latin typeface="Arial"/>
              </a:rPr>
              <a:t>“</a:t>
            </a:r>
            <a:r>
              <a:rPr lang="en-US" altLang="zh-CN" sz="2800" b="0" smtClean="0"/>
              <a:t>T</a:t>
            </a:r>
            <a:r>
              <a:rPr lang="en-US" altLang="zh-CN" sz="2800" b="0" smtClean="0">
                <a:latin typeface="Arial"/>
              </a:rPr>
              <a:t>”</a:t>
            </a:r>
            <a:r>
              <a:rPr lang="zh-CN" altLang="en-US" sz="2800" b="0" smtClean="0"/>
              <a:t>型账户，左方列示资产项目，右方列示负债和所有者权益项目，左右两方的合计应相等，即达到平衡。</a:t>
            </a:r>
          </a:p>
          <a:p>
            <a:pPr eaLnBrk="1" hangingPunct="1">
              <a:lnSpc>
                <a:spcPct val="110000"/>
              </a:lnSpc>
              <a:spcBef>
                <a:spcPct val="30000"/>
              </a:spcBef>
            </a:pPr>
            <a:r>
              <a:rPr lang="zh-CN" altLang="en-US" sz="2800" b="0" smtClean="0">
                <a:solidFill>
                  <a:srgbClr val="FF0000"/>
                </a:solidFill>
              </a:rPr>
              <a:t>左边：</a:t>
            </a:r>
            <a:r>
              <a:rPr lang="zh-CN" altLang="en-US" sz="2800" b="0" smtClean="0"/>
              <a:t>资产类按</a:t>
            </a:r>
            <a:r>
              <a:rPr lang="zh-CN" altLang="en-US" sz="2800" b="0" smtClean="0">
                <a:solidFill>
                  <a:schemeClr val="tx2"/>
                </a:solidFill>
              </a:rPr>
              <a:t>流动性强弱排列；</a:t>
            </a:r>
            <a:endParaRPr lang="zh-CN" altLang="en-US" sz="2800" b="0" smtClean="0"/>
          </a:p>
          <a:p>
            <a:pPr eaLnBrk="1" hangingPunct="1">
              <a:lnSpc>
                <a:spcPct val="110000"/>
              </a:lnSpc>
              <a:spcBef>
                <a:spcPct val="30000"/>
              </a:spcBef>
            </a:pPr>
            <a:r>
              <a:rPr lang="zh-CN" altLang="en-US" sz="2800" b="0" smtClean="0">
                <a:solidFill>
                  <a:srgbClr val="FF0000"/>
                </a:solidFill>
              </a:rPr>
              <a:t>右边：</a:t>
            </a:r>
            <a:r>
              <a:rPr lang="zh-CN" altLang="en-US" sz="2800" b="0" smtClean="0"/>
              <a:t>负债类按</a:t>
            </a:r>
            <a:r>
              <a:rPr lang="zh-CN" altLang="en-US" sz="2800" b="0" smtClean="0">
                <a:solidFill>
                  <a:schemeClr val="tx2"/>
                </a:solidFill>
              </a:rPr>
              <a:t>到期日远近排列</a:t>
            </a:r>
            <a:r>
              <a:rPr lang="en-US" altLang="zh-CN" sz="2800" b="0" smtClean="0">
                <a:solidFill>
                  <a:schemeClr val="tx2"/>
                </a:solidFill>
              </a:rPr>
              <a:t>,</a:t>
            </a:r>
            <a:endParaRPr lang="en-US" altLang="zh-CN" sz="2800" b="0" smtClean="0"/>
          </a:p>
          <a:p>
            <a:pPr eaLnBrk="1" hangingPunct="1">
              <a:lnSpc>
                <a:spcPct val="110000"/>
              </a:lnSpc>
              <a:spcBef>
                <a:spcPct val="30000"/>
              </a:spcBef>
            </a:pPr>
            <a:r>
              <a:rPr lang="zh-CN" altLang="en-US" sz="2800" b="0" smtClean="0"/>
              <a:t>      所有者权益类按</a:t>
            </a:r>
            <a:r>
              <a:rPr lang="zh-CN" altLang="en-US" sz="2800" b="0" smtClean="0">
                <a:solidFill>
                  <a:schemeClr val="tx2"/>
                </a:solidFill>
              </a:rPr>
              <a:t>永久程度高低</a:t>
            </a:r>
            <a:r>
              <a:rPr lang="zh-CN" altLang="en-US" sz="2800" b="0" smtClean="0"/>
              <a:t>排列。</a:t>
            </a:r>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F1E9F55A-81AC-4805-BC1B-A79F4AE55C02}"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C7FFEC71-B4D3-4C5D-A225-FFA03A2ADCD3}" type="slidenum">
              <a:rPr lang="ko-KR" altLang="en-US" sz="1200" b="1">
                <a:latin typeface="+mj-lt"/>
                <a:ea typeface="华文细黑" pitchFamily="2" charset="-122"/>
              </a:rPr>
              <a:pPr algn="r">
                <a:defRPr/>
              </a:pPr>
              <a:t>406</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85800" y="228600"/>
            <a:ext cx="8077200" cy="487363"/>
          </a:xfrm>
        </p:spPr>
        <p:txBody>
          <a:bodyPr>
            <a:normAutofit fontScale="90000"/>
          </a:bodyPr>
          <a:lstStyle/>
          <a:p>
            <a:pPr eaLnBrk="1" hangingPunct="1"/>
            <a:r>
              <a:rPr lang="zh-CN" altLang="en-US" sz="3600" smtClean="0">
                <a:solidFill>
                  <a:schemeClr val="bg1"/>
                </a:solidFill>
                <a:latin typeface="黑体" pitchFamily="2" charset="-122"/>
              </a:rPr>
              <a:t>二、资产负债表的快速阅读</a:t>
            </a:r>
            <a:r>
              <a:rPr lang="en-US" altLang="zh-CN" sz="2800" smtClean="0">
                <a:solidFill>
                  <a:schemeClr val="bg1"/>
                </a:solidFill>
                <a:latin typeface="黑体" pitchFamily="2" charset="-122"/>
              </a:rPr>
              <a:t>(</a:t>
            </a:r>
            <a:r>
              <a:rPr lang="zh-CN" altLang="en-US" sz="2800" smtClean="0">
                <a:solidFill>
                  <a:schemeClr val="bg1"/>
                </a:solidFill>
                <a:latin typeface="黑体" pitchFamily="2" charset="-122"/>
              </a:rPr>
              <a:t>四看</a:t>
            </a:r>
            <a:r>
              <a:rPr lang="en-US" altLang="zh-CN" sz="2800" smtClean="0">
                <a:solidFill>
                  <a:schemeClr val="bg1"/>
                </a:solidFill>
                <a:latin typeface="黑体" pitchFamily="2" charset="-122"/>
              </a:rPr>
              <a:t>)</a:t>
            </a:r>
            <a:endParaRPr lang="zh-CN" altLang="en-US" sz="2800" smtClean="0">
              <a:solidFill>
                <a:schemeClr val="bg1"/>
              </a:solidFill>
              <a:latin typeface="黑体" pitchFamily="2" charset="-122"/>
            </a:endParaRPr>
          </a:p>
        </p:txBody>
      </p:sp>
      <p:sp>
        <p:nvSpPr>
          <p:cNvPr id="12294" name="Rectangle 3"/>
          <p:cNvSpPr>
            <a:spLocks noGrp="1" noChangeArrowheads="1"/>
          </p:cNvSpPr>
          <p:nvPr>
            <p:ph idx="1"/>
          </p:nvPr>
        </p:nvSpPr>
        <p:spPr>
          <a:xfrm>
            <a:off x="539750" y="1143000"/>
            <a:ext cx="8135938" cy="5310188"/>
          </a:xfrm>
        </p:spPr>
        <p:txBody>
          <a:bodyPr/>
          <a:lstStyle/>
          <a:p>
            <a:pPr eaLnBrk="1" hangingPunct="1">
              <a:lnSpc>
                <a:spcPct val="110000"/>
              </a:lnSpc>
              <a:spcBef>
                <a:spcPct val="50000"/>
              </a:spcBef>
            </a:pPr>
            <a:r>
              <a:rPr lang="zh-CN" altLang="en-US" sz="3200" b="0" smtClean="0"/>
              <a:t>一看资产总额及其来源构成</a:t>
            </a:r>
            <a:r>
              <a:rPr lang="en-US" altLang="zh-CN" sz="3200" b="0" smtClean="0"/>
              <a:t>,</a:t>
            </a:r>
            <a:r>
              <a:rPr lang="zh-CN" altLang="en-US" sz="3200" b="0" smtClean="0"/>
              <a:t>了解企业规模。</a:t>
            </a:r>
          </a:p>
          <a:p>
            <a:pPr eaLnBrk="1" hangingPunct="1">
              <a:lnSpc>
                <a:spcPct val="110000"/>
              </a:lnSpc>
              <a:spcBef>
                <a:spcPct val="50000"/>
              </a:spcBef>
            </a:pPr>
            <a:r>
              <a:rPr lang="zh-CN" altLang="en-US" sz="3200" b="0" smtClean="0"/>
              <a:t>二看资产的构成</a:t>
            </a:r>
            <a:r>
              <a:rPr lang="en-US" altLang="zh-CN" sz="3200" b="0" smtClean="0"/>
              <a:t>,</a:t>
            </a:r>
            <a:r>
              <a:rPr lang="zh-CN" altLang="en-US" sz="3200" b="0" smtClean="0"/>
              <a:t>了解资产构成的合理性。</a:t>
            </a:r>
          </a:p>
          <a:p>
            <a:pPr eaLnBrk="1" hangingPunct="1">
              <a:lnSpc>
                <a:spcPct val="110000"/>
              </a:lnSpc>
              <a:spcBef>
                <a:spcPct val="50000"/>
              </a:spcBef>
            </a:pPr>
            <a:r>
              <a:rPr lang="zh-CN" altLang="en-US" sz="3200" b="0" smtClean="0"/>
              <a:t>三看异常项目</a:t>
            </a:r>
            <a:r>
              <a:rPr lang="en-US" altLang="zh-CN" sz="3200" b="0" smtClean="0"/>
              <a:t>,</a:t>
            </a:r>
            <a:r>
              <a:rPr lang="zh-CN" altLang="en-US" sz="3200" b="0" smtClean="0"/>
              <a:t>大致判断企业情况。</a:t>
            </a:r>
          </a:p>
          <a:p>
            <a:pPr eaLnBrk="1" hangingPunct="1">
              <a:lnSpc>
                <a:spcPct val="110000"/>
              </a:lnSpc>
              <a:spcBef>
                <a:spcPct val="50000"/>
              </a:spcBef>
            </a:pPr>
            <a:r>
              <a:rPr lang="zh-CN" altLang="en-US" sz="3200" b="0" smtClean="0"/>
              <a:t>四看报告辅助说明</a:t>
            </a:r>
            <a:r>
              <a:rPr lang="en-US" altLang="zh-CN" sz="3200" b="0" smtClean="0"/>
              <a:t>,</a:t>
            </a:r>
            <a:r>
              <a:rPr lang="zh-CN" altLang="en-US" sz="3200" b="0" smtClean="0"/>
              <a:t>了解详细情况。      </a:t>
            </a:r>
            <a:endParaRPr lang="zh-CN" altLang="en-US" sz="3200" smtClean="0"/>
          </a:p>
          <a:p>
            <a:pPr eaLnBrk="1" hangingPunct="1">
              <a:lnSpc>
                <a:spcPct val="110000"/>
              </a:lnSpc>
              <a:spcBef>
                <a:spcPct val="50000"/>
              </a:spcBef>
            </a:pPr>
            <a:endParaRPr lang="zh-CN" altLang="en-US" sz="3200"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9B43643F-B7C5-47FF-87A3-2714C818A66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28B6CF3F-E166-4938-88BD-6EB450B59B5D}" type="slidenum">
              <a:rPr lang="ko-KR" altLang="en-US" sz="1200" b="1">
                <a:latin typeface="+mj-lt"/>
                <a:ea typeface="华文细黑" pitchFamily="2" charset="-122"/>
              </a:rPr>
              <a:pPr algn="r">
                <a:defRPr/>
              </a:pPr>
              <a:t>407</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algn="ctr" eaLnBrk="1" hangingPunct="1"/>
            <a:r>
              <a:rPr lang="zh-CN" altLang="en-US" sz="4400" b="0" smtClean="0">
                <a:solidFill>
                  <a:schemeClr val="bg1"/>
                </a:solidFill>
                <a:latin typeface="华文新魏" pitchFamily="2" charset="-122"/>
                <a:ea typeface="华文新魏" pitchFamily="2" charset="-122"/>
              </a:rPr>
              <a:t>第二节  利润表</a:t>
            </a:r>
          </a:p>
        </p:txBody>
      </p:sp>
      <p:sp>
        <p:nvSpPr>
          <p:cNvPr id="9"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5A7C588A-078D-4115-8CA8-EB143D152CBB}"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10"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11"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81D92215-BBCE-470A-9E8F-DEC88E3325DC}" type="slidenum">
              <a:rPr lang="ko-KR" altLang="en-US" sz="1200" b="1">
                <a:latin typeface="+mj-lt"/>
                <a:ea typeface="华文细黑" pitchFamily="2" charset="-122"/>
              </a:rPr>
              <a:pPr algn="r">
                <a:defRPr/>
              </a:pPr>
              <a:t>408</a:t>
            </a:fld>
            <a:endParaRPr lang="en-US" altLang="ko-KR" sz="1200" b="1">
              <a:latin typeface="+mj-lt"/>
              <a:ea typeface="华文细黑" pitchFamily="2" charset="-122"/>
            </a:endParaRPr>
          </a:p>
        </p:txBody>
      </p:sp>
      <p:sp>
        <p:nvSpPr>
          <p:cNvPr id="143364" name="AutoShape 4"/>
          <p:cNvSpPr>
            <a:spLocks noChangeArrowheads="1"/>
          </p:cNvSpPr>
          <p:nvPr/>
        </p:nvSpPr>
        <p:spPr bwMode="gray">
          <a:xfrm>
            <a:off x="992188" y="1758950"/>
            <a:ext cx="5407025"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一、利润表概念与作用</a:t>
            </a:r>
          </a:p>
        </p:txBody>
      </p:sp>
      <p:pic>
        <p:nvPicPr>
          <p:cNvPr id="13319" name="Picture 10" descr="j0295069"/>
          <p:cNvPicPr>
            <a:picLocks noChangeAspect="1" noChangeArrowheads="1"/>
          </p:cNvPicPr>
          <p:nvPr/>
        </p:nvPicPr>
        <p:blipFill>
          <a:blip r:embed="rId2" cstate="print"/>
          <a:srcRect/>
          <a:stretch>
            <a:fillRect/>
          </a:stretch>
        </p:blipFill>
        <p:spPr bwMode="auto">
          <a:xfrm>
            <a:off x="457200" y="4343400"/>
            <a:ext cx="1830388" cy="1316038"/>
          </a:xfrm>
          <a:prstGeom prst="rect">
            <a:avLst/>
          </a:prstGeom>
          <a:noFill/>
          <a:ln w="9525">
            <a:noFill/>
            <a:miter lim="800000"/>
            <a:headEnd/>
            <a:tailEnd/>
          </a:ln>
        </p:spPr>
      </p:pic>
      <p:sp>
        <p:nvSpPr>
          <p:cNvPr id="143372" name="AutoShape 12"/>
          <p:cNvSpPr>
            <a:spLocks noChangeArrowheads="1"/>
          </p:cNvSpPr>
          <p:nvPr/>
        </p:nvSpPr>
        <p:spPr bwMode="gray">
          <a:xfrm>
            <a:off x="2592388" y="3435350"/>
            <a:ext cx="5407025"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二、利润表的快速阅读</a:t>
            </a: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日期占位符 3"/>
          <p:cNvSpPr>
            <a:spLocks noGrp="1"/>
          </p:cNvSpPr>
          <p:nvPr>
            <p:ph type="dt" sz="quarter" idx="4294967295"/>
          </p:nvPr>
        </p:nvSpPr>
        <p:spPr bwMode="auto">
          <a:xfrm>
            <a:off x="0" y="6626225"/>
            <a:ext cx="1905000" cy="195263"/>
          </a:xfrm>
          <a:prstGeom prst="rect">
            <a:avLst/>
          </a:prstGeom>
          <a:ln>
            <a:miter lim="800000"/>
            <a:headEnd/>
            <a:tailEnd/>
          </a:ln>
        </p:spPr>
        <p:txBody>
          <a:bodyPr anchor="ctr"/>
          <a:lstStyle/>
          <a:p>
            <a:pPr>
              <a:defRPr/>
            </a:pPr>
            <a:fld id="{D01CDBF4-7CB7-4A41-B6F6-7D23F4BA77DC}"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16" name="页脚占位符 4"/>
          <p:cNvSpPr>
            <a:spLocks noGrp="1"/>
          </p:cNvSpPr>
          <p:nvPr>
            <p:ph type="ftr" sz="quarter" idx="4294967295"/>
          </p:nvPr>
        </p:nvSpPr>
        <p:spPr bwMode="auto">
          <a:xfrm>
            <a:off x="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17" name="灯片编号占位符 5"/>
          <p:cNvSpPr>
            <a:spLocks noGrp="1"/>
          </p:cNvSpPr>
          <p:nvPr>
            <p:ph type="sldNum" sz="quarter" idx="4294967295"/>
          </p:nvPr>
        </p:nvSpPr>
        <p:spPr bwMode="auto">
          <a:xfrm>
            <a:off x="7239000" y="6626225"/>
            <a:ext cx="1905000" cy="195263"/>
          </a:xfrm>
          <a:prstGeom prst="rect">
            <a:avLst/>
          </a:prstGeom>
          <a:ln>
            <a:miter lim="800000"/>
            <a:headEnd/>
            <a:tailEnd/>
          </a:ln>
        </p:spPr>
        <p:txBody>
          <a:bodyPr anchor="ctr"/>
          <a:lstStyle/>
          <a:p>
            <a:pPr algn="r">
              <a:defRPr/>
            </a:pPr>
            <a:fld id="{30EB7DE5-9653-4402-9E75-C4609757DFD9}" type="slidenum">
              <a:rPr lang="ko-KR" altLang="en-US" sz="1200" b="1">
                <a:latin typeface="+mj-lt"/>
                <a:ea typeface="华文细黑" pitchFamily="2" charset="-122"/>
              </a:rPr>
              <a:pPr algn="r">
                <a:defRPr/>
              </a:pPr>
              <a:t>409</a:t>
            </a:fld>
            <a:endParaRPr lang="en-US" altLang="ko-KR" sz="1200" b="1">
              <a:latin typeface="+mj-lt"/>
              <a:ea typeface="华文细黑" pitchFamily="2" charset="-122"/>
            </a:endParaRPr>
          </a:p>
        </p:txBody>
      </p:sp>
      <p:sp>
        <p:nvSpPr>
          <p:cNvPr id="159748" name="AutoShape 4"/>
          <p:cNvSpPr>
            <a:spLocks noChangeArrowheads="1"/>
          </p:cNvSpPr>
          <p:nvPr/>
        </p:nvSpPr>
        <p:spPr bwMode="gray">
          <a:xfrm>
            <a:off x="476250" y="34925"/>
            <a:ext cx="5314950" cy="868363"/>
          </a:xfrm>
          <a:prstGeom prst="roundRect">
            <a:avLst>
              <a:gd name="adj" fmla="val 50000"/>
            </a:avLst>
          </a:prstGeom>
          <a:noFill/>
          <a:ln w="15875" algn="ctr">
            <a:noFill/>
            <a:round/>
            <a:headEnd/>
            <a:tailEnd/>
          </a:ln>
        </p:spPr>
        <p:txBody>
          <a:bodyPr anchor="ctr">
            <a:spAutoFit/>
          </a:bodyPr>
          <a:lstStyle/>
          <a:p>
            <a:pPr eaLnBrk="0" latinLnBrk="0" hangingPunct="0"/>
            <a:r>
              <a:rPr kumimoji="0" lang="zh-CN" altLang="en-US" sz="3600" b="1">
                <a:solidFill>
                  <a:schemeClr val="bg1"/>
                </a:solidFill>
                <a:latin typeface="Arial" charset="0"/>
                <a:ea typeface="黑体" pitchFamily="2" charset="-122"/>
              </a:rPr>
              <a:t>一、利润表概念</a:t>
            </a:r>
          </a:p>
        </p:txBody>
      </p:sp>
      <p:sp>
        <p:nvSpPr>
          <p:cNvPr id="159749" name="AutoShape 5"/>
          <p:cNvSpPr>
            <a:spLocks noChangeArrowheads="1"/>
          </p:cNvSpPr>
          <p:nvPr/>
        </p:nvSpPr>
        <p:spPr bwMode="blackWhite">
          <a:xfrm>
            <a:off x="681038" y="987425"/>
            <a:ext cx="7551737" cy="1139825"/>
          </a:xfrm>
          <a:prstGeom prst="roundRect">
            <a:avLst>
              <a:gd name="adj" fmla="val 9106"/>
            </a:avLst>
          </a:prstGeom>
          <a:noFill/>
          <a:ln w="3175">
            <a:solidFill>
              <a:srgbClr val="000099"/>
            </a:solidFill>
            <a:round/>
            <a:headEnd/>
            <a:tailEnd/>
          </a:ln>
        </p:spPr>
        <p:txBody>
          <a:bodyPr anchor="ctr">
            <a:spAutoFit/>
          </a:bodyPr>
          <a:lstStyle/>
          <a:p>
            <a:pPr latinLnBrk="0">
              <a:lnSpc>
                <a:spcPct val="120000"/>
              </a:lnSpc>
            </a:pPr>
            <a:r>
              <a:rPr kumimoji="0" lang="zh-CN" altLang="en-US" sz="2600" b="1">
                <a:solidFill>
                  <a:srgbClr val="000099"/>
                </a:solidFill>
                <a:latin typeface="楷体_GB2312" pitchFamily="49" charset="-122"/>
                <a:ea typeface="楷体_GB2312" pitchFamily="49" charset="-122"/>
              </a:rPr>
              <a:t>利润表是反映企业一定时期经营成果的会计报表。</a:t>
            </a:r>
          </a:p>
          <a:p>
            <a:pPr latinLnBrk="0">
              <a:lnSpc>
                <a:spcPct val="120000"/>
              </a:lnSpc>
            </a:pPr>
            <a:r>
              <a:rPr kumimoji="0" lang="zh-CN" altLang="en-US" sz="2600" b="1">
                <a:solidFill>
                  <a:srgbClr val="000099"/>
                </a:solidFill>
                <a:latin typeface="楷体_GB2312" pitchFamily="49" charset="-122"/>
                <a:ea typeface="楷体_GB2312" pitchFamily="49" charset="-122"/>
              </a:rPr>
              <a:t>利润表是反映经营过程的动态报表。</a:t>
            </a:r>
            <a:r>
              <a:rPr kumimoji="0" lang="zh-CN" altLang="en-US" sz="2800">
                <a:solidFill>
                  <a:srgbClr val="000099"/>
                </a:solidFill>
                <a:latin typeface="楷体_GB2312" pitchFamily="49" charset="-122"/>
                <a:ea typeface="楷体_GB2312" pitchFamily="49" charset="-122"/>
              </a:rPr>
              <a:t> </a:t>
            </a:r>
            <a:endParaRPr kumimoji="0" lang="en-US" altLang="en-US" sz="2800">
              <a:solidFill>
                <a:srgbClr val="000099"/>
              </a:solidFill>
              <a:latin typeface="楷体_GB2312" pitchFamily="49" charset="-122"/>
              <a:ea typeface="楷体_GB2312" pitchFamily="49" charset="-122"/>
            </a:endParaRPr>
          </a:p>
        </p:txBody>
      </p:sp>
      <p:sp>
        <p:nvSpPr>
          <p:cNvPr id="159750" name="AutoShape 6"/>
          <p:cNvSpPr>
            <a:spLocks noChangeArrowheads="1"/>
          </p:cNvSpPr>
          <p:nvPr/>
        </p:nvSpPr>
        <p:spPr bwMode="gray">
          <a:xfrm>
            <a:off x="615950" y="2382838"/>
            <a:ext cx="3035300" cy="608012"/>
          </a:xfrm>
          <a:prstGeom prst="roundRect">
            <a:avLst>
              <a:gd name="adj" fmla="val 50000"/>
            </a:avLst>
          </a:prstGeom>
          <a:gradFill rotWithShape="1">
            <a:gsLst>
              <a:gs pos="0">
                <a:srgbClr val="99CCFF"/>
              </a:gs>
              <a:gs pos="100000">
                <a:srgbClr val="F9FCFF">
                  <a:alpha val="0"/>
                </a:srgbClr>
              </a:gs>
            </a:gsLst>
            <a:path path="rect">
              <a:fillToRect r="100000" b="100000"/>
            </a:path>
          </a:gradFill>
          <a:ln w="15875" algn="ctr">
            <a:noFill/>
            <a:round/>
            <a:headEnd/>
            <a:tailEnd/>
          </a:ln>
        </p:spPr>
        <p:txBody>
          <a:bodyPr anchor="ctr">
            <a:spAutoFit/>
          </a:bodyPr>
          <a:lstStyle/>
          <a:p>
            <a:pPr eaLnBrk="0" latinLnBrk="0" hangingPunct="0"/>
            <a:r>
              <a:rPr kumimoji="0" lang="zh-CN" altLang="en-US" b="1">
                <a:latin typeface="Arial" charset="0"/>
                <a:ea typeface="楷体_GB2312" pitchFamily="49" charset="-122"/>
              </a:rPr>
              <a:t>利润表的作用</a:t>
            </a:r>
          </a:p>
        </p:txBody>
      </p:sp>
      <p:sp>
        <p:nvSpPr>
          <p:cNvPr id="159767" name="_s1031"/>
          <p:cNvSpPr>
            <a:spLocks noChangeArrowheads="1"/>
          </p:cNvSpPr>
          <p:nvPr/>
        </p:nvSpPr>
        <p:spPr bwMode="auto">
          <a:xfrm>
            <a:off x="2057400" y="3276600"/>
            <a:ext cx="6838950" cy="404813"/>
          </a:xfrm>
          <a:prstGeom prst="roundRect">
            <a:avLst>
              <a:gd name="adj" fmla="val 16667"/>
            </a:avLst>
          </a:prstGeom>
          <a:noFill/>
          <a:ln w="9525">
            <a:noFill/>
            <a:round/>
            <a:headEnd/>
            <a:tailEnd/>
          </a:ln>
        </p:spPr>
        <p:txBody>
          <a:bodyPr lIns="0" tIns="0" rIns="0" bIns="0" anchor="ctr">
            <a:spAutoFit/>
          </a:bodyPr>
          <a:lstStyle/>
          <a:p>
            <a:pPr latinLnBrk="0"/>
            <a:r>
              <a:rPr kumimoji="0" lang="zh-CN" altLang="en-US" b="1">
                <a:solidFill>
                  <a:srgbClr val="660066"/>
                </a:solidFill>
                <a:latin typeface="Arial" charset="0"/>
                <a:ea typeface="楷体_GB2312" pitchFamily="49" charset="-122"/>
              </a:rPr>
              <a:t>分析和测定企业损益的发展趋势及企业的获利能力</a:t>
            </a:r>
            <a:r>
              <a:rPr kumimoji="0" lang="zh-CN" altLang="en-US" sz="1800">
                <a:latin typeface="Arial" charset="0"/>
                <a:ea typeface="宋体" charset="-122"/>
              </a:rPr>
              <a:t> </a:t>
            </a:r>
          </a:p>
        </p:txBody>
      </p:sp>
      <p:sp>
        <p:nvSpPr>
          <p:cNvPr id="159768" name="_s1031"/>
          <p:cNvSpPr>
            <a:spLocks noChangeArrowheads="1"/>
          </p:cNvSpPr>
          <p:nvPr/>
        </p:nvSpPr>
        <p:spPr bwMode="auto">
          <a:xfrm>
            <a:off x="2057400" y="3886200"/>
            <a:ext cx="2971800" cy="404813"/>
          </a:xfrm>
          <a:prstGeom prst="roundRect">
            <a:avLst>
              <a:gd name="adj" fmla="val 16667"/>
            </a:avLst>
          </a:prstGeom>
          <a:noFill/>
          <a:ln w="9525">
            <a:noFill/>
            <a:round/>
            <a:headEnd/>
            <a:tailEnd/>
          </a:ln>
        </p:spPr>
        <p:txBody>
          <a:bodyPr lIns="0" tIns="0" rIns="0" bIns="0" anchor="ctr">
            <a:spAutoFit/>
          </a:bodyPr>
          <a:lstStyle/>
          <a:p>
            <a:pPr latinLnBrk="0"/>
            <a:r>
              <a:rPr kumimoji="0" lang="zh-CN" altLang="en-US" b="1">
                <a:solidFill>
                  <a:srgbClr val="660066"/>
                </a:solidFill>
                <a:latin typeface="楷体_GB2312" pitchFamily="49" charset="-122"/>
                <a:ea typeface="楷体_GB2312" pitchFamily="49" charset="-122"/>
              </a:rPr>
              <a:t>评估企业的偿债能力 </a:t>
            </a:r>
          </a:p>
        </p:txBody>
      </p:sp>
      <p:sp>
        <p:nvSpPr>
          <p:cNvPr id="159769" name="_s1031"/>
          <p:cNvSpPr>
            <a:spLocks noChangeArrowheads="1"/>
          </p:cNvSpPr>
          <p:nvPr/>
        </p:nvSpPr>
        <p:spPr bwMode="auto">
          <a:xfrm>
            <a:off x="2057400" y="4495800"/>
            <a:ext cx="4800600" cy="404813"/>
          </a:xfrm>
          <a:prstGeom prst="roundRect">
            <a:avLst>
              <a:gd name="adj" fmla="val 16667"/>
            </a:avLst>
          </a:prstGeom>
          <a:noFill/>
          <a:ln w="9525">
            <a:noFill/>
            <a:round/>
            <a:headEnd/>
            <a:tailEnd/>
          </a:ln>
        </p:spPr>
        <p:txBody>
          <a:bodyPr lIns="0" tIns="0" rIns="0" bIns="0" anchor="ctr">
            <a:spAutoFit/>
          </a:bodyPr>
          <a:lstStyle/>
          <a:p>
            <a:pPr latinLnBrk="0"/>
            <a:r>
              <a:rPr kumimoji="0" lang="zh-CN" altLang="en-US" b="1">
                <a:solidFill>
                  <a:srgbClr val="660066"/>
                </a:solidFill>
                <a:latin typeface="Arial" charset="0"/>
                <a:ea typeface="仿宋_GB2312" pitchFamily="49" charset="-122"/>
              </a:rPr>
              <a:t>有助于企业管理人员做出经营决策</a:t>
            </a:r>
            <a:r>
              <a:rPr kumimoji="0" lang="zh-CN" altLang="en-US">
                <a:solidFill>
                  <a:srgbClr val="660066"/>
                </a:solidFill>
                <a:latin typeface="Arial" charset="0"/>
                <a:ea typeface="仿宋_GB2312" pitchFamily="49" charset="-122"/>
              </a:rPr>
              <a:t> </a:t>
            </a:r>
          </a:p>
        </p:txBody>
      </p:sp>
      <p:sp>
        <p:nvSpPr>
          <p:cNvPr id="159770" name="_s1031"/>
          <p:cNvSpPr>
            <a:spLocks noChangeArrowheads="1"/>
          </p:cNvSpPr>
          <p:nvPr/>
        </p:nvSpPr>
        <p:spPr bwMode="auto">
          <a:xfrm>
            <a:off x="2057400" y="5105400"/>
            <a:ext cx="2971800" cy="404813"/>
          </a:xfrm>
          <a:prstGeom prst="roundRect">
            <a:avLst>
              <a:gd name="adj" fmla="val 16667"/>
            </a:avLst>
          </a:prstGeom>
          <a:noFill/>
          <a:ln w="9525">
            <a:noFill/>
            <a:round/>
            <a:headEnd/>
            <a:tailEnd/>
          </a:ln>
        </p:spPr>
        <p:txBody>
          <a:bodyPr lIns="0" tIns="0" rIns="0" bIns="0" anchor="ctr">
            <a:spAutoFit/>
          </a:bodyPr>
          <a:lstStyle/>
          <a:p>
            <a:pPr latinLnBrk="0"/>
            <a:r>
              <a:rPr kumimoji="0" lang="zh-CN" altLang="en-US" b="1">
                <a:solidFill>
                  <a:srgbClr val="660066"/>
                </a:solidFill>
                <a:latin typeface="Arial" charset="0"/>
                <a:ea typeface="楷体_GB2312" pitchFamily="49" charset="-122"/>
              </a:rPr>
              <a:t>考核管理当局的业绩 </a:t>
            </a:r>
          </a:p>
        </p:txBody>
      </p:sp>
      <p:sp>
        <p:nvSpPr>
          <p:cNvPr id="159771" name="Line 27"/>
          <p:cNvSpPr>
            <a:spLocks noChangeShapeType="1"/>
          </p:cNvSpPr>
          <p:nvPr/>
        </p:nvSpPr>
        <p:spPr bwMode="auto">
          <a:xfrm>
            <a:off x="914400" y="2971800"/>
            <a:ext cx="0" cy="2362200"/>
          </a:xfrm>
          <a:prstGeom prst="line">
            <a:avLst/>
          </a:prstGeom>
          <a:noFill/>
          <a:ln w="57150">
            <a:solidFill>
              <a:srgbClr val="FFCC00"/>
            </a:solidFill>
            <a:round/>
            <a:headEnd/>
            <a:tailEnd/>
          </a:ln>
        </p:spPr>
        <p:txBody>
          <a:bodyPr/>
          <a:lstStyle/>
          <a:p>
            <a:endParaRPr lang="zh-CN" altLang="en-US"/>
          </a:p>
        </p:txBody>
      </p:sp>
      <p:sp>
        <p:nvSpPr>
          <p:cNvPr id="159772" name="Line 28"/>
          <p:cNvSpPr>
            <a:spLocks noChangeShapeType="1"/>
          </p:cNvSpPr>
          <p:nvPr/>
        </p:nvSpPr>
        <p:spPr bwMode="auto">
          <a:xfrm>
            <a:off x="914400" y="3505200"/>
            <a:ext cx="1066800" cy="0"/>
          </a:xfrm>
          <a:prstGeom prst="line">
            <a:avLst/>
          </a:prstGeom>
          <a:noFill/>
          <a:ln w="57150">
            <a:solidFill>
              <a:srgbClr val="FFCC00"/>
            </a:solidFill>
            <a:round/>
            <a:headEnd/>
            <a:tailEnd type="triangle" w="med" len="med"/>
          </a:ln>
        </p:spPr>
        <p:txBody>
          <a:bodyPr/>
          <a:lstStyle/>
          <a:p>
            <a:endParaRPr lang="zh-CN" altLang="en-US"/>
          </a:p>
        </p:txBody>
      </p:sp>
      <p:sp>
        <p:nvSpPr>
          <p:cNvPr id="159773" name="Line 29"/>
          <p:cNvSpPr>
            <a:spLocks noChangeShapeType="1"/>
          </p:cNvSpPr>
          <p:nvPr/>
        </p:nvSpPr>
        <p:spPr bwMode="auto">
          <a:xfrm>
            <a:off x="914400" y="5334000"/>
            <a:ext cx="1066800" cy="0"/>
          </a:xfrm>
          <a:prstGeom prst="line">
            <a:avLst/>
          </a:prstGeom>
          <a:noFill/>
          <a:ln w="57150">
            <a:solidFill>
              <a:srgbClr val="FFCC00"/>
            </a:solidFill>
            <a:round/>
            <a:headEnd/>
            <a:tailEnd type="triangle" w="med" len="med"/>
          </a:ln>
        </p:spPr>
        <p:txBody>
          <a:bodyPr/>
          <a:lstStyle/>
          <a:p>
            <a:endParaRPr lang="zh-CN" altLang="en-US"/>
          </a:p>
        </p:txBody>
      </p:sp>
      <p:sp>
        <p:nvSpPr>
          <p:cNvPr id="159774" name="Line 30"/>
          <p:cNvSpPr>
            <a:spLocks noChangeShapeType="1"/>
          </p:cNvSpPr>
          <p:nvPr/>
        </p:nvSpPr>
        <p:spPr bwMode="auto">
          <a:xfrm>
            <a:off x="914400" y="4114800"/>
            <a:ext cx="1066800" cy="0"/>
          </a:xfrm>
          <a:prstGeom prst="line">
            <a:avLst/>
          </a:prstGeom>
          <a:noFill/>
          <a:ln w="57150">
            <a:solidFill>
              <a:srgbClr val="FFCC00"/>
            </a:solidFill>
            <a:round/>
            <a:headEnd/>
            <a:tailEnd type="triangle" w="med" len="med"/>
          </a:ln>
        </p:spPr>
        <p:txBody>
          <a:bodyPr/>
          <a:lstStyle/>
          <a:p>
            <a:endParaRPr lang="zh-CN" altLang="en-US"/>
          </a:p>
        </p:txBody>
      </p:sp>
      <p:sp>
        <p:nvSpPr>
          <p:cNvPr id="159775" name="Line 31"/>
          <p:cNvSpPr>
            <a:spLocks noChangeShapeType="1"/>
          </p:cNvSpPr>
          <p:nvPr/>
        </p:nvSpPr>
        <p:spPr bwMode="auto">
          <a:xfrm>
            <a:off x="914400" y="4724400"/>
            <a:ext cx="1066800" cy="0"/>
          </a:xfrm>
          <a:prstGeom prst="line">
            <a:avLst/>
          </a:prstGeom>
          <a:noFill/>
          <a:ln w="57150">
            <a:solidFill>
              <a:srgbClr val="FFCC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609600" y="1143000"/>
            <a:ext cx="8001000" cy="5181600"/>
          </a:xfrm>
        </p:spPr>
        <p:txBody>
          <a:bodyPr/>
          <a:lstStyle/>
          <a:p>
            <a:pPr>
              <a:lnSpc>
                <a:spcPct val="110000"/>
              </a:lnSpc>
            </a:pPr>
            <a:r>
              <a:rPr lang="zh-CN" altLang="en-US">
                <a:solidFill>
                  <a:srgbClr val="CC0000"/>
                </a:solidFill>
              </a:rPr>
              <a:t>2.负债</a:t>
            </a:r>
          </a:p>
          <a:p>
            <a:pPr>
              <a:lnSpc>
                <a:spcPct val="110000"/>
              </a:lnSpc>
            </a:pPr>
            <a:r>
              <a:rPr lang="zh-CN" altLang="en-US" sz="2000" b="0">
                <a:solidFill>
                  <a:srgbClr val="0000CC"/>
                </a:solidFill>
              </a:rPr>
              <a:t>（1）负债的定义</a:t>
            </a:r>
          </a:p>
          <a:p>
            <a:pPr>
              <a:lnSpc>
                <a:spcPct val="110000"/>
              </a:lnSpc>
            </a:pPr>
            <a:r>
              <a:rPr lang="zh-CN" altLang="en-US" sz="2000" b="0"/>
              <a:t>       负债是指过去的交易和事项形成的现时义务，履行该业务预期会导致该经济利益流出企业。</a:t>
            </a:r>
          </a:p>
          <a:p>
            <a:pPr>
              <a:lnSpc>
                <a:spcPct val="110000"/>
              </a:lnSpc>
            </a:pPr>
            <a:r>
              <a:rPr lang="zh-CN" altLang="en-US" sz="2000" b="0">
                <a:solidFill>
                  <a:srgbClr val="0000CC"/>
                </a:solidFill>
              </a:rPr>
              <a:t>（2）负债的三个特征</a:t>
            </a:r>
            <a:endParaRPr lang="zh-CN" altLang="en-US" sz="2000" b="0"/>
          </a:p>
          <a:p>
            <a:pPr>
              <a:lnSpc>
                <a:spcPct val="110000"/>
              </a:lnSpc>
            </a:pPr>
            <a:r>
              <a:rPr lang="en-US" altLang="zh-CN" sz="2000" b="0"/>
              <a:t>      a)</a:t>
            </a:r>
            <a:r>
              <a:rPr lang="zh-CN" altLang="en-US" sz="2000" b="0"/>
              <a:t>负债是企业承担的现时义务。 </a:t>
            </a:r>
          </a:p>
          <a:p>
            <a:pPr>
              <a:lnSpc>
                <a:spcPct val="110000"/>
              </a:lnSpc>
            </a:pPr>
            <a:r>
              <a:rPr lang="en-US" altLang="zh-CN" sz="2000" b="0"/>
              <a:t>      b)</a:t>
            </a:r>
            <a:r>
              <a:rPr lang="zh-CN" altLang="en-US" sz="2000" b="0"/>
              <a:t>负债的清偿预期会导致经济利益流出企业。 </a:t>
            </a:r>
          </a:p>
          <a:p>
            <a:pPr>
              <a:lnSpc>
                <a:spcPct val="110000"/>
              </a:lnSpc>
            </a:pPr>
            <a:r>
              <a:rPr lang="en-US" altLang="zh-CN" sz="2000" b="0"/>
              <a:t>      c)</a:t>
            </a:r>
            <a:r>
              <a:rPr lang="zh-CN" altLang="en-US" sz="2000" b="0"/>
              <a:t>负债是由企业过去的交易和事项形成的。</a:t>
            </a:r>
          </a:p>
          <a:p>
            <a:pPr>
              <a:lnSpc>
                <a:spcPct val="110000"/>
              </a:lnSpc>
            </a:pPr>
            <a:r>
              <a:rPr lang="zh-CN" altLang="en-US" sz="2000" b="0">
                <a:solidFill>
                  <a:srgbClr val="0000CC"/>
                </a:solidFill>
              </a:rPr>
              <a:t>（3）负债的确认条件</a:t>
            </a:r>
          </a:p>
          <a:p>
            <a:pPr>
              <a:lnSpc>
                <a:spcPct val="110000"/>
              </a:lnSpc>
            </a:pPr>
            <a:r>
              <a:rPr lang="en-US" altLang="zh-CN" sz="2000" b="0"/>
              <a:t>      a)</a:t>
            </a:r>
            <a:r>
              <a:rPr lang="zh-CN" altLang="en-US" sz="2000" b="0"/>
              <a:t>与该义务有关的经济利益已很可能流出企业。</a:t>
            </a:r>
          </a:p>
          <a:p>
            <a:pPr>
              <a:lnSpc>
                <a:spcPct val="110000"/>
              </a:lnSpc>
            </a:pPr>
            <a:r>
              <a:rPr lang="en-US" altLang="zh-CN" sz="2000" b="0"/>
              <a:t>      b)</a:t>
            </a:r>
            <a:r>
              <a:rPr lang="zh-CN" altLang="en-US" sz="2000" b="0"/>
              <a:t>未来流出的经济利益的金额能够可靠地计量。</a:t>
            </a:r>
          </a:p>
          <a:p>
            <a:pPr>
              <a:lnSpc>
                <a:spcPct val="110000"/>
              </a:lnSpc>
            </a:pPr>
            <a:r>
              <a:rPr lang="zh-CN" altLang="en-US" sz="2000" b="0"/>
              <a:t>      按照流动性对负债进行分类，可以分为：流动负债、非流动负债。</a:t>
            </a:r>
          </a:p>
        </p:txBody>
      </p:sp>
      <p:sp>
        <p:nvSpPr>
          <p:cNvPr id="3" name="日期占位符 3"/>
          <p:cNvSpPr>
            <a:spLocks noGrp="1"/>
          </p:cNvSpPr>
          <p:nvPr>
            <p:ph type="dt" sz="half" idx="10"/>
          </p:nvPr>
        </p:nvSpPr>
        <p:spPr/>
        <p:txBody>
          <a:bodyPr/>
          <a:lstStyle/>
          <a:p>
            <a:fld id="{EEA59991-CD1D-4979-80ED-BD716287CC68}"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A7A04EC1-4724-4F58-95B0-2A584F6BF99C}" type="slidenum">
              <a:rPr lang="en-US" altLang="ko-KR"/>
              <a:pPr/>
              <a:t>41</a:t>
            </a:fld>
            <a:endParaRPr lang="en-US" altLang="ko-KR"/>
          </a:p>
        </p:txBody>
      </p:sp>
    </p:spTree>
  </p:cSld>
  <p:clrMapOvr>
    <a:masterClrMapping/>
  </p:clrMapOvr>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3"/>
          <p:cNvSpPr>
            <a:spLocks noGrp="1" noChangeArrowheads="1"/>
          </p:cNvSpPr>
          <p:nvPr>
            <p:ph idx="1"/>
          </p:nvPr>
        </p:nvSpPr>
        <p:spPr/>
        <p:txBody>
          <a:bodyPr/>
          <a:lstStyle/>
          <a:p>
            <a:pPr eaLnBrk="1" hangingPunct="1">
              <a:lnSpc>
                <a:spcPct val="140000"/>
              </a:lnSpc>
            </a:pPr>
            <a:r>
              <a:rPr lang="zh-CN" altLang="en-US" sz="3200" b="0" smtClean="0"/>
              <a:t>    利润表的局限性在于，报表中的收入和耗费均是按权责发生制原则确认的，因此，可能导致由此确定的利润与实际的现金流量不符，不能说明企业收益的质量。</a:t>
            </a:r>
          </a:p>
          <a:p>
            <a:pPr eaLnBrk="1" hangingPunct="1">
              <a:lnSpc>
                <a:spcPct val="140000"/>
              </a:lnSpc>
            </a:pPr>
            <a:endParaRPr lang="zh-CN" altLang="en-US" sz="3200"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4F6D9C4D-14DE-4655-8547-DA2F2FDEB7E8}"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18E07A86-ACBB-4701-934C-B1FC5E8885C8}" type="slidenum">
              <a:rPr lang="ko-KR" altLang="en-US" sz="1200" b="1">
                <a:latin typeface="+mj-lt"/>
                <a:ea typeface="华文细黑" pitchFamily="2" charset="-122"/>
              </a:rPr>
              <a:pPr algn="r">
                <a:defRPr/>
              </a:pPr>
              <a:t>410</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zh-CN" altLang="en-US" sz="3600" smtClean="0">
                <a:solidFill>
                  <a:srgbClr val="FFFFFF"/>
                </a:solidFill>
                <a:latin typeface="黑体" pitchFamily="2" charset="-122"/>
              </a:rPr>
              <a:t>二、利润表的快速阅读</a:t>
            </a:r>
          </a:p>
        </p:txBody>
      </p:sp>
      <p:sp>
        <p:nvSpPr>
          <p:cNvPr id="16390" name="Rectangle 3"/>
          <p:cNvSpPr>
            <a:spLocks noGrp="1" noChangeArrowheads="1"/>
          </p:cNvSpPr>
          <p:nvPr>
            <p:ph idx="1"/>
          </p:nvPr>
        </p:nvSpPr>
        <p:spPr/>
        <p:txBody>
          <a:bodyPr/>
          <a:lstStyle/>
          <a:p>
            <a:pPr eaLnBrk="1" hangingPunct="1">
              <a:lnSpc>
                <a:spcPct val="110000"/>
              </a:lnSpc>
              <a:spcBef>
                <a:spcPct val="50000"/>
              </a:spcBef>
            </a:pPr>
            <a:r>
              <a:rPr lang="zh-CN" altLang="en-US" sz="3200" b="0" smtClean="0"/>
              <a:t>一看净利润项目</a:t>
            </a:r>
            <a:r>
              <a:rPr lang="en-US" altLang="zh-CN" sz="3200" b="0" smtClean="0"/>
              <a:t>,</a:t>
            </a:r>
            <a:r>
              <a:rPr lang="zh-CN" altLang="en-US" sz="3200" b="0" smtClean="0"/>
              <a:t>得出盈亏信息</a:t>
            </a:r>
          </a:p>
          <a:p>
            <a:pPr eaLnBrk="1" hangingPunct="1">
              <a:lnSpc>
                <a:spcPct val="110000"/>
              </a:lnSpc>
              <a:spcBef>
                <a:spcPct val="50000"/>
              </a:spcBef>
            </a:pPr>
            <a:r>
              <a:rPr lang="zh-CN" altLang="en-US" sz="3200" b="0" smtClean="0"/>
              <a:t>二看净利润的来源项目</a:t>
            </a:r>
            <a:r>
              <a:rPr lang="en-US" altLang="zh-CN" sz="3200" b="0" smtClean="0"/>
              <a:t>,</a:t>
            </a:r>
            <a:r>
              <a:rPr lang="zh-CN" altLang="en-US" sz="3200" b="0" smtClean="0"/>
              <a:t>分析利润的合理性</a:t>
            </a:r>
          </a:p>
          <a:p>
            <a:pPr eaLnBrk="1" hangingPunct="1">
              <a:lnSpc>
                <a:spcPct val="110000"/>
              </a:lnSpc>
              <a:spcBef>
                <a:spcPct val="50000"/>
              </a:spcBef>
            </a:pPr>
            <a:r>
              <a:rPr lang="zh-CN" altLang="en-US" sz="3200" b="0" smtClean="0"/>
              <a:t>三看连续期间的利润表</a:t>
            </a:r>
            <a:r>
              <a:rPr lang="en-US" altLang="zh-CN" sz="3200" b="0" smtClean="0"/>
              <a:t>,</a:t>
            </a:r>
            <a:r>
              <a:rPr lang="zh-CN" altLang="en-US" sz="3200" b="0" smtClean="0"/>
              <a:t>判断企业的获利能力</a:t>
            </a:r>
            <a:endParaRPr lang="en-US" altLang="zh-CN" sz="3200" b="0" smtClean="0"/>
          </a:p>
          <a:p>
            <a:pPr eaLnBrk="1" hangingPunct="1">
              <a:lnSpc>
                <a:spcPct val="110000"/>
              </a:lnSpc>
              <a:spcBef>
                <a:spcPct val="50000"/>
              </a:spcBef>
            </a:pPr>
            <a:endParaRPr lang="zh-CN" altLang="en-US" sz="3200" b="0"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C21A6D87-93AA-4DA3-82A6-788120ABF1FE}"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487E6096-65B5-4F09-95BC-10A97906DC9E}" type="slidenum">
              <a:rPr lang="ko-KR" altLang="en-US" sz="1200" b="1">
                <a:latin typeface="+mj-lt"/>
                <a:ea typeface="华文细黑" pitchFamily="2" charset="-122"/>
              </a:rPr>
              <a:pPr algn="r">
                <a:defRPr/>
              </a:pPr>
              <a:t>411</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algn="ctr" eaLnBrk="1" hangingPunct="1"/>
            <a:r>
              <a:rPr lang="zh-CN" altLang="en-US" sz="4400" b="0" smtClean="0">
                <a:solidFill>
                  <a:schemeClr val="bg1"/>
                </a:solidFill>
                <a:latin typeface="华文新魏" pitchFamily="2" charset="-122"/>
                <a:ea typeface="华文新魏" pitchFamily="2" charset="-122"/>
              </a:rPr>
              <a:t>第三节  现金流量表</a:t>
            </a:r>
          </a:p>
        </p:txBody>
      </p:sp>
      <p:sp>
        <p:nvSpPr>
          <p:cNvPr id="10"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29201353-3D80-4472-9E96-F34F8366ED54}"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11"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12"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54A59877-63CD-4E56-9240-4F1250782983}" type="slidenum">
              <a:rPr lang="ko-KR" altLang="en-US" sz="1200" b="1">
                <a:latin typeface="+mj-lt"/>
                <a:ea typeface="华文细黑" pitchFamily="2" charset="-122"/>
              </a:rPr>
              <a:pPr algn="r">
                <a:defRPr/>
              </a:pPr>
              <a:t>412</a:t>
            </a:fld>
            <a:endParaRPr lang="en-US" altLang="ko-KR" sz="1200" b="1">
              <a:latin typeface="+mj-lt"/>
              <a:ea typeface="华文细黑" pitchFamily="2" charset="-122"/>
            </a:endParaRPr>
          </a:p>
        </p:txBody>
      </p:sp>
      <p:sp>
        <p:nvSpPr>
          <p:cNvPr id="144388" name="AutoShape 4"/>
          <p:cNvSpPr>
            <a:spLocks noChangeArrowheads="1"/>
          </p:cNvSpPr>
          <p:nvPr/>
        </p:nvSpPr>
        <p:spPr bwMode="gray">
          <a:xfrm>
            <a:off x="1828800" y="1524000"/>
            <a:ext cx="6705600"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一、现金流量表概述</a:t>
            </a:r>
          </a:p>
        </p:txBody>
      </p:sp>
      <p:sp>
        <p:nvSpPr>
          <p:cNvPr id="144391" name="AutoShape 7"/>
          <p:cNvSpPr>
            <a:spLocks noChangeArrowheads="1"/>
          </p:cNvSpPr>
          <p:nvPr/>
        </p:nvSpPr>
        <p:spPr bwMode="gray">
          <a:xfrm>
            <a:off x="1830388" y="2597150"/>
            <a:ext cx="6700837"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二、现金流量表的基本结构</a:t>
            </a:r>
          </a:p>
        </p:txBody>
      </p:sp>
      <p:sp>
        <p:nvSpPr>
          <p:cNvPr id="144392" name="AutoShape 8"/>
          <p:cNvSpPr>
            <a:spLocks noChangeArrowheads="1"/>
          </p:cNvSpPr>
          <p:nvPr/>
        </p:nvSpPr>
        <p:spPr bwMode="gray">
          <a:xfrm>
            <a:off x="1906588" y="4806950"/>
            <a:ext cx="6627812"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四、现金流量表各项目的经济含义</a:t>
            </a:r>
          </a:p>
        </p:txBody>
      </p:sp>
      <p:pic>
        <p:nvPicPr>
          <p:cNvPr id="17417" name="Picture 10" descr="j0295069"/>
          <p:cNvPicPr>
            <a:picLocks noChangeAspect="1" noChangeArrowheads="1"/>
          </p:cNvPicPr>
          <p:nvPr/>
        </p:nvPicPr>
        <p:blipFill>
          <a:blip r:embed="rId2" cstate="print"/>
          <a:srcRect/>
          <a:stretch>
            <a:fillRect/>
          </a:stretch>
        </p:blipFill>
        <p:spPr bwMode="auto">
          <a:xfrm>
            <a:off x="228600" y="5181600"/>
            <a:ext cx="1830388" cy="1316038"/>
          </a:xfrm>
          <a:prstGeom prst="rect">
            <a:avLst/>
          </a:prstGeom>
          <a:noFill/>
          <a:ln w="9525">
            <a:noFill/>
            <a:miter lim="800000"/>
            <a:headEnd/>
            <a:tailEnd/>
          </a:ln>
        </p:spPr>
      </p:pic>
      <p:sp>
        <p:nvSpPr>
          <p:cNvPr id="13" name="AutoShape 7"/>
          <p:cNvSpPr>
            <a:spLocks noChangeArrowheads="1"/>
          </p:cNvSpPr>
          <p:nvPr/>
        </p:nvSpPr>
        <p:spPr bwMode="gray">
          <a:xfrm>
            <a:off x="1830388" y="3740150"/>
            <a:ext cx="6700837"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Arial" charset="0"/>
                <a:ea typeface="黑体" pitchFamily="2" charset="-122"/>
              </a:rPr>
              <a:t>三、现金流量表的编制基础和编制方法</a:t>
            </a: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normAutofit fontScale="77500" lnSpcReduction="20000"/>
          </a:bodyPr>
          <a:lstStyle/>
          <a:p>
            <a:pPr eaLnBrk="1" hangingPunct="1">
              <a:lnSpc>
                <a:spcPct val="110000"/>
              </a:lnSpc>
              <a:spcBef>
                <a:spcPct val="30000"/>
              </a:spcBef>
            </a:pPr>
            <a:r>
              <a:rPr lang="zh-CN" altLang="en-US" sz="3200" smtClean="0">
                <a:solidFill>
                  <a:srgbClr val="000099"/>
                </a:solidFill>
              </a:rPr>
              <a:t>（一）性质及作用</a:t>
            </a:r>
          </a:p>
          <a:p>
            <a:pPr eaLnBrk="1" hangingPunct="1">
              <a:lnSpc>
                <a:spcPct val="110000"/>
              </a:lnSpc>
              <a:spcBef>
                <a:spcPct val="30000"/>
              </a:spcBef>
            </a:pPr>
            <a:r>
              <a:rPr lang="zh-CN" altLang="en-US" b="0" smtClean="0"/>
              <a:t>现金流量表：是反映企业一定期间内现金及现金等价物流入和流出信息的动态报表。</a:t>
            </a:r>
          </a:p>
          <a:p>
            <a:pPr eaLnBrk="1" hangingPunct="1">
              <a:lnSpc>
                <a:spcPct val="110000"/>
              </a:lnSpc>
              <a:spcBef>
                <a:spcPct val="30000"/>
              </a:spcBef>
            </a:pPr>
            <a:r>
              <a:rPr lang="zh-CN" altLang="en-US" smtClean="0">
                <a:solidFill>
                  <a:srgbClr val="FF6600"/>
                </a:solidFill>
              </a:rPr>
              <a:t>作用：</a:t>
            </a:r>
          </a:p>
          <a:p>
            <a:pPr eaLnBrk="1" hangingPunct="1">
              <a:lnSpc>
                <a:spcPct val="110000"/>
              </a:lnSpc>
              <a:spcBef>
                <a:spcPct val="30000"/>
              </a:spcBef>
            </a:pPr>
            <a:r>
              <a:rPr lang="zh-CN" altLang="en-US" b="0" smtClean="0"/>
              <a:t>1、可以提供企业的现金流量信息，从而对企业整体财务状况作出客观评价。</a:t>
            </a:r>
          </a:p>
          <a:p>
            <a:pPr eaLnBrk="1" hangingPunct="1">
              <a:lnSpc>
                <a:spcPct val="110000"/>
              </a:lnSpc>
              <a:spcBef>
                <a:spcPct val="30000"/>
              </a:spcBef>
            </a:pPr>
            <a:r>
              <a:rPr lang="zh-CN" altLang="en-US" b="0" smtClean="0"/>
              <a:t>2、可以评价企业的投资和筹资活动的业绩。</a:t>
            </a:r>
          </a:p>
          <a:p>
            <a:pPr eaLnBrk="1" hangingPunct="1">
              <a:lnSpc>
                <a:spcPct val="110000"/>
              </a:lnSpc>
              <a:spcBef>
                <a:spcPct val="30000"/>
              </a:spcBef>
            </a:pPr>
            <a:r>
              <a:rPr lang="zh-CN" altLang="en-US" b="0" smtClean="0"/>
              <a:t>3、可以评价企业收益的质量。</a:t>
            </a:r>
          </a:p>
          <a:p>
            <a:pPr eaLnBrk="1" hangingPunct="1">
              <a:lnSpc>
                <a:spcPct val="110000"/>
              </a:lnSpc>
              <a:spcBef>
                <a:spcPct val="30000"/>
              </a:spcBef>
            </a:pPr>
            <a:r>
              <a:rPr lang="zh-CN" altLang="en-US" b="0" smtClean="0"/>
              <a:t>4、可以弥补利润表的不足。</a:t>
            </a:r>
          </a:p>
          <a:p>
            <a:pPr eaLnBrk="1" hangingPunct="1">
              <a:lnSpc>
                <a:spcPct val="110000"/>
              </a:lnSpc>
              <a:spcBef>
                <a:spcPct val="30000"/>
              </a:spcBef>
            </a:pPr>
            <a:r>
              <a:rPr lang="zh-CN" altLang="en-US" b="0" smtClean="0"/>
              <a:t>5、可以弥补资产负债表的不足。</a:t>
            </a:r>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91EBFF5-B7E5-44F7-848F-FB1353A20F7B}"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8123A464-C4AD-40BD-BA4C-C516E97CE579}" type="slidenum">
              <a:rPr lang="ko-KR" altLang="en-US" sz="1200" b="1">
                <a:latin typeface="+mj-lt"/>
                <a:ea typeface="华文细黑" pitchFamily="2" charset="-122"/>
              </a:rPr>
              <a:pPr algn="r">
                <a:defRPr/>
              </a:pPr>
              <a:t>413</a:t>
            </a:fld>
            <a:endParaRPr lang="en-US" altLang="ko-KR" sz="1200" b="1">
              <a:latin typeface="+mj-lt"/>
              <a:ea typeface="华文细黑" pitchFamily="2" charset="-122"/>
            </a:endParaRPr>
          </a:p>
        </p:txBody>
      </p:sp>
      <p:sp>
        <p:nvSpPr>
          <p:cNvPr id="18438" name="Rectangle 5"/>
          <p:cNvSpPr>
            <a:spLocks noChangeArrowheads="1"/>
          </p:cNvSpPr>
          <p:nvPr/>
        </p:nvSpPr>
        <p:spPr bwMode="auto">
          <a:xfrm>
            <a:off x="685800" y="228600"/>
            <a:ext cx="5334000" cy="641350"/>
          </a:xfrm>
          <a:prstGeom prst="rect">
            <a:avLst/>
          </a:prstGeom>
          <a:noFill/>
          <a:ln w="9525">
            <a:noFill/>
            <a:miter lim="800000"/>
            <a:headEnd/>
            <a:tailEnd/>
          </a:ln>
        </p:spPr>
        <p:txBody>
          <a:bodyPr>
            <a:spAutoFit/>
          </a:bodyPr>
          <a:lstStyle/>
          <a:p>
            <a:pPr eaLnBrk="0" latinLnBrk="0" hangingPunct="0"/>
            <a:r>
              <a:rPr kumimoji="0" lang="zh-CN" altLang="en-US" sz="3600" b="1">
                <a:solidFill>
                  <a:srgbClr val="FFFFFF"/>
                </a:solidFill>
                <a:latin typeface="Arial" charset="0"/>
                <a:ea typeface="黑体" pitchFamily="2" charset="-122"/>
              </a:rPr>
              <a:t>一、现金流量表概述</a:t>
            </a: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5519FC03-9580-42CB-B087-50E9CA16E81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4C44E5B7-77F1-462A-86A6-E90129D86235}" type="slidenum">
              <a:rPr lang="ko-KR" altLang="en-US" sz="1200" b="1">
                <a:latin typeface="+mj-lt"/>
                <a:ea typeface="华文细黑" pitchFamily="2" charset="-122"/>
              </a:rPr>
              <a:pPr algn="r">
                <a:defRPr/>
              </a:pPr>
              <a:t>414</a:t>
            </a:fld>
            <a:endParaRPr lang="en-US" altLang="ko-KR" sz="1200" b="1">
              <a:latin typeface="+mj-lt"/>
              <a:ea typeface="华文细黑" pitchFamily="2" charset="-122"/>
            </a:endParaRPr>
          </a:p>
        </p:txBody>
      </p:sp>
      <p:sp>
        <p:nvSpPr>
          <p:cNvPr id="163844" name="AutoShape 4"/>
          <p:cNvSpPr>
            <a:spLocks noChangeArrowheads="1"/>
          </p:cNvSpPr>
          <p:nvPr/>
        </p:nvSpPr>
        <p:spPr bwMode="gray">
          <a:xfrm>
            <a:off x="279400" y="142875"/>
            <a:ext cx="6505575" cy="781050"/>
          </a:xfrm>
          <a:prstGeom prst="roundRect">
            <a:avLst>
              <a:gd name="adj" fmla="val 50000"/>
            </a:avLst>
          </a:prstGeom>
          <a:noFill/>
          <a:ln w="15875" algn="ctr">
            <a:noFill/>
            <a:round/>
            <a:headEnd/>
            <a:tailEnd/>
          </a:ln>
        </p:spPr>
        <p:txBody>
          <a:bodyPr wrap="none" anchor="ctr">
            <a:spAutoFit/>
          </a:bodyPr>
          <a:lstStyle/>
          <a:p>
            <a:pPr eaLnBrk="0" latinLnBrk="0" hangingPunct="0"/>
            <a:r>
              <a:rPr kumimoji="0" lang="zh-CN" altLang="en-US" sz="3200" b="1">
                <a:solidFill>
                  <a:schemeClr val="bg1"/>
                </a:solidFill>
                <a:latin typeface="Arial" charset="0"/>
                <a:ea typeface="楷体_GB2312" pitchFamily="49" charset="-122"/>
              </a:rPr>
              <a:t>（二）现金流量表的几个基本概念</a:t>
            </a:r>
          </a:p>
        </p:txBody>
      </p:sp>
      <p:sp>
        <p:nvSpPr>
          <p:cNvPr id="163845" name="AutoShape 5"/>
          <p:cNvSpPr>
            <a:spLocks noChangeArrowheads="1"/>
          </p:cNvSpPr>
          <p:nvPr/>
        </p:nvSpPr>
        <p:spPr bwMode="blackWhite">
          <a:xfrm>
            <a:off x="688975" y="2181225"/>
            <a:ext cx="1973263" cy="382588"/>
          </a:xfrm>
          <a:prstGeom prst="roundRect">
            <a:avLst>
              <a:gd name="adj" fmla="val 9106"/>
            </a:avLst>
          </a:prstGeom>
          <a:gradFill rotWithShape="1">
            <a:gsLst>
              <a:gs pos="0">
                <a:srgbClr val="FFFFD2">
                  <a:alpha val="0"/>
                </a:srgbClr>
              </a:gs>
              <a:gs pos="100000">
                <a:srgbClr val="FFFF99">
                  <a:alpha val="12000"/>
                </a:srgbClr>
              </a:gs>
            </a:gsLst>
            <a:lin ang="2700000" scaled="1"/>
          </a:gradFill>
          <a:ln w="3175">
            <a:noFill/>
            <a:round/>
            <a:headEnd/>
            <a:tailEnd/>
          </a:ln>
        </p:spPr>
        <p:txBody>
          <a:bodyPr anchor="ctr">
            <a:spAutoFit/>
          </a:bodyPr>
          <a:lstStyle/>
          <a:p>
            <a:pPr algn="just" latinLnBrk="0"/>
            <a:endParaRPr kumimoji="0" lang="en-US" altLang="en-US" sz="1800">
              <a:solidFill>
                <a:srgbClr val="660066"/>
              </a:solidFill>
              <a:latin typeface="Arial" charset="0"/>
            </a:endParaRPr>
          </a:p>
        </p:txBody>
      </p:sp>
      <p:sp>
        <p:nvSpPr>
          <p:cNvPr id="163846" name="AutoShape 6"/>
          <p:cNvSpPr>
            <a:spLocks noChangeArrowheads="1"/>
          </p:cNvSpPr>
          <p:nvPr/>
        </p:nvSpPr>
        <p:spPr bwMode="blackWhite">
          <a:xfrm>
            <a:off x="457200" y="1143000"/>
            <a:ext cx="8229600" cy="5105400"/>
          </a:xfrm>
          <a:prstGeom prst="roundRect">
            <a:avLst>
              <a:gd name="adj" fmla="val 9106"/>
            </a:avLst>
          </a:prstGeom>
          <a:noFill/>
          <a:ln w="3175">
            <a:solidFill>
              <a:srgbClr val="FFCC99"/>
            </a:solidFill>
            <a:round/>
            <a:headEnd/>
            <a:tailEnd/>
          </a:ln>
        </p:spPr>
        <p:txBody>
          <a:bodyPr/>
          <a:lstStyle/>
          <a:p>
            <a:pPr algn="just" latinLnBrk="0">
              <a:lnSpc>
                <a:spcPct val="110000"/>
              </a:lnSpc>
              <a:spcBef>
                <a:spcPct val="20000"/>
              </a:spcBef>
            </a:pPr>
            <a:r>
              <a:rPr kumimoji="0" lang="en-US" altLang="zh-CN" b="1">
                <a:solidFill>
                  <a:schemeClr val="accent2"/>
                </a:solidFill>
                <a:latin typeface="楷体_GB2312" pitchFamily="49" charset="-122"/>
                <a:ea typeface="楷体_GB2312" pitchFamily="49" charset="-122"/>
              </a:rPr>
              <a:t>1</a:t>
            </a:r>
            <a:r>
              <a:rPr kumimoji="0" lang="zh-CN" altLang="en-US" b="1">
                <a:solidFill>
                  <a:schemeClr val="accent2"/>
                </a:solidFill>
                <a:latin typeface="楷体_GB2312" pitchFamily="49" charset="-122"/>
                <a:ea typeface="楷体_GB2312" pitchFamily="49" charset="-122"/>
              </a:rPr>
              <a:t>、现金的概念</a:t>
            </a:r>
            <a:r>
              <a:rPr kumimoji="0" lang="zh-CN" altLang="en-US">
                <a:solidFill>
                  <a:srgbClr val="000099"/>
                </a:solidFill>
                <a:latin typeface="楷体_GB2312" pitchFamily="49" charset="-122"/>
                <a:ea typeface="楷体_GB2312" pitchFamily="49" charset="-122"/>
              </a:rPr>
              <a:t>：</a:t>
            </a:r>
            <a:r>
              <a:rPr kumimoji="0" lang="zh-CN" altLang="en-US">
                <a:latin typeface="楷体_GB2312" pitchFamily="49" charset="-122"/>
                <a:ea typeface="楷体_GB2312" pitchFamily="49" charset="-122"/>
              </a:rPr>
              <a:t>指库存现金、随时可用于支付的银行存款、其他货币资金、现金等价物（现金等价物是指</a:t>
            </a:r>
            <a:r>
              <a:rPr kumimoji="0" lang="en-US" altLang="zh-CN">
                <a:latin typeface="楷体_GB2312" pitchFamily="49" charset="-122"/>
                <a:ea typeface="楷体_GB2312" pitchFamily="49" charset="-122"/>
              </a:rPr>
              <a:t>3</a:t>
            </a:r>
            <a:r>
              <a:rPr kumimoji="0" lang="zh-CN" altLang="en-US">
                <a:latin typeface="楷体_GB2312" pitchFamily="49" charset="-122"/>
                <a:ea typeface="楷体_GB2312" pitchFamily="49" charset="-122"/>
              </a:rPr>
              <a:t>个月或更短时间的投资）。</a:t>
            </a:r>
            <a:r>
              <a:rPr kumimoji="0" lang="zh-CN" altLang="en-US">
                <a:solidFill>
                  <a:schemeClr val="accent2"/>
                </a:solidFill>
                <a:latin typeface="楷体_GB2312" pitchFamily="49" charset="-122"/>
                <a:ea typeface="楷体_GB2312" pitchFamily="49" charset="-122"/>
              </a:rPr>
              <a:t>注：现金流量表中的现金 </a:t>
            </a:r>
            <a:r>
              <a:rPr kumimoji="0" lang="en-US" altLang="zh-CN">
                <a:solidFill>
                  <a:schemeClr val="accent2"/>
                </a:solidFill>
                <a:latin typeface="楷体_GB2312" pitchFamily="49" charset="-122"/>
                <a:ea typeface="楷体_GB2312" pitchFamily="49" charset="-122"/>
              </a:rPr>
              <a:t>≠</a:t>
            </a:r>
            <a:r>
              <a:rPr kumimoji="0" lang="zh-CN" altLang="en-US">
                <a:solidFill>
                  <a:schemeClr val="accent2"/>
                </a:solidFill>
                <a:latin typeface="楷体_GB2312" pitchFamily="49" charset="-122"/>
                <a:ea typeface="楷体_GB2312" pitchFamily="49" charset="-122"/>
              </a:rPr>
              <a:t>库存现金</a:t>
            </a:r>
          </a:p>
          <a:p>
            <a:pPr algn="just" latinLnBrk="0">
              <a:lnSpc>
                <a:spcPct val="110000"/>
              </a:lnSpc>
              <a:spcBef>
                <a:spcPct val="20000"/>
              </a:spcBef>
            </a:pPr>
            <a:r>
              <a:rPr kumimoji="0" lang="zh-CN" altLang="en-US">
                <a:solidFill>
                  <a:srgbClr val="006600"/>
                </a:solidFill>
                <a:latin typeface="楷体_GB2312" pitchFamily="49" charset="-122"/>
                <a:ea typeface="楷体_GB2312" pitchFamily="49" charset="-122"/>
              </a:rPr>
              <a:t>    </a:t>
            </a:r>
            <a:r>
              <a:rPr kumimoji="0" lang="zh-CN" altLang="en-US" b="1">
                <a:solidFill>
                  <a:srgbClr val="006600"/>
                </a:solidFill>
                <a:latin typeface="楷体_GB2312" pitchFamily="49" charset="-122"/>
                <a:ea typeface="楷体_GB2312" pitchFamily="49" charset="-122"/>
              </a:rPr>
              <a:t>特别注意事项：</a:t>
            </a:r>
          </a:p>
          <a:p>
            <a:pPr algn="just" latinLnBrk="0">
              <a:lnSpc>
                <a:spcPct val="110000"/>
              </a:lnSpc>
              <a:spcBef>
                <a:spcPct val="20000"/>
              </a:spcBef>
            </a:pPr>
            <a:r>
              <a:rPr kumimoji="0" lang="zh-CN" altLang="en-US">
                <a:latin typeface="楷体_GB2312" pitchFamily="49" charset="-122"/>
                <a:ea typeface="楷体_GB2312" pitchFamily="49" charset="-122"/>
              </a:rPr>
              <a:t>    质押、冻结的活期存款不能随时用于支付，故不能包括在现金流量表中的现金概念中。</a:t>
            </a:r>
          </a:p>
          <a:p>
            <a:pPr algn="just" latinLnBrk="0">
              <a:lnSpc>
                <a:spcPct val="110000"/>
              </a:lnSpc>
              <a:spcBef>
                <a:spcPct val="20000"/>
              </a:spcBef>
            </a:pPr>
            <a:r>
              <a:rPr kumimoji="0" lang="zh-CN" altLang="en-US">
                <a:latin typeface="楷体_GB2312" pitchFamily="49" charset="-122"/>
                <a:ea typeface="楷体_GB2312" pitchFamily="49" charset="-122"/>
              </a:rPr>
              <a:t>    即：</a:t>
            </a:r>
            <a:r>
              <a:rPr kumimoji="0" lang="zh-CN" altLang="en-US" b="1">
                <a:solidFill>
                  <a:srgbClr val="FF0000"/>
                </a:solidFill>
                <a:latin typeface="楷体_GB2312" pitchFamily="49" charset="-122"/>
                <a:ea typeface="楷体_GB2312" pitchFamily="49" charset="-122"/>
              </a:rPr>
              <a:t>随时用于支付的存款≠活期存款</a:t>
            </a:r>
          </a:p>
          <a:p>
            <a:pPr algn="just" latinLnBrk="0">
              <a:lnSpc>
                <a:spcPct val="110000"/>
              </a:lnSpc>
              <a:spcBef>
                <a:spcPct val="20000"/>
              </a:spcBef>
            </a:pPr>
            <a:r>
              <a:rPr kumimoji="0" lang="zh-CN" altLang="en-US">
                <a:latin typeface="楷体_GB2312" pitchFamily="49" charset="-122"/>
                <a:ea typeface="楷体_GB2312" pitchFamily="49" charset="-122"/>
              </a:rPr>
              <a:t>    如果存在银行或其他金融机构的款项中不能随时用于支付，如不能随时支取的</a:t>
            </a:r>
            <a:r>
              <a:rPr kumimoji="0" lang="zh-CN" altLang="en-US" b="1">
                <a:solidFill>
                  <a:srgbClr val="FF0000"/>
                </a:solidFill>
                <a:latin typeface="楷体_GB2312" pitchFamily="49" charset="-122"/>
                <a:ea typeface="楷体_GB2312" pitchFamily="49" charset="-122"/>
              </a:rPr>
              <a:t>定期存款</a:t>
            </a:r>
            <a:r>
              <a:rPr kumimoji="0" lang="zh-CN" altLang="en-US">
                <a:solidFill>
                  <a:srgbClr val="FF0000"/>
                </a:solidFill>
                <a:latin typeface="楷体_GB2312" pitchFamily="49" charset="-122"/>
                <a:ea typeface="楷体_GB2312" pitchFamily="49" charset="-122"/>
              </a:rPr>
              <a:t>，</a:t>
            </a:r>
            <a:r>
              <a:rPr kumimoji="0" lang="zh-CN" altLang="en-US">
                <a:latin typeface="楷体_GB2312" pitchFamily="49" charset="-122"/>
                <a:ea typeface="楷体_GB2312" pitchFamily="49" charset="-122"/>
              </a:rPr>
              <a:t>不应作为现金流量表中的现金，但提前通知银行或其他金融机构便可支取的定期存款，则包括在现金流量表中的现金概念中。</a:t>
            </a:r>
            <a:endParaRPr kumimoji="0" lang="zh-CN" altLang="en-US">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Rectangle 3"/>
          <p:cNvSpPr>
            <a:spLocks noGrp="1" noChangeArrowheads="1"/>
          </p:cNvSpPr>
          <p:nvPr>
            <p:ph idx="1"/>
          </p:nvPr>
        </p:nvSpPr>
        <p:spPr/>
        <p:txBody>
          <a:bodyPr>
            <a:normAutofit lnSpcReduction="10000"/>
          </a:bodyPr>
          <a:lstStyle/>
          <a:p>
            <a:pPr eaLnBrk="1" hangingPunct="1">
              <a:lnSpc>
                <a:spcPct val="120000"/>
              </a:lnSpc>
              <a:spcBef>
                <a:spcPct val="30000"/>
              </a:spcBef>
            </a:pPr>
            <a:r>
              <a:rPr lang="en-US" altLang="zh-CN" sz="2800" smtClean="0">
                <a:solidFill>
                  <a:schemeClr val="accent2"/>
                </a:solidFill>
              </a:rPr>
              <a:t>2</a:t>
            </a:r>
            <a:r>
              <a:rPr lang="zh-CN" altLang="en-US" sz="2800" smtClean="0">
                <a:solidFill>
                  <a:schemeClr val="accent2"/>
                </a:solidFill>
              </a:rPr>
              <a:t>、现金等价物</a:t>
            </a:r>
            <a:r>
              <a:rPr lang="zh-CN" altLang="en-US" sz="2800" smtClean="0">
                <a:solidFill>
                  <a:schemeClr val="accent2"/>
                </a:solidFill>
                <a:cs typeface="Times New Roman" pitchFamily="18" charset="0"/>
              </a:rPr>
              <a:t>：</a:t>
            </a:r>
          </a:p>
          <a:p>
            <a:pPr eaLnBrk="1" hangingPunct="1">
              <a:lnSpc>
                <a:spcPct val="120000"/>
              </a:lnSpc>
              <a:spcBef>
                <a:spcPct val="30000"/>
              </a:spcBef>
            </a:pPr>
            <a:r>
              <a:rPr lang="zh-CN" altLang="en-US" sz="2800" b="0" smtClean="0">
                <a:cs typeface="Times New Roman" pitchFamily="18" charset="0"/>
              </a:rPr>
              <a:t>    指企业持有的期限短、流动性强、易于转化为已知金额的现金，价值变动风险很小的投资。要同时符合四个条件：</a:t>
            </a:r>
          </a:p>
          <a:p>
            <a:pPr eaLnBrk="1" hangingPunct="1">
              <a:lnSpc>
                <a:spcPct val="120000"/>
              </a:lnSpc>
              <a:spcBef>
                <a:spcPct val="30000"/>
              </a:spcBef>
            </a:pPr>
            <a:r>
              <a:rPr lang="zh-CN" altLang="en-US" sz="2800" b="0" smtClean="0">
                <a:cs typeface="Times New Roman" pitchFamily="18" charset="0"/>
              </a:rPr>
              <a:t>（</a:t>
            </a:r>
            <a:r>
              <a:rPr lang="en-US" altLang="zh-CN" sz="2800" b="0" smtClean="0">
                <a:cs typeface="Times New Roman" pitchFamily="18" charset="0"/>
              </a:rPr>
              <a:t>1</a:t>
            </a:r>
            <a:r>
              <a:rPr lang="zh-CN" altLang="en-US" sz="2800" b="0" smtClean="0">
                <a:cs typeface="Times New Roman" pitchFamily="18" charset="0"/>
              </a:rPr>
              <a:t>）流动性强</a:t>
            </a:r>
          </a:p>
          <a:p>
            <a:pPr eaLnBrk="1" hangingPunct="1">
              <a:lnSpc>
                <a:spcPct val="120000"/>
              </a:lnSpc>
              <a:spcBef>
                <a:spcPct val="30000"/>
              </a:spcBef>
            </a:pPr>
            <a:r>
              <a:rPr lang="zh-CN" altLang="en-US" sz="2800" b="0" smtClean="0">
                <a:cs typeface="Times New Roman" pitchFamily="18" charset="0"/>
              </a:rPr>
              <a:t>（</a:t>
            </a:r>
            <a:r>
              <a:rPr lang="en-US" altLang="zh-CN" sz="2800" b="0" smtClean="0">
                <a:cs typeface="Times New Roman" pitchFamily="18" charset="0"/>
              </a:rPr>
              <a:t>2</a:t>
            </a:r>
            <a:r>
              <a:rPr lang="zh-CN" altLang="en-US" sz="2800" b="0" smtClean="0">
                <a:cs typeface="Times New Roman" pitchFamily="18" charset="0"/>
              </a:rPr>
              <a:t>）周转快</a:t>
            </a:r>
            <a:r>
              <a:rPr lang="en-US" altLang="zh-CN" sz="2800" b="0" smtClean="0">
                <a:latin typeface="Times New Roman"/>
                <a:cs typeface="Times New Roman" pitchFamily="18" charset="0"/>
              </a:rPr>
              <a:t>——</a:t>
            </a:r>
            <a:r>
              <a:rPr lang="zh-CN" altLang="en-US" sz="2800" b="0" smtClean="0">
                <a:cs typeface="Times New Roman" pitchFamily="18" charset="0"/>
              </a:rPr>
              <a:t>三个月</a:t>
            </a:r>
          </a:p>
          <a:p>
            <a:pPr eaLnBrk="1" hangingPunct="1">
              <a:lnSpc>
                <a:spcPct val="120000"/>
              </a:lnSpc>
              <a:spcBef>
                <a:spcPct val="30000"/>
              </a:spcBef>
            </a:pPr>
            <a:r>
              <a:rPr lang="zh-CN" altLang="en-US" sz="2800" b="0" smtClean="0">
                <a:cs typeface="Times New Roman" pitchFamily="18" charset="0"/>
              </a:rPr>
              <a:t>（</a:t>
            </a:r>
            <a:r>
              <a:rPr lang="en-US" altLang="zh-CN" sz="2800" b="0" smtClean="0">
                <a:cs typeface="Times New Roman" pitchFamily="18" charset="0"/>
              </a:rPr>
              <a:t>3</a:t>
            </a:r>
            <a:r>
              <a:rPr lang="zh-CN" altLang="en-US" sz="2800" b="0" smtClean="0">
                <a:cs typeface="Times New Roman" pitchFamily="18" charset="0"/>
              </a:rPr>
              <a:t>）风险小</a:t>
            </a:r>
          </a:p>
          <a:p>
            <a:pPr eaLnBrk="1" hangingPunct="1">
              <a:lnSpc>
                <a:spcPct val="120000"/>
              </a:lnSpc>
              <a:spcBef>
                <a:spcPct val="30000"/>
              </a:spcBef>
            </a:pPr>
            <a:r>
              <a:rPr lang="zh-CN" altLang="en-US" sz="2800" b="0" smtClean="0">
                <a:cs typeface="Times New Roman" pitchFamily="18" charset="0"/>
              </a:rPr>
              <a:t>（</a:t>
            </a:r>
            <a:r>
              <a:rPr lang="en-US" altLang="zh-CN" sz="2800" b="0" smtClean="0">
                <a:cs typeface="Times New Roman" pitchFamily="18" charset="0"/>
              </a:rPr>
              <a:t>4</a:t>
            </a:r>
            <a:r>
              <a:rPr lang="zh-CN" altLang="en-US" sz="2800" b="0" smtClean="0">
                <a:cs typeface="Times New Roman" pitchFamily="18" charset="0"/>
              </a:rPr>
              <a:t>）能转化为已知金额的现金。</a:t>
            </a:r>
          </a:p>
          <a:p>
            <a:pPr eaLnBrk="1" hangingPunct="1">
              <a:lnSpc>
                <a:spcPct val="120000"/>
              </a:lnSpc>
              <a:spcBef>
                <a:spcPct val="30000"/>
              </a:spcBef>
            </a:pPr>
            <a:endParaRPr lang="zh-CN" altLang="en-US" sz="2800" smtClean="0">
              <a:cs typeface="Times New Roman" pitchFamily="18" charset="0"/>
            </a:endParaRPr>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4CA97080-2DA9-4816-A965-314A19CF4F94}"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B65CFBEF-D5EF-47F0-BE34-5013ADED3F85}" type="slidenum">
              <a:rPr lang="ko-KR" altLang="en-US" sz="1200" b="1">
                <a:latin typeface="+mj-lt"/>
                <a:ea typeface="华文细黑" pitchFamily="2" charset="-122"/>
              </a:rPr>
              <a:pPr algn="r">
                <a:defRPr/>
              </a:pPr>
              <a:t>415</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0" name="Rectangle 3"/>
          <p:cNvSpPr>
            <a:spLocks noGrp="1" noChangeArrowheads="1"/>
          </p:cNvSpPr>
          <p:nvPr>
            <p:ph idx="1"/>
          </p:nvPr>
        </p:nvSpPr>
        <p:spPr/>
        <p:txBody>
          <a:bodyPr>
            <a:normAutofit fontScale="92500" lnSpcReduction="10000"/>
          </a:bodyPr>
          <a:lstStyle/>
          <a:p>
            <a:pPr eaLnBrk="1" hangingPunct="1">
              <a:lnSpc>
                <a:spcPct val="110000"/>
              </a:lnSpc>
              <a:spcBef>
                <a:spcPct val="30000"/>
              </a:spcBef>
            </a:pPr>
            <a:r>
              <a:rPr lang="en-US" altLang="zh-CN" sz="2800" b="0" smtClean="0">
                <a:solidFill>
                  <a:srgbClr val="CC0000"/>
                </a:solidFill>
              </a:rPr>
              <a:t>3</a:t>
            </a:r>
            <a:r>
              <a:rPr lang="zh-CN" altLang="en-US" sz="2800" b="0" smtClean="0">
                <a:solidFill>
                  <a:srgbClr val="CC0000"/>
                </a:solidFill>
              </a:rPr>
              <a:t>、现金流量的概念</a:t>
            </a:r>
            <a:r>
              <a:rPr lang="zh-CN" altLang="en-US" sz="2800" b="0" smtClean="0">
                <a:solidFill>
                  <a:srgbClr val="000099"/>
                </a:solidFill>
              </a:rPr>
              <a:t>：一定时间内现金的流入和流出数量。</a:t>
            </a:r>
          </a:p>
          <a:p>
            <a:pPr eaLnBrk="1" hangingPunct="1">
              <a:lnSpc>
                <a:spcPct val="110000"/>
              </a:lnSpc>
              <a:spcBef>
                <a:spcPct val="30000"/>
              </a:spcBef>
              <a:buFont typeface="Wingdings" pitchFamily="2" charset="2"/>
              <a:buNone/>
            </a:pPr>
            <a:r>
              <a:rPr lang="zh-CN" altLang="en-US" sz="2800" b="0" smtClean="0"/>
              <a:t>方向：现金流入</a:t>
            </a:r>
            <a:r>
              <a:rPr lang="en-US" altLang="zh-CN" sz="2800" b="0" smtClean="0"/>
              <a:t>-</a:t>
            </a:r>
            <a:r>
              <a:rPr lang="zh-CN" altLang="en-US" sz="2800" b="0" smtClean="0"/>
              <a:t>现金流出</a:t>
            </a:r>
            <a:r>
              <a:rPr lang="en-US" altLang="zh-CN" sz="2800" b="0" smtClean="0"/>
              <a:t>=</a:t>
            </a:r>
            <a:r>
              <a:rPr lang="zh-CN" altLang="en-US" sz="2800" b="0" smtClean="0"/>
              <a:t>现金净流量</a:t>
            </a:r>
          </a:p>
          <a:p>
            <a:pPr eaLnBrk="1" hangingPunct="1">
              <a:lnSpc>
                <a:spcPct val="110000"/>
              </a:lnSpc>
              <a:spcBef>
                <a:spcPct val="30000"/>
              </a:spcBef>
              <a:buFont typeface="Wingdings" pitchFamily="2" charset="2"/>
              <a:buNone/>
            </a:pPr>
            <a:r>
              <a:rPr lang="zh-CN" altLang="en-US" sz="2800" b="0" smtClean="0"/>
              <a:t>内容：现金和现金等价物</a:t>
            </a:r>
          </a:p>
          <a:p>
            <a:pPr eaLnBrk="1" hangingPunct="1">
              <a:lnSpc>
                <a:spcPct val="110000"/>
              </a:lnSpc>
              <a:spcBef>
                <a:spcPct val="30000"/>
              </a:spcBef>
              <a:buFont typeface="Wingdings" pitchFamily="2" charset="2"/>
              <a:buNone/>
            </a:pPr>
            <a:r>
              <a:rPr lang="zh-CN" altLang="en-US" sz="2800" b="0" smtClean="0"/>
              <a:t>编制依据：收付实现制</a:t>
            </a:r>
          </a:p>
          <a:p>
            <a:pPr eaLnBrk="1" hangingPunct="1">
              <a:lnSpc>
                <a:spcPct val="110000"/>
              </a:lnSpc>
              <a:spcBef>
                <a:spcPct val="30000"/>
              </a:spcBef>
              <a:buFont typeface="Wingdings" pitchFamily="2" charset="2"/>
              <a:buNone/>
            </a:pPr>
            <a:endParaRPr lang="zh-CN" altLang="en-US" sz="2800" b="0" smtClean="0">
              <a:solidFill>
                <a:srgbClr val="000099"/>
              </a:solidFill>
            </a:endParaRPr>
          </a:p>
          <a:p>
            <a:pPr eaLnBrk="1" hangingPunct="1">
              <a:lnSpc>
                <a:spcPct val="110000"/>
              </a:lnSpc>
              <a:spcBef>
                <a:spcPct val="30000"/>
              </a:spcBef>
            </a:pPr>
            <a:r>
              <a:rPr lang="en-US" altLang="zh-CN" sz="2800" b="0" smtClean="0">
                <a:solidFill>
                  <a:srgbClr val="CC0000"/>
                </a:solidFill>
              </a:rPr>
              <a:t>4</a:t>
            </a:r>
            <a:r>
              <a:rPr lang="zh-CN" altLang="en-US" sz="2800" b="0" smtClean="0">
                <a:solidFill>
                  <a:srgbClr val="CC0000"/>
                </a:solidFill>
              </a:rPr>
              <a:t>、现金流量表的概念</a:t>
            </a:r>
            <a:r>
              <a:rPr lang="zh-CN" altLang="en-US" sz="2800" b="0" smtClean="0">
                <a:solidFill>
                  <a:srgbClr val="000099"/>
                </a:solidFill>
              </a:rPr>
              <a:t>：是反映企业在一定期间内现金流入和流出情况的会计报表，是以现金为基础编制的财务状况变动表。</a:t>
            </a:r>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8C47AAEE-10D7-4460-B16F-AFCA4E6D7F53}"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423C3A44-3420-4817-976D-CE5D36E50277}" type="slidenum">
              <a:rPr lang="ko-KR" altLang="en-US" sz="1200" b="1">
                <a:latin typeface="+mj-lt"/>
                <a:ea typeface="华文细黑" pitchFamily="2" charset="-122"/>
              </a:rPr>
              <a:pPr algn="r">
                <a:defRPr/>
              </a:pPr>
              <a:t>416</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C85AB49B-1B15-49BD-9F54-6CA3BF110491}"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02B8F1E6-79FE-4AFE-9F88-473E7EAC6648}" type="slidenum">
              <a:rPr lang="ko-KR" altLang="en-US" sz="1200" b="1">
                <a:latin typeface="+mj-lt"/>
                <a:ea typeface="华文细黑" pitchFamily="2" charset="-122"/>
              </a:rPr>
              <a:pPr algn="r">
                <a:defRPr/>
              </a:pPr>
              <a:t>417</a:t>
            </a:fld>
            <a:endParaRPr lang="en-US" altLang="ko-KR" sz="1200" b="1">
              <a:latin typeface="+mj-lt"/>
              <a:ea typeface="华文细黑" pitchFamily="2" charset="-122"/>
            </a:endParaRPr>
          </a:p>
        </p:txBody>
      </p:sp>
      <p:sp>
        <p:nvSpPr>
          <p:cNvPr id="165892" name="AutoShape 4"/>
          <p:cNvSpPr>
            <a:spLocks noChangeArrowheads="1"/>
          </p:cNvSpPr>
          <p:nvPr/>
        </p:nvSpPr>
        <p:spPr bwMode="blackWhite">
          <a:xfrm>
            <a:off x="379413" y="200025"/>
            <a:ext cx="6769100" cy="6064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3200" b="1">
                <a:solidFill>
                  <a:schemeClr val="bg1"/>
                </a:solidFill>
                <a:latin typeface="楷体_GB2312" pitchFamily="49" charset="-122"/>
                <a:ea typeface="楷体_GB2312" pitchFamily="49" charset="-122"/>
              </a:rPr>
              <a:t>（三）现金流量与经济业务的关系 </a:t>
            </a:r>
            <a:endParaRPr kumimoji="0" lang="en-US" altLang="en-US" sz="3200" b="1">
              <a:solidFill>
                <a:schemeClr val="bg1"/>
              </a:solidFill>
              <a:latin typeface="楷体_GB2312" pitchFamily="49" charset="-122"/>
              <a:ea typeface="楷体_GB2312" pitchFamily="49" charset="-122"/>
            </a:endParaRPr>
          </a:p>
        </p:txBody>
      </p:sp>
      <p:sp>
        <p:nvSpPr>
          <p:cNvPr id="165893" name="AutoShape 5"/>
          <p:cNvSpPr>
            <a:spLocks noChangeArrowheads="1"/>
          </p:cNvSpPr>
          <p:nvPr/>
        </p:nvSpPr>
        <p:spPr bwMode="blackWhite">
          <a:xfrm>
            <a:off x="609600" y="1066800"/>
            <a:ext cx="7950200" cy="5334000"/>
          </a:xfrm>
          <a:prstGeom prst="roundRect">
            <a:avLst>
              <a:gd name="adj" fmla="val 9106"/>
            </a:avLst>
          </a:prstGeom>
          <a:noFill/>
          <a:ln w="3175">
            <a:solidFill>
              <a:srgbClr val="FFCC99"/>
            </a:solidFill>
            <a:round/>
            <a:headEnd/>
            <a:tailEnd/>
          </a:ln>
        </p:spPr>
        <p:txBody>
          <a:bodyPr/>
          <a:lstStyle/>
          <a:p>
            <a:pPr algn="just" latinLnBrk="0">
              <a:lnSpc>
                <a:spcPct val="110000"/>
              </a:lnSpc>
              <a:spcBef>
                <a:spcPct val="30000"/>
              </a:spcBef>
            </a:pPr>
            <a:r>
              <a:rPr kumimoji="0" lang="en-US" altLang="zh-CN" sz="2800">
                <a:solidFill>
                  <a:srgbClr val="000099"/>
                </a:solidFill>
                <a:latin typeface="楷体_GB2312" pitchFamily="49" charset="-122"/>
                <a:ea typeface="楷体_GB2312" pitchFamily="49" charset="-122"/>
              </a:rPr>
              <a:t>1.</a:t>
            </a:r>
            <a:r>
              <a:rPr kumimoji="0" lang="zh-CN" altLang="en-US" sz="2800">
                <a:solidFill>
                  <a:srgbClr val="000099"/>
                </a:solidFill>
                <a:latin typeface="楷体_GB2312" pitchFamily="49" charset="-122"/>
                <a:ea typeface="楷体_GB2312" pitchFamily="49" charset="-122"/>
              </a:rPr>
              <a:t>发生在现金项目之间的经济业务，</a:t>
            </a:r>
            <a:r>
              <a:rPr kumimoji="0" lang="zh-CN" altLang="en-US" sz="2800">
                <a:latin typeface="楷体_GB2312" pitchFamily="49" charset="-122"/>
                <a:ea typeface="楷体_GB2312" pitchFamily="49" charset="-122"/>
              </a:rPr>
              <a:t>不影响现金总额，只影响现金的结构。如：企业到银行提取现金；用银行存款购买现金等价物。</a:t>
            </a:r>
          </a:p>
          <a:p>
            <a:pPr algn="just" latinLnBrk="0">
              <a:lnSpc>
                <a:spcPct val="110000"/>
              </a:lnSpc>
              <a:spcBef>
                <a:spcPct val="30000"/>
              </a:spcBef>
            </a:pPr>
            <a:r>
              <a:rPr kumimoji="0" lang="en-US" altLang="zh-CN" sz="2800">
                <a:solidFill>
                  <a:srgbClr val="000099"/>
                </a:solidFill>
                <a:latin typeface="楷体_GB2312" pitchFamily="49" charset="-122"/>
                <a:ea typeface="楷体_GB2312" pitchFamily="49" charset="-122"/>
              </a:rPr>
              <a:t>2.</a:t>
            </a:r>
            <a:r>
              <a:rPr kumimoji="0" lang="zh-CN" altLang="en-US" sz="2800">
                <a:solidFill>
                  <a:srgbClr val="000099"/>
                </a:solidFill>
                <a:latin typeface="楷体_GB2312" pitchFamily="49" charset="-122"/>
                <a:ea typeface="楷体_GB2312" pitchFamily="49" charset="-122"/>
              </a:rPr>
              <a:t>发生在非现金项目之间的业务，</a:t>
            </a:r>
            <a:r>
              <a:rPr kumimoji="0" lang="zh-CN" altLang="en-US" sz="2800">
                <a:latin typeface="楷体_GB2312" pitchFamily="49" charset="-122"/>
                <a:ea typeface="楷体_GB2312" pitchFamily="49" charset="-122"/>
              </a:rPr>
              <a:t>不影响现金总额。（如赊销商品、赊购存货）</a:t>
            </a:r>
          </a:p>
          <a:p>
            <a:pPr algn="just" latinLnBrk="0">
              <a:lnSpc>
                <a:spcPct val="110000"/>
              </a:lnSpc>
              <a:spcBef>
                <a:spcPct val="30000"/>
              </a:spcBef>
            </a:pPr>
            <a:r>
              <a:rPr kumimoji="0" lang="en-US" altLang="zh-CN" sz="2800">
                <a:solidFill>
                  <a:srgbClr val="000099"/>
                </a:solidFill>
                <a:latin typeface="楷体_GB2312" pitchFamily="49" charset="-122"/>
                <a:ea typeface="楷体_GB2312" pitchFamily="49" charset="-122"/>
              </a:rPr>
              <a:t>3.</a:t>
            </a:r>
            <a:r>
              <a:rPr kumimoji="0" lang="zh-CN" altLang="en-US" sz="2800">
                <a:solidFill>
                  <a:srgbClr val="000099"/>
                </a:solidFill>
                <a:latin typeface="楷体_GB2312" pitchFamily="49" charset="-122"/>
                <a:ea typeface="楷体_GB2312" pitchFamily="49" charset="-122"/>
              </a:rPr>
              <a:t>发生在现金项目与非现金项目之间的经济业务，</a:t>
            </a:r>
            <a:r>
              <a:rPr kumimoji="0" lang="zh-CN" altLang="en-US" sz="2800">
                <a:latin typeface="楷体_GB2312" pitchFamily="49" charset="-122"/>
                <a:ea typeface="楷体_GB2312" pitchFamily="49" charset="-122"/>
              </a:rPr>
              <a:t>影响现金总额的增减。如：用银行存款购买原材料，出售产品收取现金，用现金购买固定资产，用现金交纳税金，支付股利等，现金流量表主要反映第三类业务</a:t>
            </a:r>
            <a:r>
              <a:rPr kumimoji="0" lang="zh-CN" altLang="en-US" sz="2800">
                <a:solidFill>
                  <a:srgbClr val="000099"/>
                </a:solidFill>
                <a:latin typeface="楷体_GB2312" pitchFamily="49" charset="-122"/>
                <a:ea typeface="楷体_GB2312" pitchFamily="49" charset="-122"/>
              </a:rPr>
              <a:t>。 </a:t>
            </a:r>
            <a:endParaRPr kumimoji="0" lang="en-US" altLang="en-US" sz="2800">
              <a:solidFill>
                <a:srgbClr val="000099"/>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zh-CN" altLang="en-US" sz="3600" smtClean="0">
                <a:solidFill>
                  <a:srgbClr val="FFFFFF"/>
                </a:solidFill>
              </a:rPr>
              <a:t>二、现金流量表的基本结构</a:t>
            </a:r>
          </a:p>
        </p:txBody>
      </p:sp>
      <p:sp>
        <p:nvSpPr>
          <p:cNvPr id="23558" name="Rectangle 3"/>
          <p:cNvSpPr>
            <a:spLocks noGrp="1" noChangeArrowheads="1"/>
          </p:cNvSpPr>
          <p:nvPr>
            <p:ph idx="1"/>
          </p:nvPr>
        </p:nvSpPr>
        <p:spPr/>
        <p:txBody>
          <a:bodyPr>
            <a:normAutofit fontScale="70000" lnSpcReduction="20000"/>
          </a:bodyPr>
          <a:lstStyle/>
          <a:p>
            <a:pPr eaLnBrk="1" hangingPunct="1">
              <a:lnSpc>
                <a:spcPct val="110000"/>
              </a:lnSpc>
              <a:spcBef>
                <a:spcPct val="30000"/>
              </a:spcBef>
            </a:pPr>
            <a:r>
              <a:rPr lang="zh-CN" altLang="en-US" smtClean="0">
                <a:solidFill>
                  <a:schemeClr val="accent2"/>
                </a:solidFill>
              </a:rPr>
              <a:t>（一）主表：分为五个部分：</a:t>
            </a:r>
          </a:p>
          <a:p>
            <a:pPr eaLnBrk="1" hangingPunct="1">
              <a:lnSpc>
                <a:spcPct val="110000"/>
              </a:lnSpc>
              <a:spcBef>
                <a:spcPct val="30000"/>
              </a:spcBef>
            </a:pPr>
            <a:r>
              <a:rPr lang="en-US" altLang="zh-CN" b="0" smtClean="0"/>
              <a:t>1</a:t>
            </a:r>
            <a:r>
              <a:rPr lang="zh-CN" altLang="en-US" b="0" smtClean="0"/>
              <a:t>、经营活动现金流量</a:t>
            </a:r>
          </a:p>
          <a:p>
            <a:pPr eaLnBrk="1" hangingPunct="1">
              <a:lnSpc>
                <a:spcPct val="110000"/>
              </a:lnSpc>
              <a:spcBef>
                <a:spcPct val="30000"/>
              </a:spcBef>
            </a:pPr>
            <a:r>
              <a:rPr lang="en-US" altLang="zh-CN" b="0" smtClean="0"/>
              <a:t>2</a:t>
            </a:r>
            <a:r>
              <a:rPr lang="zh-CN" altLang="en-US" b="0" smtClean="0"/>
              <a:t>、投资活动现金流量</a:t>
            </a:r>
          </a:p>
          <a:p>
            <a:pPr eaLnBrk="1" hangingPunct="1">
              <a:lnSpc>
                <a:spcPct val="110000"/>
              </a:lnSpc>
              <a:spcBef>
                <a:spcPct val="30000"/>
              </a:spcBef>
            </a:pPr>
            <a:r>
              <a:rPr lang="en-US" altLang="zh-CN" b="0" smtClean="0"/>
              <a:t>3</a:t>
            </a:r>
            <a:r>
              <a:rPr lang="zh-CN" altLang="en-US" b="0" smtClean="0"/>
              <a:t>、筹资活动现金流量</a:t>
            </a:r>
          </a:p>
          <a:p>
            <a:pPr eaLnBrk="1" hangingPunct="1">
              <a:lnSpc>
                <a:spcPct val="110000"/>
              </a:lnSpc>
              <a:spcBef>
                <a:spcPct val="30000"/>
              </a:spcBef>
            </a:pPr>
            <a:r>
              <a:rPr lang="en-US" altLang="zh-CN" b="0" smtClean="0"/>
              <a:t>4</a:t>
            </a:r>
            <a:r>
              <a:rPr lang="zh-CN" altLang="en-US" b="0" smtClean="0"/>
              <a:t>、汇率变动对现金的影响</a:t>
            </a:r>
          </a:p>
          <a:p>
            <a:pPr eaLnBrk="1" hangingPunct="1">
              <a:lnSpc>
                <a:spcPct val="110000"/>
              </a:lnSpc>
              <a:spcBef>
                <a:spcPct val="30000"/>
              </a:spcBef>
            </a:pPr>
            <a:r>
              <a:rPr lang="en-US" altLang="zh-CN" b="0" smtClean="0"/>
              <a:t>5</a:t>
            </a:r>
            <a:r>
              <a:rPr lang="zh-CN" altLang="en-US" b="0" smtClean="0"/>
              <a:t>、现金及现金等价物净增加额</a:t>
            </a:r>
          </a:p>
          <a:p>
            <a:pPr eaLnBrk="1" hangingPunct="1">
              <a:lnSpc>
                <a:spcPct val="110000"/>
              </a:lnSpc>
              <a:spcBef>
                <a:spcPct val="30000"/>
              </a:spcBef>
            </a:pPr>
            <a:r>
              <a:rPr lang="zh-CN" altLang="en-US" smtClean="0">
                <a:solidFill>
                  <a:schemeClr val="accent2"/>
                </a:solidFill>
              </a:rPr>
              <a:t>（二）补充资料</a:t>
            </a:r>
            <a:r>
              <a:rPr lang="zh-CN" altLang="en-US" smtClean="0">
                <a:solidFill>
                  <a:schemeClr val="accent2"/>
                </a:solidFill>
                <a:sym typeface="Wingdings" pitchFamily="2" charset="2"/>
              </a:rPr>
              <a:t>（</a:t>
            </a:r>
            <a:r>
              <a:rPr lang="zh-CN" altLang="en-US" smtClean="0">
                <a:solidFill>
                  <a:schemeClr val="accent2"/>
                </a:solidFill>
              </a:rPr>
              <a:t>分为三个部分）：</a:t>
            </a:r>
          </a:p>
          <a:p>
            <a:pPr eaLnBrk="1" hangingPunct="1">
              <a:lnSpc>
                <a:spcPct val="110000"/>
              </a:lnSpc>
              <a:spcBef>
                <a:spcPct val="30000"/>
              </a:spcBef>
            </a:pPr>
            <a:r>
              <a:rPr lang="en-US" altLang="zh-CN" b="0" smtClean="0"/>
              <a:t>1</a:t>
            </a:r>
            <a:r>
              <a:rPr lang="zh-CN" altLang="en-US" b="0" smtClean="0"/>
              <a:t>、将净利润调节为经营活动现金流量</a:t>
            </a:r>
          </a:p>
          <a:p>
            <a:pPr eaLnBrk="1" hangingPunct="1">
              <a:lnSpc>
                <a:spcPct val="110000"/>
              </a:lnSpc>
              <a:spcBef>
                <a:spcPct val="30000"/>
              </a:spcBef>
            </a:pPr>
            <a:r>
              <a:rPr lang="en-US" altLang="zh-CN" b="0" smtClean="0"/>
              <a:t>2</a:t>
            </a:r>
            <a:r>
              <a:rPr lang="zh-CN" altLang="en-US" b="0" smtClean="0"/>
              <a:t>、不涉及现金收支的投资和筹资活动</a:t>
            </a:r>
          </a:p>
          <a:p>
            <a:pPr eaLnBrk="1" hangingPunct="1">
              <a:lnSpc>
                <a:spcPct val="110000"/>
              </a:lnSpc>
              <a:spcBef>
                <a:spcPct val="30000"/>
              </a:spcBef>
            </a:pPr>
            <a:r>
              <a:rPr lang="en-US" altLang="zh-CN" b="0" smtClean="0"/>
              <a:t>3</a:t>
            </a:r>
            <a:r>
              <a:rPr lang="zh-CN" altLang="en-US" b="0" smtClean="0"/>
              <a:t>、现金及现金等价物净增加情况</a:t>
            </a:r>
            <a:endParaRPr lang="zh-CN" altLang="en-US"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1D256CDD-A22E-42F1-AA45-525CC3CE23EF}"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D99A471A-5E58-43CD-AEF0-8A6692599CBD}" type="slidenum">
              <a:rPr lang="ko-KR" altLang="en-US" sz="1200" b="1">
                <a:latin typeface="+mj-lt"/>
                <a:ea typeface="华文细黑" pitchFamily="2" charset="-122"/>
              </a:rPr>
              <a:pPr algn="r">
                <a:defRPr/>
              </a:pPr>
              <a:t>418</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zh-CN" altLang="en-US" sz="3600" smtClean="0">
                <a:solidFill>
                  <a:schemeClr val="bg1"/>
                </a:solidFill>
              </a:rPr>
              <a:t>三、现金流量表的编制基础和编制方法</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95FA7A45-7460-4D78-B3F3-5B98E6C37C35}"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812989C4-4775-44FD-AE4F-1F6BEF74334A}" type="slidenum">
              <a:rPr lang="ko-KR" altLang="en-US" sz="1200" b="1">
                <a:latin typeface="+mj-lt"/>
                <a:ea typeface="华文细黑" pitchFamily="2" charset="-122"/>
              </a:rPr>
              <a:pPr algn="r">
                <a:defRPr/>
              </a:pPr>
              <a:t>419</a:t>
            </a:fld>
            <a:endParaRPr lang="en-US" altLang="ko-KR" sz="1200" b="1">
              <a:latin typeface="+mj-lt"/>
              <a:ea typeface="华文细黑" pitchFamily="2" charset="-122"/>
            </a:endParaRPr>
          </a:p>
        </p:txBody>
      </p:sp>
      <p:sp>
        <p:nvSpPr>
          <p:cNvPr id="166917" name="AutoShape 5"/>
          <p:cNvSpPr>
            <a:spLocks noChangeArrowheads="1"/>
          </p:cNvSpPr>
          <p:nvPr/>
        </p:nvSpPr>
        <p:spPr bwMode="blackWhite">
          <a:xfrm>
            <a:off x="533400" y="1143000"/>
            <a:ext cx="7151688" cy="5429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2800" b="1">
                <a:solidFill>
                  <a:srgbClr val="000099"/>
                </a:solidFill>
                <a:latin typeface="楷体_GB2312" pitchFamily="49" charset="-122"/>
                <a:ea typeface="楷体_GB2312" pitchFamily="49" charset="-122"/>
              </a:rPr>
              <a:t>（一）编制基础（以现金为基础编制的） </a:t>
            </a:r>
            <a:endParaRPr kumimoji="0" lang="en-US" altLang="en-US" sz="2800" b="1">
              <a:solidFill>
                <a:srgbClr val="000099"/>
              </a:solidFill>
              <a:latin typeface="楷体_GB2312" pitchFamily="49" charset="-122"/>
              <a:ea typeface="楷体_GB2312" pitchFamily="49" charset="-122"/>
            </a:endParaRPr>
          </a:p>
        </p:txBody>
      </p:sp>
      <p:sp>
        <p:nvSpPr>
          <p:cNvPr id="166918" name="AutoShape 6"/>
          <p:cNvSpPr>
            <a:spLocks noChangeArrowheads="1"/>
          </p:cNvSpPr>
          <p:nvPr/>
        </p:nvSpPr>
        <p:spPr bwMode="blackWhite">
          <a:xfrm>
            <a:off x="533400" y="1828800"/>
            <a:ext cx="5641975" cy="5429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2800" b="1">
                <a:solidFill>
                  <a:srgbClr val="000099"/>
                </a:solidFill>
                <a:latin typeface="Arial" charset="0"/>
                <a:ea typeface="楷体_GB2312" pitchFamily="49" charset="-122"/>
              </a:rPr>
              <a:t>（二）现金流量表的编制方法</a:t>
            </a:r>
            <a:endParaRPr kumimoji="0" lang="en-US" altLang="en-US" sz="2800" b="1">
              <a:solidFill>
                <a:srgbClr val="000099"/>
              </a:solidFill>
              <a:latin typeface="Arial" charset="0"/>
              <a:ea typeface="楷体_GB2312" pitchFamily="49" charset="-122"/>
            </a:endParaRPr>
          </a:p>
        </p:txBody>
      </p:sp>
      <p:sp>
        <p:nvSpPr>
          <p:cNvPr id="166919" name="AutoShape 7"/>
          <p:cNvSpPr>
            <a:spLocks noChangeArrowheads="1"/>
          </p:cNvSpPr>
          <p:nvPr/>
        </p:nvSpPr>
        <p:spPr bwMode="blackWhite">
          <a:xfrm>
            <a:off x="762000" y="2438400"/>
            <a:ext cx="7772400" cy="3657600"/>
          </a:xfrm>
          <a:prstGeom prst="roundRect">
            <a:avLst>
              <a:gd name="adj" fmla="val 9106"/>
            </a:avLst>
          </a:prstGeom>
          <a:noFill/>
          <a:ln w="3175">
            <a:noFill/>
            <a:round/>
            <a:headEnd/>
            <a:tailEnd/>
          </a:ln>
        </p:spPr>
        <p:txBody>
          <a:bodyPr/>
          <a:lstStyle/>
          <a:p>
            <a:pPr algn="just" latinLnBrk="0">
              <a:lnSpc>
                <a:spcPct val="120000"/>
              </a:lnSpc>
              <a:spcBef>
                <a:spcPct val="30000"/>
              </a:spcBef>
            </a:pPr>
            <a:r>
              <a:rPr kumimoji="0" lang="en-US" altLang="zh-CN" sz="2000">
                <a:solidFill>
                  <a:srgbClr val="000099"/>
                </a:solidFill>
                <a:latin typeface="楷体_GB2312" pitchFamily="49" charset="-122"/>
                <a:ea typeface="楷体_GB2312" pitchFamily="49" charset="-122"/>
              </a:rPr>
              <a:t>1.</a:t>
            </a:r>
            <a:r>
              <a:rPr kumimoji="0" lang="zh-CN" altLang="en-US" sz="2000">
                <a:solidFill>
                  <a:srgbClr val="000099"/>
                </a:solidFill>
                <a:latin typeface="楷体_GB2312" pitchFamily="49" charset="-122"/>
                <a:ea typeface="楷体_GB2312" pitchFamily="49" charset="-122"/>
              </a:rPr>
              <a:t>直接法：</a:t>
            </a:r>
            <a:r>
              <a:rPr kumimoji="0" lang="zh-CN" altLang="en-US" sz="2000">
                <a:latin typeface="楷体_GB2312" pitchFamily="49" charset="-122"/>
                <a:ea typeface="楷体_GB2312" pitchFamily="49" charset="-122"/>
              </a:rPr>
              <a:t>指按现金收入和支出的主要类别直接反映经营活动的现金流量。如：销售商品、提供劳务收到的现金；购买商品、接受劳务支付的现金，就是按现金的收入和支出的来源及类别直接反映的。</a:t>
            </a:r>
          </a:p>
          <a:p>
            <a:pPr algn="just" latinLnBrk="0">
              <a:lnSpc>
                <a:spcPct val="120000"/>
              </a:lnSpc>
              <a:spcBef>
                <a:spcPct val="30000"/>
              </a:spcBef>
            </a:pPr>
            <a:r>
              <a:rPr kumimoji="0" lang="zh-CN" altLang="en-US" sz="2000">
                <a:solidFill>
                  <a:srgbClr val="000099"/>
                </a:solidFill>
                <a:latin typeface="楷体_GB2312" pitchFamily="49" charset="-122"/>
                <a:ea typeface="楷体_GB2312" pitchFamily="49" charset="-122"/>
              </a:rPr>
              <a:t>直接法下：</a:t>
            </a:r>
            <a:r>
              <a:rPr kumimoji="0" lang="zh-CN" altLang="en-US" sz="2000">
                <a:latin typeface="楷体_GB2312" pitchFamily="49" charset="-122"/>
                <a:ea typeface="楷体_GB2312" pitchFamily="49" charset="-122"/>
              </a:rPr>
              <a:t>一般是以利润表中的主营业务收入为起算点，调节与经营活动有关的项目的增减变动，然后计算出经营活动产生的现金流量。</a:t>
            </a:r>
            <a:r>
              <a:rPr kumimoji="0" lang="zh-CN" altLang="en-US" sz="2000">
                <a:solidFill>
                  <a:srgbClr val="000099"/>
                </a:solidFill>
                <a:latin typeface="楷体_GB2312" pitchFamily="49" charset="-122"/>
                <a:ea typeface="楷体_GB2312" pitchFamily="49" charset="-122"/>
              </a:rPr>
              <a:t>在报表的主表部分采用。</a:t>
            </a:r>
          </a:p>
          <a:p>
            <a:pPr algn="just">
              <a:lnSpc>
                <a:spcPct val="120000"/>
              </a:lnSpc>
              <a:spcBef>
                <a:spcPct val="30000"/>
              </a:spcBef>
            </a:pPr>
            <a:r>
              <a:rPr lang="en-US" altLang="zh-CN" sz="2000">
                <a:solidFill>
                  <a:srgbClr val="000099"/>
                </a:solidFill>
                <a:latin typeface="楷体_GB2312" pitchFamily="49" charset="-122"/>
                <a:ea typeface="楷体_GB2312" pitchFamily="49" charset="-122"/>
              </a:rPr>
              <a:t>2.</a:t>
            </a:r>
            <a:r>
              <a:rPr lang="zh-CN" altLang="en-US" sz="2000">
                <a:solidFill>
                  <a:srgbClr val="000099"/>
                </a:solidFill>
                <a:latin typeface="楷体_GB2312" pitchFamily="49" charset="-122"/>
                <a:ea typeface="楷体_GB2312" pitchFamily="49" charset="-122"/>
              </a:rPr>
              <a:t>间接法：</a:t>
            </a:r>
            <a:r>
              <a:rPr lang="zh-CN" altLang="en-US" sz="2000">
                <a:latin typeface="楷体_GB2312" pitchFamily="49" charset="-122"/>
                <a:ea typeface="楷体_GB2312" pitchFamily="49" charset="-122"/>
              </a:rPr>
              <a:t>指以利润表中的净利润为基础，调整不涉及现金的收入、费用、营业外收支等有关项目，据以确定经营活动的现金流量。</a:t>
            </a:r>
            <a:r>
              <a:rPr lang="zh-CN" altLang="en-US" sz="2000">
                <a:solidFill>
                  <a:srgbClr val="000099"/>
                </a:solidFill>
                <a:latin typeface="楷体_GB2312" pitchFamily="49" charset="-122"/>
                <a:ea typeface="楷体_GB2312" pitchFamily="49" charset="-122"/>
              </a:rPr>
              <a:t>在补充资料中采用。</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609600" y="1052513"/>
            <a:ext cx="8001000" cy="5272087"/>
          </a:xfrm>
        </p:spPr>
        <p:txBody>
          <a:bodyPr>
            <a:normAutofit lnSpcReduction="10000"/>
          </a:bodyPr>
          <a:lstStyle/>
          <a:p>
            <a:pPr>
              <a:lnSpc>
                <a:spcPct val="110000"/>
              </a:lnSpc>
            </a:pPr>
            <a:r>
              <a:rPr lang="zh-CN" altLang="en-US" sz="2000">
                <a:solidFill>
                  <a:srgbClr val="CC0000"/>
                </a:solidFill>
              </a:rPr>
              <a:t>3.所有者权益</a:t>
            </a:r>
          </a:p>
          <a:p>
            <a:pPr>
              <a:lnSpc>
                <a:spcPct val="110000"/>
              </a:lnSpc>
            </a:pPr>
            <a:r>
              <a:rPr lang="zh-CN" altLang="en-US" sz="1800" b="0">
                <a:solidFill>
                  <a:srgbClr val="0000CC"/>
                </a:solidFill>
              </a:rPr>
              <a:t>（1）所有者权益的定义</a:t>
            </a:r>
          </a:p>
          <a:p>
            <a:pPr>
              <a:lnSpc>
                <a:spcPct val="110000"/>
              </a:lnSpc>
            </a:pPr>
            <a:r>
              <a:rPr lang="zh-CN" altLang="en-US" sz="1800" b="0"/>
              <a:t>       所有者权益是指企业资产扣除负债后，由所有者享有的剩余权益。（是指所有者在企业资产中享有的经济利益，其金额为资产减去负债后的余额。）</a:t>
            </a:r>
          </a:p>
          <a:p>
            <a:pPr>
              <a:lnSpc>
                <a:spcPct val="110000"/>
              </a:lnSpc>
            </a:pPr>
            <a:r>
              <a:rPr lang="zh-CN" altLang="en-US" sz="1800" b="0">
                <a:solidFill>
                  <a:srgbClr val="0000CC"/>
                </a:solidFill>
              </a:rPr>
              <a:t>（2）所有者权益的来源构成</a:t>
            </a:r>
          </a:p>
          <a:p>
            <a:pPr>
              <a:lnSpc>
                <a:spcPct val="110000"/>
              </a:lnSpc>
            </a:pPr>
            <a:r>
              <a:rPr lang="zh-CN" altLang="en-US" sz="1800" b="0"/>
              <a:t>       所有者投入的资本，直接计入所有者权益的利得和损失，留存收益。包括实收资本、资本公积、盈余公积、未分配利润。</a:t>
            </a:r>
          </a:p>
          <a:p>
            <a:pPr>
              <a:lnSpc>
                <a:spcPct val="110000"/>
              </a:lnSpc>
            </a:pPr>
            <a:r>
              <a:rPr lang="zh-CN" altLang="en-US" sz="1800" b="0">
                <a:solidFill>
                  <a:srgbClr val="0000CC"/>
                </a:solidFill>
              </a:rPr>
              <a:t>（3）所有者权益的确认</a:t>
            </a:r>
          </a:p>
          <a:p>
            <a:pPr>
              <a:lnSpc>
                <a:spcPct val="110000"/>
              </a:lnSpc>
            </a:pPr>
            <a:r>
              <a:rPr lang="zh-CN" altLang="en-US" sz="1800">
                <a:solidFill>
                  <a:srgbClr val="CC0000"/>
                </a:solidFill>
              </a:rPr>
              <a:t>       依赖于</a:t>
            </a:r>
            <a:r>
              <a:rPr lang="zh-CN" altLang="en-US" sz="1800" b="0"/>
              <a:t>其他会计要素，尤其是</a:t>
            </a:r>
            <a:r>
              <a:rPr lang="zh-CN" altLang="en-US" sz="1800">
                <a:solidFill>
                  <a:srgbClr val="CC0000"/>
                </a:solidFill>
              </a:rPr>
              <a:t>资产</a:t>
            </a:r>
            <a:r>
              <a:rPr lang="zh-CN" altLang="en-US" sz="1800" b="0"/>
              <a:t>和</a:t>
            </a:r>
            <a:r>
              <a:rPr lang="zh-CN" altLang="en-US" sz="1800">
                <a:solidFill>
                  <a:srgbClr val="CC0000"/>
                </a:solidFill>
              </a:rPr>
              <a:t>负债</a:t>
            </a:r>
            <a:r>
              <a:rPr lang="zh-CN" altLang="en-US" sz="1800" b="0"/>
              <a:t>的确认。</a:t>
            </a:r>
          </a:p>
          <a:p>
            <a:pPr>
              <a:lnSpc>
                <a:spcPct val="110000"/>
              </a:lnSpc>
            </a:pPr>
            <a:r>
              <a:rPr lang="zh-CN" altLang="en-US" sz="1800" b="0"/>
              <a:t>       所有者权益金额的确定依赖于资产和负债的确定。比如：一个企业的资产为：3000万元，负债1420万元，则该企业的所有者权益=3000-1420=1580（万元）。</a:t>
            </a:r>
          </a:p>
          <a:p>
            <a:pPr>
              <a:lnSpc>
                <a:spcPct val="110000"/>
              </a:lnSpc>
            </a:pPr>
            <a:r>
              <a:rPr lang="zh-CN" altLang="en-US" sz="1800" b="0"/>
              <a:t>       除非发生减资、清算，企业不需要偿还所有者权益。企业清算时，只有在清偿所有的负债后，所有者权益才返还给所有者，所有者凭借所有者权益能够参与利润的分配。</a:t>
            </a:r>
          </a:p>
        </p:txBody>
      </p:sp>
      <p:sp>
        <p:nvSpPr>
          <p:cNvPr id="3" name="日期占位符 3"/>
          <p:cNvSpPr>
            <a:spLocks noGrp="1"/>
          </p:cNvSpPr>
          <p:nvPr>
            <p:ph type="dt" sz="half" idx="10"/>
          </p:nvPr>
        </p:nvSpPr>
        <p:spPr/>
        <p:txBody>
          <a:bodyPr/>
          <a:lstStyle/>
          <a:p>
            <a:fld id="{F3667ADA-44D5-4C1F-BE63-D1AA81121D30}"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E82B1C22-E6A8-41D8-AB9E-F32D789A20FC}" type="slidenum">
              <a:rPr lang="en-US" altLang="ko-KR"/>
              <a:pPr/>
              <a:t>42</a:t>
            </a:fld>
            <a:endParaRPr lang="en-US" altLang="ko-KR"/>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pPr eaLnBrk="1" hangingPunct="1"/>
            <a:r>
              <a:rPr lang="zh-CN" altLang="en-US" sz="3600" smtClean="0">
                <a:solidFill>
                  <a:srgbClr val="FFFFFF"/>
                </a:solidFill>
              </a:rPr>
              <a:t>四、现金流量表各项目的经济含义</a:t>
            </a:r>
          </a:p>
        </p:txBody>
      </p:sp>
      <p:sp>
        <p:nvSpPr>
          <p:cNvPr id="26630" name="Rectangle 3"/>
          <p:cNvSpPr>
            <a:spLocks noGrp="1" noChangeArrowheads="1"/>
          </p:cNvSpPr>
          <p:nvPr>
            <p:ph idx="1"/>
          </p:nvPr>
        </p:nvSpPr>
        <p:spPr>
          <a:xfrm>
            <a:off x="609600" y="1066800"/>
            <a:ext cx="7924800" cy="4940300"/>
          </a:xfrm>
        </p:spPr>
        <p:txBody>
          <a:bodyPr>
            <a:normAutofit fontScale="85000" lnSpcReduction="10000"/>
          </a:bodyPr>
          <a:lstStyle/>
          <a:p>
            <a:pPr eaLnBrk="1" hangingPunct="1">
              <a:lnSpc>
                <a:spcPct val="110000"/>
              </a:lnSpc>
              <a:spcBef>
                <a:spcPct val="30000"/>
              </a:spcBef>
            </a:pPr>
            <a:r>
              <a:rPr lang="zh-CN" altLang="en-US" smtClean="0">
                <a:solidFill>
                  <a:srgbClr val="FF0000"/>
                </a:solidFill>
              </a:rPr>
              <a:t>主表：</a:t>
            </a:r>
          </a:p>
          <a:p>
            <a:pPr eaLnBrk="1" hangingPunct="1">
              <a:lnSpc>
                <a:spcPct val="110000"/>
              </a:lnSpc>
              <a:spcBef>
                <a:spcPct val="30000"/>
              </a:spcBef>
            </a:pPr>
            <a:r>
              <a:rPr lang="zh-CN" altLang="en-US" smtClean="0">
                <a:solidFill>
                  <a:srgbClr val="FF0000"/>
                </a:solidFill>
              </a:rPr>
              <a:t>（一）经营活动现金流量</a:t>
            </a:r>
          </a:p>
          <a:p>
            <a:pPr eaLnBrk="1" hangingPunct="1">
              <a:lnSpc>
                <a:spcPct val="110000"/>
              </a:lnSpc>
              <a:spcBef>
                <a:spcPct val="30000"/>
              </a:spcBef>
            </a:pPr>
            <a:r>
              <a:rPr lang="en-US" altLang="zh-CN" smtClean="0">
                <a:solidFill>
                  <a:schemeClr val="accent2"/>
                </a:solidFill>
              </a:rPr>
              <a:t>1.</a:t>
            </a:r>
            <a:r>
              <a:rPr lang="zh-CN" altLang="en-US" smtClean="0">
                <a:solidFill>
                  <a:schemeClr val="accent2"/>
                </a:solidFill>
              </a:rPr>
              <a:t>销售商品、提供劳务收到的现金</a:t>
            </a:r>
          </a:p>
          <a:p>
            <a:pPr eaLnBrk="1" hangingPunct="1">
              <a:lnSpc>
                <a:spcPct val="110000"/>
              </a:lnSpc>
              <a:spcBef>
                <a:spcPct val="30000"/>
              </a:spcBef>
            </a:pPr>
            <a:r>
              <a:rPr lang="en-US" altLang="zh-CN" b="0" smtClean="0"/>
              <a:t>A</a:t>
            </a:r>
            <a:r>
              <a:rPr lang="zh-CN" altLang="en-US" b="0" smtClean="0"/>
              <a:t>、该项目主要指营业活动中所收到的现金</a:t>
            </a:r>
          </a:p>
          <a:p>
            <a:pPr eaLnBrk="1" hangingPunct="1">
              <a:lnSpc>
                <a:spcPct val="110000"/>
              </a:lnSpc>
              <a:spcBef>
                <a:spcPct val="30000"/>
              </a:spcBef>
            </a:pPr>
            <a:r>
              <a:rPr lang="en-US" altLang="zh-CN" b="0" smtClean="0"/>
              <a:t>B</a:t>
            </a:r>
            <a:r>
              <a:rPr lang="zh-CN" altLang="en-US" b="0" smtClean="0"/>
              <a:t>、该项目包含增值税（销项税额），是含税项目。</a:t>
            </a:r>
          </a:p>
          <a:p>
            <a:pPr eaLnBrk="1" hangingPunct="1">
              <a:lnSpc>
                <a:spcPct val="110000"/>
              </a:lnSpc>
              <a:spcBef>
                <a:spcPct val="30000"/>
              </a:spcBef>
            </a:pPr>
            <a:r>
              <a:rPr lang="en-US" altLang="zh-CN" b="0" smtClean="0"/>
              <a:t>C</a:t>
            </a:r>
            <a:r>
              <a:rPr lang="zh-CN" altLang="en-US" b="0" smtClean="0"/>
              <a:t>、销货退回所支付的现金作为该项目的减项（现金流入减少）。</a:t>
            </a:r>
          </a:p>
          <a:p>
            <a:pPr eaLnBrk="1" hangingPunct="1">
              <a:lnSpc>
                <a:spcPct val="110000"/>
              </a:lnSpc>
              <a:spcBef>
                <a:spcPct val="30000"/>
              </a:spcBef>
            </a:pPr>
            <a:r>
              <a:rPr lang="en-US" altLang="zh-CN" b="0" smtClean="0"/>
              <a:t>D</a:t>
            </a:r>
            <a:r>
              <a:rPr lang="zh-CN" altLang="en-US" b="0" smtClean="0"/>
              <a:t>、该项目的计算（将营业务收入调整为收付实现制下的收入）</a:t>
            </a:r>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05386843-D599-4410-A0E4-13EE9350FA6B}"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E101B566-F727-4ADC-BBD1-F5580B47CFF2}" type="slidenum">
              <a:rPr lang="ko-KR" altLang="en-US" sz="1200" b="1">
                <a:latin typeface="+mj-lt"/>
                <a:ea typeface="华文细黑" pitchFamily="2" charset="-122"/>
              </a:rPr>
              <a:pPr algn="r">
                <a:defRPr/>
              </a:pPr>
              <a:t>420</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A20423E1-8D2F-4C96-817B-48FDAF7A4813}"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8"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9"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A64B2380-F3A5-4F14-891E-516F681BD94C}" type="slidenum">
              <a:rPr lang="ko-KR" altLang="en-US" sz="1200" b="1">
                <a:latin typeface="+mj-lt"/>
                <a:ea typeface="华文细黑" pitchFamily="2" charset="-122"/>
              </a:rPr>
              <a:pPr algn="r">
                <a:defRPr/>
              </a:pPr>
              <a:t>421</a:t>
            </a:fld>
            <a:endParaRPr lang="en-US" altLang="ko-KR" sz="1200" b="1">
              <a:latin typeface="+mj-lt"/>
              <a:ea typeface="华文细黑" pitchFamily="2" charset="-122"/>
            </a:endParaRPr>
          </a:p>
        </p:txBody>
      </p:sp>
      <p:sp>
        <p:nvSpPr>
          <p:cNvPr id="171012" name="AutoShape 4"/>
          <p:cNvSpPr>
            <a:spLocks noChangeArrowheads="1"/>
          </p:cNvSpPr>
          <p:nvPr/>
        </p:nvSpPr>
        <p:spPr bwMode="blackWhite">
          <a:xfrm>
            <a:off x="685800" y="1066800"/>
            <a:ext cx="8067675" cy="477838"/>
          </a:xfrm>
          <a:prstGeom prst="roundRect">
            <a:avLst>
              <a:gd name="adj" fmla="val 9106"/>
            </a:avLst>
          </a:prstGeom>
          <a:noFill/>
          <a:ln w="3175">
            <a:noFill/>
            <a:round/>
            <a:headEnd/>
            <a:tailEnd/>
          </a:ln>
        </p:spPr>
        <p:txBody>
          <a:bodyPr/>
          <a:lstStyle/>
          <a:p>
            <a:pPr algn="just" latinLnBrk="0"/>
            <a:r>
              <a:rPr kumimoji="0" lang="en-US" altLang="zh-CN" b="1">
                <a:solidFill>
                  <a:schemeClr val="accent2"/>
                </a:solidFill>
                <a:latin typeface="楷体_GB2312" pitchFamily="49" charset="-122"/>
                <a:ea typeface="楷体_GB2312" pitchFamily="49" charset="-122"/>
              </a:rPr>
              <a:t>2.</a:t>
            </a:r>
            <a:r>
              <a:rPr kumimoji="0" lang="zh-CN" altLang="en-US" b="1">
                <a:solidFill>
                  <a:schemeClr val="accent2"/>
                </a:solidFill>
                <a:latin typeface="楷体_GB2312" pitchFamily="49" charset="-122"/>
                <a:ea typeface="楷体_GB2312" pitchFamily="49" charset="-122"/>
              </a:rPr>
              <a:t>收到的税费返还。（包括出口退税、教育费附加返还等） </a:t>
            </a:r>
            <a:endParaRPr kumimoji="0" lang="en-US" altLang="en-US" b="1">
              <a:solidFill>
                <a:schemeClr val="accent2"/>
              </a:solidFill>
              <a:latin typeface="楷体_GB2312" pitchFamily="49" charset="-122"/>
              <a:ea typeface="楷体_GB2312" pitchFamily="49" charset="-122"/>
            </a:endParaRPr>
          </a:p>
        </p:txBody>
      </p:sp>
      <p:sp>
        <p:nvSpPr>
          <p:cNvPr id="171013" name="AutoShape 5"/>
          <p:cNvSpPr>
            <a:spLocks noChangeArrowheads="1"/>
          </p:cNvSpPr>
          <p:nvPr/>
        </p:nvSpPr>
        <p:spPr bwMode="blackWhite">
          <a:xfrm>
            <a:off x="685800" y="1676400"/>
            <a:ext cx="8088313" cy="863600"/>
          </a:xfrm>
          <a:prstGeom prst="roundRect">
            <a:avLst>
              <a:gd name="adj" fmla="val 9106"/>
            </a:avLst>
          </a:prstGeom>
          <a:noFill/>
          <a:ln w="3175">
            <a:noFill/>
            <a:round/>
            <a:headEnd/>
            <a:tailEnd/>
          </a:ln>
        </p:spPr>
        <p:txBody>
          <a:bodyPr/>
          <a:lstStyle/>
          <a:p>
            <a:pPr algn="just" latinLnBrk="0"/>
            <a:r>
              <a:rPr kumimoji="0" lang="en-US" altLang="zh-CN" b="1">
                <a:solidFill>
                  <a:schemeClr val="accent2"/>
                </a:solidFill>
                <a:latin typeface="楷体_GB2312" pitchFamily="49" charset="-122"/>
                <a:ea typeface="楷体_GB2312" pitchFamily="49" charset="-122"/>
              </a:rPr>
              <a:t>3.</a:t>
            </a:r>
            <a:r>
              <a:rPr kumimoji="0" lang="zh-CN" altLang="en-US" b="1">
                <a:solidFill>
                  <a:schemeClr val="accent2"/>
                </a:solidFill>
                <a:latin typeface="楷体_GB2312" pitchFamily="49" charset="-122"/>
                <a:ea typeface="楷体_GB2312" pitchFamily="49" charset="-122"/>
              </a:rPr>
              <a:t>收到的其他与经营活动有关的现金。凡是不属于销售商品或税费的（投资和筹资项目除外）都属于此项目。 </a:t>
            </a:r>
            <a:endParaRPr kumimoji="0" lang="en-US" altLang="en-US" b="1">
              <a:solidFill>
                <a:schemeClr val="accent2"/>
              </a:solidFill>
              <a:latin typeface="楷体_GB2312" pitchFamily="49" charset="-122"/>
              <a:ea typeface="楷体_GB2312" pitchFamily="49" charset="-122"/>
            </a:endParaRPr>
          </a:p>
        </p:txBody>
      </p:sp>
      <p:sp>
        <p:nvSpPr>
          <p:cNvPr id="171014" name="AutoShape 6"/>
          <p:cNvSpPr>
            <a:spLocks noChangeArrowheads="1"/>
          </p:cNvSpPr>
          <p:nvPr/>
        </p:nvSpPr>
        <p:spPr bwMode="blackWhite">
          <a:xfrm>
            <a:off x="685800" y="2667000"/>
            <a:ext cx="8067675" cy="477838"/>
          </a:xfrm>
          <a:prstGeom prst="roundRect">
            <a:avLst>
              <a:gd name="adj" fmla="val 9106"/>
            </a:avLst>
          </a:prstGeom>
          <a:noFill/>
          <a:ln w="3175">
            <a:noFill/>
            <a:round/>
            <a:headEnd/>
            <a:tailEnd/>
          </a:ln>
        </p:spPr>
        <p:txBody>
          <a:bodyPr/>
          <a:lstStyle/>
          <a:p>
            <a:pPr algn="just" latinLnBrk="0"/>
            <a:r>
              <a:rPr kumimoji="0" lang="en-US" altLang="zh-CN" b="1">
                <a:solidFill>
                  <a:schemeClr val="accent2"/>
                </a:solidFill>
                <a:latin typeface="楷体_GB2312" pitchFamily="49" charset="-122"/>
                <a:ea typeface="楷体_GB2312" pitchFamily="49" charset="-122"/>
              </a:rPr>
              <a:t>4.</a:t>
            </a:r>
            <a:r>
              <a:rPr kumimoji="0" lang="zh-CN" altLang="en-US" b="1">
                <a:solidFill>
                  <a:schemeClr val="accent2"/>
                </a:solidFill>
                <a:latin typeface="楷体_GB2312" pitchFamily="49" charset="-122"/>
                <a:ea typeface="楷体_GB2312" pitchFamily="49" charset="-122"/>
              </a:rPr>
              <a:t>购买商品接受劳务支付的现金 </a:t>
            </a:r>
            <a:endParaRPr kumimoji="0" lang="en-US" altLang="en-US" b="1">
              <a:solidFill>
                <a:schemeClr val="accent2"/>
              </a:solidFill>
              <a:latin typeface="楷体_GB2312" pitchFamily="49" charset="-122"/>
              <a:ea typeface="楷体_GB2312" pitchFamily="49" charset="-122"/>
            </a:endParaRPr>
          </a:p>
        </p:txBody>
      </p:sp>
      <p:sp>
        <p:nvSpPr>
          <p:cNvPr id="171015" name="AutoShape 7"/>
          <p:cNvSpPr>
            <a:spLocks noChangeArrowheads="1"/>
          </p:cNvSpPr>
          <p:nvPr/>
        </p:nvSpPr>
        <p:spPr bwMode="blackWhite">
          <a:xfrm>
            <a:off x="685800" y="3276600"/>
            <a:ext cx="8031163" cy="2987675"/>
          </a:xfrm>
          <a:prstGeom prst="roundRect">
            <a:avLst>
              <a:gd name="adj" fmla="val 9106"/>
            </a:avLst>
          </a:prstGeom>
          <a:noFill/>
          <a:ln w="3175">
            <a:solidFill>
              <a:srgbClr val="FFCC99"/>
            </a:solidFill>
            <a:round/>
            <a:headEnd/>
            <a:tailEnd/>
          </a:ln>
        </p:spPr>
        <p:txBody>
          <a:bodyPr anchor="ctr">
            <a:spAutoFit/>
          </a:bodyPr>
          <a:lstStyle/>
          <a:p>
            <a:pPr algn="just" latinLnBrk="0">
              <a:lnSpc>
                <a:spcPct val="110000"/>
              </a:lnSpc>
              <a:spcBef>
                <a:spcPct val="30000"/>
              </a:spcBef>
            </a:pPr>
            <a:r>
              <a:rPr kumimoji="0" lang="en-US" altLang="zh-CN">
                <a:latin typeface="楷体_GB2312" pitchFamily="49" charset="-122"/>
                <a:ea typeface="楷体_GB2312" pitchFamily="49" charset="-122"/>
              </a:rPr>
              <a:t>A</a:t>
            </a:r>
            <a:r>
              <a:rPr kumimoji="0" lang="zh-CN" altLang="en-US">
                <a:latin typeface="楷体_GB2312" pitchFamily="49" charset="-122"/>
                <a:ea typeface="楷体_GB2312" pitchFamily="49" charset="-122"/>
              </a:rPr>
              <a:t>、该项目主要指营业活动中所支付的现金</a:t>
            </a:r>
          </a:p>
          <a:p>
            <a:pPr algn="just" latinLnBrk="0">
              <a:lnSpc>
                <a:spcPct val="110000"/>
              </a:lnSpc>
              <a:spcBef>
                <a:spcPct val="30000"/>
              </a:spcBef>
            </a:pPr>
            <a:r>
              <a:rPr kumimoji="0" lang="en-US" altLang="zh-CN">
                <a:latin typeface="楷体_GB2312" pitchFamily="49" charset="-122"/>
                <a:ea typeface="楷体_GB2312" pitchFamily="49" charset="-122"/>
              </a:rPr>
              <a:t>B</a:t>
            </a:r>
            <a:r>
              <a:rPr kumimoji="0" lang="zh-CN" altLang="en-US">
                <a:latin typeface="楷体_GB2312" pitchFamily="49" charset="-122"/>
                <a:ea typeface="楷体_GB2312" pitchFamily="49" charset="-122"/>
              </a:rPr>
              <a:t>、该项目包含增值税（进项税额），是含税项目。</a:t>
            </a:r>
          </a:p>
          <a:p>
            <a:pPr algn="just" latinLnBrk="0">
              <a:lnSpc>
                <a:spcPct val="110000"/>
              </a:lnSpc>
              <a:spcBef>
                <a:spcPct val="30000"/>
              </a:spcBef>
            </a:pPr>
            <a:r>
              <a:rPr kumimoji="0" lang="en-US" altLang="zh-CN">
                <a:latin typeface="楷体_GB2312" pitchFamily="49" charset="-122"/>
                <a:ea typeface="楷体_GB2312" pitchFamily="49" charset="-122"/>
              </a:rPr>
              <a:t>C</a:t>
            </a:r>
            <a:r>
              <a:rPr kumimoji="0" lang="zh-CN" altLang="en-US">
                <a:latin typeface="楷体_GB2312" pitchFamily="49" charset="-122"/>
                <a:ea typeface="楷体_GB2312" pitchFamily="49" charset="-122"/>
              </a:rPr>
              <a:t>、购货退回所收到的现金作为该项目的减项（现金流出减少）。</a:t>
            </a:r>
          </a:p>
          <a:p>
            <a:pPr algn="just" latinLnBrk="0">
              <a:lnSpc>
                <a:spcPct val="110000"/>
              </a:lnSpc>
              <a:spcBef>
                <a:spcPct val="30000"/>
              </a:spcBef>
            </a:pPr>
            <a:r>
              <a:rPr kumimoji="0" lang="en-US" altLang="zh-CN">
                <a:latin typeface="楷体_GB2312" pitchFamily="49" charset="-122"/>
                <a:ea typeface="楷体_GB2312" pitchFamily="49" charset="-122"/>
              </a:rPr>
              <a:t>D</a:t>
            </a:r>
            <a:r>
              <a:rPr kumimoji="0" lang="zh-CN" altLang="en-US">
                <a:latin typeface="楷体_GB2312" pitchFamily="49" charset="-122"/>
                <a:ea typeface="楷体_GB2312" pitchFamily="49" charset="-122"/>
              </a:rPr>
              <a:t>、该项目的计算（主营业务成本调整为收付实现制的购货支出） </a:t>
            </a:r>
            <a:endParaRPr kumimoji="0" lang="en-US" altLang="en-US">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74F37D3D-AAB1-4F44-BD77-D4B99B1FE629}"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8"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9"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82AB80B8-1677-4480-A00B-FC6BB52079B1}" type="slidenum">
              <a:rPr lang="ko-KR" altLang="en-US" sz="1200" b="1">
                <a:latin typeface="+mj-lt"/>
                <a:ea typeface="华文细黑" pitchFamily="2" charset="-122"/>
              </a:rPr>
              <a:pPr algn="r">
                <a:defRPr/>
              </a:pPr>
              <a:t>422</a:t>
            </a:fld>
            <a:endParaRPr lang="en-US" altLang="ko-KR" sz="1200" b="1">
              <a:latin typeface="+mj-lt"/>
              <a:ea typeface="华文细黑" pitchFamily="2" charset="-122"/>
            </a:endParaRPr>
          </a:p>
        </p:txBody>
      </p:sp>
      <p:sp>
        <p:nvSpPr>
          <p:cNvPr id="173060" name="AutoShape 4"/>
          <p:cNvSpPr>
            <a:spLocks noChangeArrowheads="1"/>
          </p:cNvSpPr>
          <p:nvPr/>
        </p:nvSpPr>
        <p:spPr bwMode="blackWhite">
          <a:xfrm>
            <a:off x="609600" y="1066800"/>
            <a:ext cx="8067675" cy="477838"/>
          </a:xfrm>
          <a:prstGeom prst="roundRect">
            <a:avLst>
              <a:gd name="adj" fmla="val 9106"/>
            </a:avLst>
          </a:prstGeom>
          <a:noFill/>
          <a:ln w="3175">
            <a:noFill/>
            <a:round/>
            <a:headEnd/>
            <a:tailEnd/>
          </a:ln>
        </p:spPr>
        <p:txBody>
          <a:bodyPr anchor="ctr">
            <a:spAutoFit/>
          </a:bodyPr>
          <a:lstStyle/>
          <a:p>
            <a:pPr algn="just" latinLnBrk="0"/>
            <a:r>
              <a:rPr kumimoji="0" lang="en-US" altLang="zh-CN" b="1">
                <a:solidFill>
                  <a:schemeClr val="accent2"/>
                </a:solidFill>
                <a:latin typeface="楷体_GB2312" pitchFamily="49" charset="-122"/>
                <a:ea typeface="楷体_GB2312" pitchFamily="49" charset="-122"/>
              </a:rPr>
              <a:t>5.</a:t>
            </a:r>
            <a:r>
              <a:rPr kumimoji="0" lang="zh-CN" altLang="en-US" b="1">
                <a:solidFill>
                  <a:schemeClr val="accent2"/>
                </a:solidFill>
                <a:latin typeface="楷体_GB2312" pitchFamily="49" charset="-122"/>
                <a:ea typeface="楷体_GB2312" pitchFamily="49" charset="-122"/>
              </a:rPr>
              <a:t>支付给职工以及为职工支付的现金 </a:t>
            </a:r>
            <a:endParaRPr kumimoji="0" lang="en-US" altLang="en-US" b="1">
              <a:solidFill>
                <a:schemeClr val="accent2"/>
              </a:solidFill>
              <a:latin typeface="楷体_GB2312" pitchFamily="49" charset="-122"/>
              <a:ea typeface="楷体_GB2312" pitchFamily="49" charset="-122"/>
            </a:endParaRPr>
          </a:p>
        </p:txBody>
      </p:sp>
      <p:sp>
        <p:nvSpPr>
          <p:cNvPr id="173061" name="AutoShape 5"/>
          <p:cNvSpPr>
            <a:spLocks noChangeArrowheads="1"/>
          </p:cNvSpPr>
          <p:nvPr/>
        </p:nvSpPr>
        <p:spPr bwMode="blackWhite">
          <a:xfrm>
            <a:off x="685800" y="1600200"/>
            <a:ext cx="8001000" cy="2362200"/>
          </a:xfrm>
          <a:prstGeom prst="roundRect">
            <a:avLst>
              <a:gd name="adj" fmla="val 9106"/>
            </a:avLst>
          </a:prstGeom>
          <a:noFill/>
          <a:ln w="3175">
            <a:solidFill>
              <a:srgbClr val="FFCC99"/>
            </a:solidFill>
            <a:round/>
            <a:headEnd/>
            <a:tailEnd/>
          </a:ln>
        </p:spPr>
        <p:txBody>
          <a:bodyPr/>
          <a:lstStyle/>
          <a:p>
            <a:pPr algn="just" latinLnBrk="0">
              <a:lnSpc>
                <a:spcPct val="110000"/>
              </a:lnSpc>
              <a:spcBef>
                <a:spcPct val="20000"/>
              </a:spcBef>
            </a:pPr>
            <a:r>
              <a:rPr kumimoji="0" lang="zh-CN" altLang="en-US" sz="2000" b="1">
                <a:solidFill>
                  <a:srgbClr val="CC0000"/>
                </a:solidFill>
                <a:latin typeface="楷体_GB2312" pitchFamily="49" charset="-122"/>
                <a:ea typeface="楷体_GB2312" pitchFamily="49" charset="-122"/>
              </a:rPr>
              <a:t>强调两点</a:t>
            </a:r>
            <a:r>
              <a:rPr kumimoji="0" lang="zh-CN" altLang="en-US" sz="2000">
                <a:solidFill>
                  <a:schemeClr val="tx2"/>
                </a:solidFill>
                <a:latin typeface="楷体_GB2312" pitchFamily="49" charset="-122"/>
                <a:ea typeface="楷体_GB2312" pitchFamily="49" charset="-122"/>
              </a:rPr>
              <a:t>：</a:t>
            </a:r>
          </a:p>
          <a:p>
            <a:pPr algn="just" latinLnBrk="0">
              <a:lnSpc>
                <a:spcPct val="110000"/>
              </a:lnSpc>
              <a:spcBef>
                <a:spcPct val="20000"/>
              </a:spcBef>
            </a:pPr>
            <a:r>
              <a:rPr kumimoji="0" lang="en-US" altLang="zh-CN" sz="2000">
                <a:latin typeface="楷体_GB2312" pitchFamily="49" charset="-122"/>
                <a:ea typeface="楷体_GB2312" pitchFamily="49" charset="-122"/>
              </a:rPr>
              <a:t>A</a:t>
            </a:r>
            <a:r>
              <a:rPr kumimoji="0" lang="zh-CN" altLang="en-US" sz="2000">
                <a:latin typeface="楷体_GB2312" pitchFamily="49" charset="-122"/>
                <a:ea typeface="楷体_GB2312" pitchFamily="49" charset="-122"/>
              </a:rPr>
              <a:t>、该项目包括为职工所发生的一切支出。（工资、奖金、津贴、保险费等）</a:t>
            </a:r>
          </a:p>
          <a:p>
            <a:pPr algn="just" latinLnBrk="0">
              <a:lnSpc>
                <a:spcPct val="110000"/>
              </a:lnSpc>
              <a:spcBef>
                <a:spcPct val="20000"/>
              </a:spcBef>
            </a:pPr>
            <a:r>
              <a:rPr kumimoji="0" lang="en-US" altLang="zh-CN" sz="2000">
                <a:latin typeface="楷体_GB2312" pitchFamily="49" charset="-122"/>
                <a:ea typeface="楷体_GB2312" pitchFamily="49" charset="-122"/>
              </a:rPr>
              <a:t>B</a:t>
            </a:r>
            <a:r>
              <a:rPr kumimoji="0" lang="zh-CN" altLang="en-US" sz="2000">
                <a:latin typeface="楷体_GB2312" pitchFamily="49" charset="-122"/>
                <a:ea typeface="楷体_GB2312" pitchFamily="49" charset="-122"/>
              </a:rPr>
              <a:t>、在建工程人员工资、离退休人员的工资不包括在此项目中。</a:t>
            </a:r>
          </a:p>
          <a:p>
            <a:pPr algn="just" latinLnBrk="0">
              <a:lnSpc>
                <a:spcPct val="110000"/>
              </a:lnSpc>
              <a:spcBef>
                <a:spcPct val="20000"/>
              </a:spcBef>
            </a:pPr>
            <a:r>
              <a:rPr kumimoji="0" lang="zh-CN" altLang="en-US" sz="2000">
                <a:latin typeface="楷体_GB2312" pitchFamily="49" charset="-122"/>
                <a:ea typeface="楷体_GB2312" pitchFamily="49" charset="-122"/>
              </a:rPr>
              <a:t>在建工程人员工资计入投资活动项目；离退休人员的工资计入管理费用，计入经营的其他项目。</a:t>
            </a:r>
            <a:endParaRPr kumimoji="0" lang="en-US" altLang="en-US" sz="2000">
              <a:latin typeface="楷体_GB2312" pitchFamily="49" charset="-122"/>
              <a:ea typeface="楷体_GB2312" pitchFamily="49" charset="-122"/>
            </a:endParaRPr>
          </a:p>
        </p:txBody>
      </p:sp>
      <p:sp>
        <p:nvSpPr>
          <p:cNvPr id="173062" name="AutoShape 6"/>
          <p:cNvSpPr>
            <a:spLocks noChangeArrowheads="1"/>
          </p:cNvSpPr>
          <p:nvPr/>
        </p:nvSpPr>
        <p:spPr bwMode="blackWhite">
          <a:xfrm>
            <a:off x="685800" y="4114800"/>
            <a:ext cx="8001000" cy="865188"/>
          </a:xfrm>
          <a:prstGeom prst="roundRect">
            <a:avLst>
              <a:gd name="adj" fmla="val 9106"/>
            </a:avLst>
          </a:prstGeom>
          <a:noFill/>
          <a:ln w="3175">
            <a:noFill/>
            <a:round/>
            <a:headEnd/>
            <a:tailEnd/>
          </a:ln>
        </p:spPr>
        <p:txBody>
          <a:bodyPr/>
          <a:lstStyle/>
          <a:p>
            <a:pPr algn="just" latinLnBrk="0"/>
            <a:r>
              <a:rPr kumimoji="0" lang="en-US" altLang="zh-CN" b="1">
                <a:solidFill>
                  <a:schemeClr val="accent2"/>
                </a:solidFill>
                <a:latin typeface="楷体_GB2312" pitchFamily="49" charset="-122"/>
                <a:ea typeface="楷体_GB2312" pitchFamily="49" charset="-122"/>
              </a:rPr>
              <a:t>6.</a:t>
            </a:r>
            <a:r>
              <a:rPr kumimoji="0" lang="zh-CN" altLang="en-US" b="1">
                <a:solidFill>
                  <a:schemeClr val="accent2"/>
                </a:solidFill>
                <a:latin typeface="楷体_GB2312" pitchFamily="49" charset="-122"/>
                <a:ea typeface="楷体_GB2312" pitchFamily="49" charset="-122"/>
              </a:rPr>
              <a:t>支付的各种税费：</a:t>
            </a:r>
            <a:r>
              <a:rPr kumimoji="0" lang="zh-CN" altLang="en-US">
                <a:latin typeface="楷体_GB2312" pitchFamily="49" charset="-122"/>
                <a:ea typeface="楷体_GB2312" pitchFamily="49" charset="-122"/>
              </a:rPr>
              <a:t>今年实际交纳数。</a:t>
            </a:r>
            <a:r>
              <a:rPr kumimoji="0" lang="en-US" altLang="zh-CN">
                <a:latin typeface="楷体_GB2312" pitchFamily="49" charset="-122"/>
                <a:ea typeface="楷体_GB2312" pitchFamily="49" charset="-122"/>
              </a:rPr>
              <a:t>(</a:t>
            </a:r>
            <a:r>
              <a:rPr kumimoji="0" lang="zh-CN" altLang="en-US">
                <a:latin typeface="楷体_GB2312" pitchFamily="49" charset="-122"/>
                <a:ea typeface="楷体_GB2312" pitchFamily="49" charset="-122"/>
              </a:rPr>
              <a:t>如支付的教育费附加、矿产资源补偿费等</a:t>
            </a:r>
            <a:r>
              <a:rPr kumimoji="0" lang="en-US" altLang="zh-CN">
                <a:latin typeface="楷体_GB2312" pitchFamily="49" charset="-122"/>
                <a:ea typeface="楷体_GB2312" pitchFamily="49" charset="-122"/>
              </a:rPr>
              <a:t>)</a:t>
            </a:r>
            <a:endParaRPr kumimoji="0" lang="en-US" altLang="en-US">
              <a:latin typeface="楷体_GB2312" pitchFamily="49" charset="-122"/>
              <a:ea typeface="楷体_GB2312" pitchFamily="49" charset="-122"/>
            </a:endParaRPr>
          </a:p>
        </p:txBody>
      </p:sp>
      <p:sp>
        <p:nvSpPr>
          <p:cNvPr id="173063" name="AutoShape 7"/>
          <p:cNvSpPr>
            <a:spLocks noChangeArrowheads="1"/>
          </p:cNvSpPr>
          <p:nvPr/>
        </p:nvSpPr>
        <p:spPr bwMode="blackWhite">
          <a:xfrm>
            <a:off x="685800" y="5029200"/>
            <a:ext cx="8001000" cy="1249363"/>
          </a:xfrm>
          <a:prstGeom prst="roundRect">
            <a:avLst>
              <a:gd name="adj" fmla="val 9106"/>
            </a:avLst>
          </a:prstGeom>
          <a:noFill/>
          <a:ln w="3175">
            <a:noFill/>
            <a:round/>
            <a:headEnd/>
            <a:tailEnd/>
          </a:ln>
        </p:spPr>
        <p:txBody>
          <a:bodyPr/>
          <a:lstStyle/>
          <a:p>
            <a:pPr algn="just" latinLnBrk="0"/>
            <a:r>
              <a:rPr kumimoji="0" lang="en-US" altLang="zh-CN" b="1">
                <a:solidFill>
                  <a:schemeClr val="accent2"/>
                </a:solidFill>
                <a:latin typeface="楷体_GB2312" pitchFamily="49" charset="-122"/>
                <a:ea typeface="楷体_GB2312" pitchFamily="49" charset="-122"/>
              </a:rPr>
              <a:t>7.</a:t>
            </a:r>
            <a:r>
              <a:rPr kumimoji="0" lang="zh-CN" altLang="en-US" b="1">
                <a:solidFill>
                  <a:schemeClr val="accent2"/>
                </a:solidFill>
                <a:latin typeface="楷体_GB2312" pitchFamily="49" charset="-122"/>
                <a:ea typeface="楷体_GB2312" pitchFamily="49" charset="-122"/>
              </a:rPr>
              <a:t>支付的其他与经营活动有关的现金</a:t>
            </a:r>
            <a:r>
              <a:rPr kumimoji="0" lang="zh-CN" altLang="en-US">
                <a:latin typeface="楷体_GB2312" pitchFamily="49" charset="-122"/>
                <a:ea typeface="楷体_GB2312" pitchFamily="49" charset="-122"/>
              </a:rPr>
              <a:t>凡不属于前边</a:t>
            </a:r>
            <a:r>
              <a:rPr kumimoji="0" lang="en-US" altLang="zh-CN">
                <a:latin typeface="楷体_GB2312" pitchFamily="49" charset="-122"/>
                <a:ea typeface="楷体_GB2312" pitchFamily="49" charset="-122"/>
              </a:rPr>
              <a:t>4</a:t>
            </a:r>
            <a:r>
              <a:rPr kumimoji="0" lang="zh-CN" altLang="en-US">
                <a:latin typeface="楷体_GB2312" pitchFamily="49" charset="-122"/>
                <a:ea typeface="楷体_GB2312" pitchFamily="49" charset="-122"/>
              </a:rPr>
              <a:t>、</a:t>
            </a:r>
            <a:r>
              <a:rPr kumimoji="0" lang="en-US" altLang="zh-CN">
                <a:latin typeface="楷体_GB2312" pitchFamily="49" charset="-122"/>
                <a:ea typeface="楷体_GB2312" pitchFamily="49" charset="-122"/>
              </a:rPr>
              <a:t>5</a:t>
            </a:r>
            <a:r>
              <a:rPr kumimoji="0" lang="zh-CN" altLang="en-US">
                <a:latin typeface="楷体_GB2312" pitchFamily="49" charset="-122"/>
                <a:ea typeface="楷体_GB2312" pitchFamily="49" charset="-122"/>
              </a:rPr>
              <a:t>、</a:t>
            </a:r>
            <a:r>
              <a:rPr kumimoji="0" lang="en-US" altLang="zh-CN">
                <a:latin typeface="楷体_GB2312" pitchFamily="49" charset="-122"/>
                <a:ea typeface="楷体_GB2312" pitchFamily="49" charset="-122"/>
              </a:rPr>
              <a:t>6</a:t>
            </a:r>
            <a:r>
              <a:rPr kumimoji="0" lang="zh-CN" altLang="en-US">
                <a:latin typeface="楷体_GB2312" pitchFamily="49" charset="-122"/>
                <a:ea typeface="楷体_GB2312" pitchFamily="49" charset="-122"/>
              </a:rPr>
              <a:t>的都属于此。如罚款支出、差旅费、业务招待费、保险费等 </a:t>
            </a:r>
            <a:endParaRPr kumimoji="0" lang="en-US" altLang="en-US">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A33482DE-AEFC-402F-B88C-90095AD8885C}"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CA656F1A-BDF3-42E9-B2EB-793250E1C72F}" type="slidenum">
              <a:rPr lang="ko-KR" altLang="en-US" sz="1200" b="1">
                <a:latin typeface="+mj-lt"/>
                <a:ea typeface="华文细黑" pitchFamily="2" charset="-122"/>
              </a:rPr>
              <a:pPr algn="r">
                <a:defRPr/>
              </a:pPr>
              <a:t>423</a:t>
            </a:fld>
            <a:endParaRPr lang="en-US" altLang="ko-KR" sz="1200" b="1">
              <a:latin typeface="+mj-lt"/>
              <a:ea typeface="华文细黑" pitchFamily="2" charset="-122"/>
            </a:endParaRPr>
          </a:p>
        </p:txBody>
      </p:sp>
      <p:sp>
        <p:nvSpPr>
          <p:cNvPr id="174085" name="AutoShape 5"/>
          <p:cNvSpPr>
            <a:spLocks noChangeArrowheads="1"/>
          </p:cNvSpPr>
          <p:nvPr/>
        </p:nvSpPr>
        <p:spPr bwMode="blackWhite">
          <a:xfrm>
            <a:off x="530225" y="239713"/>
            <a:ext cx="6923088" cy="6064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3200" b="1">
                <a:solidFill>
                  <a:schemeClr val="bg1"/>
                </a:solidFill>
                <a:latin typeface="楷体_GB2312" pitchFamily="49" charset="-122"/>
                <a:ea typeface="楷体_GB2312" pitchFamily="49" charset="-122"/>
              </a:rPr>
              <a:t>（二）投资活动产生的现金流量</a:t>
            </a:r>
            <a:r>
              <a:rPr kumimoji="0" lang="zh-CN" altLang="en-US">
                <a:solidFill>
                  <a:schemeClr val="bg1"/>
                </a:solidFill>
                <a:latin typeface="楷体_GB2312" pitchFamily="49" charset="-122"/>
                <a:ea typeface="楷体_GB2312" pitchFamily="49" charset="-122"/>
              </a:rPr>
              <a:t> </a:t>
            </a:r>
            <a:endParaRPr kumimoji="0" lang="en-US" altLang="en-US">
              <a:solidFill>
                <a:schemeClr val="bg1"/>
              </a:solidFill>
              <a:latin typeface="楷体_GB2312" pitchFamily="49" charset="-122"/>
              <a:ea typeface="楷体_GB2312" pitchFamily="49" charset="-122"/>
            </a:endParaRPr>
          </a:p>
        </p:txBody>
      </p:sp>
      <p:sp>
        <p:nvSpPr>
          <p:cNvPr id="174086" name="AutoShape 6"/>
          <p:cNvSpPr>
            <a:spLocks noChangeArrowheads="1"/>
          </p:cNvSpPr>
          <p:nvPr/>
        </p:nvSpPr>
        <p:spPr bwMode="blackWhite">
          <a:xfrm>
            <a:off x="685800" y="1143000"/>
            <a:ext cx="7924800" cy="5181600"/>
          </a:xfrm>
          <a:prstGeom prst="roundRect">
            <a:avLst>
              <a:gd name="adj" fmla="val 9106"/>
            </a:avLst>
          </a:prstGeom>
          <a:noFill/>
          <a:ln w="3175">
            <a:noFill/>
            <a:round/>
            <a:headEnd/>
            <a:tailEnd/>
          </a:ln>
        </p:spPr>
        <p:txBody>
          <a:bodyPr/>
          <a:lstStyle/>
          <a:p>
            <a:pPr algn="just" latinLnBrk="0">
              <a:lnSpc>
                <a:spcPct val="110000"/>
              </a:lnSpc>
              <a:spcBef>
                <a:spcPct val="30000"/>
              </a:spcBef>
            </a:pPr>
            <a:r>
              <a:rPr kumimoji="0" lang="en-US" altLang="zh-CN" sz="2800">
                <a:solidFill>
                  <a:srgbClr val="0000CC"/>
                </a:solidFill>
                <a:latin typeface="楷体_GB2312" pitchFamily="49" charset="-122"/>
                <a:ea typeface="楷体_GB2312" pitchFamily="49" charset="-122"/>
              </a:rPr>
              <a:t>8.</a:t>
            </a:r>
            <a:r>
              <a:rPr kumimoji="0" lang="zh-CN" altLang="en-US" sz="2800">
                <a:solidFill>
                  <a:srgbClr val="0000CC"/>
                </a:solidFill>
                <a:latin typeface="楷体_GB2312" pitchFamily="49" charset="-122"/>
                <a:ea typeface="楷体_GB2312" pitchFamily="49" charset="-122"/>
              </a:rPr>
              <a:t>收回投资</a:t>
            </a:r>
            <a:r>
              <a:rPr kumimoji="0" lang="zh-CN" altLang="en-US" sz="2800">
                <a:latin typeface="楷体_GB2312" pitchFamily="49" charset="-122"/>
                <a:ea typeface="楷体_GB2312" pitchFamily="49" charset="-122"/>
              </a:rPr>
              <a:t>（包括出售的、转让的、到期收回的）所收到的现金。债权投资的收回只反映本金，不反映利息。不反映收回的非现金资产。</a:t>
            </a:r>
          </a:p>
          <a:p>
            <a:pPr algn="just" latinLnBrk="0">
              <a:lnSpc>
                <a:spcPct val="110000"/>
              </a:lnSpc>
              <a:spcBef>
                <a:spcPct val="30000"/>
              </a:spcBef>
            </a:pPr>
            <a:r>
              <a:rPr kumimoji="0" lang="en-US" altLang="zh-CN" sz="2800">
                <a:solidFill>
                  <a:srgbClr val="0000CC"/>
                </a:solidFill>
                <a:latin typeface="楷体_GB2312" pitchFamily="49" charset="-122"/>
                <a:ea typeface="楷体_GB2312" pitchFamily="49" charset="-122"/>
              </a:rPr>
              <a:t>9.</a:t>
            </a:r>
            <a:r>
              <a:rPr kumimoji="0" lang="zh-CN" altLang="en-US" sz="2800">
                <a:solidFill>
                  <a:srgbClr val="0000CC"/>
                </a:solidFill>
                <a:latin typeface="楷体_GB2312" pitchFamily="49" charset="-122"/>
                <a:ea typeface="楷体_GB2312" pitchFamily="49" charset="-122"/>
              </a:rPr>
              <a:t>取得投资收益所收到的现金。</a:t>
            </a:r>
            <a:r>
              <a:rPr kumimoji="0" lang="zh-CN" altLang="en-US" sz="2800">
                <a:latin typeface="楷体_GB2312" pitchFamily="49" charset="-122"/>
                <a:ea typeface="楷体_GB2312" pitchFamily="49" charset="-122"/>
              </a:rPr>
              <a:t>包括：股利、利息、利润等。</a:t>
            </a:r>
          </a:p>
          <a:p>
            <a:pPr algn="just" latinLnBrk="0">
              <a:lnSpc>
                <a:spcPct val="110000"/>
              </a:lnSpc>
              <a:spcBef>
                <a:spcPct val="30000"/>
              </a:spcBef>
            </a:pPr>
            <a:r>
              <a:rPr kumimoji="0" lang="en-US" altLang="zh-CN" sz="2800">
                <a:solidFill>
                  <a:srgbClr val="0000CC"/>
                </a:solidFill>
                <a:latin typeface="楷体_GB2312" pitchFamily="49" charset="-122"/>
                <a:ea typeface="楷体_GB2312" pitchFamily="49" charset="-122"/>
              </a:rPr>
              <a:t>10.</a:t>
            </a:r>
            <a:r>
              <a:rPr kumimoji="0" lang="zh-CN" altLang="en-US" sz="2800">
                <a:solidFill>
                  <a:srgbClr val="0000CC"/>
                </a:solidFill>
                <a:latin typeface="楷体_GB2312" pitchFamily="49" charset="-122"/>
                <a:ea typeface="楷体_GB2312" pitchFamily="49" charset="-122"/>
              </a:rPr>
              <a:t>处置固定资产、无形资产和其他长期资产而收到的现金。</a:t>
            </a:r>
          </a:p>
          <a:p>
            <a:pPr algn="just" latinLnBrk="0">
              <a:lnSpc>
                <a:spcPct val="110000"/>
              </a:lnSpc>
              <a:spcBef>
                <a:spcPct val="30000"/>
              </a:spcBef>
            </a:pPr>
            <a:r>
              <a:rPr kumimoji="0" lang="en-US" altLang="zh-CN" sz="2800">
                <a:solidFill>
                  <a:srgbClr val="0000CC"/>
                </a:solidFill>
                <a:latin typeface="楷体_GB2312" pitchFamily="49" charset="-122"/>
                <a:ea typeface="楷体_GB2312" pitchFamily="49" charset="-122"/>
              </a:rPr>
              <a:t>11.</a:t>
            </a:r>
            <a:r>
              <a:rPr kumimoji="0" lang="zh-CN" altLang="en-US" sz="2800">
                <a:solidFill>
                  <a:srgbClr val="0000CC"/>
                </a:solidFill>
                <a:latin typeface="楷体_GB2312" pitchFamily="49" charset="-122"/>
                <a:ea typeface="楷体_GB2312" pitchFamily="49" charset="-122"/>
              </a:rPr>
              <a:t>处置子公司及其他营业单位收到的现金净额。</a:t>
            </a:r>
          </a:p>
          <a:p>
            <a:pPr algn="just" latinLnBrk="0">
              <a:lnSpc>
                <a:spcPct val="110000"/>
              </a:lnSpc>
              <a:spcBef>
                <a:spcPct val="30000"/>
              </a:spcBef>
            </a:pPr>
            <a:r>
              <a:rPr kumimoji="0" lang="en-US" altLang="zh-CN" sz="2800">
                <a:solidFill>
                  <a:srgbClr val="0000CC"/>
                </a:solidFill>
                <a:latin typeface="楷体_GB2312" pitchFamily="49" charset="-122"/>
                <a:ea typeface="楷体_GB2312" pitchFamily="49" charset="-122"/>
              </a:rPr>
              <a:t>12.</a:t>
            </a:r>
            <a:r>
              <a:rPr kumimoji="0" lang="zh-CN" altLang="en-US" sz="2800">
                <a:solidFill>
                  <a:srgbClr val="0000CC"/>
                </a:solidFill>
                <a:latin typeface="楷体_GB2312" pitchFamily="49" charset="-122"/>
                <a:ea typeface="楷体_GB2312" pitchFamily="49" charset="-122"/>
              </a:rPr>
              <a:t>收到的其他与投资活动有关的现金。  </a:t>
            </a:r>
            <a:endParaRPr kumimoji="0" lang="en-US" altLang="en-US" sz="2800">
              <a:solidFill>
                <a:srgbClr val="0000CC"/>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01C6E738-19B8-494B-BF33-5003D8926549}"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65A73DFC-25B8-4ECC-94FB-F86B2A837106}" type="slidenum">
              <a:rPr lang="ko-KR" altLang="en-US" sz="1200" b="1">
                <a:latin typeface="+mj-lt"/>
                <a:ea typeface="华文细黑" pitchFamily="2" charset="-122"/>
              </a:rPr>
              <a:pPr algn="r">
                <a:defRPr/>
              </a:pPr>
              <a:t>424</a:t>
            </a:fld>
            <a:endParaRPr lang="en-US" altLang="ko-KR" sz="1200" b="1">
              <a:latin typeface="+mj-lt"/>
              <a:ea typeface="华文细黑" pitchFamily="2" charset="-122"/>
            </a:endParaRPr>
          </a:p>
        </p:txBody>
      </p:sp>
      <p:sp>
        <p:nvSpPr>
          <p:cNvPr id="254981" name="AutoShape 5"/>
          <p:cNvSpPr>
            <a:spLocks noChangeArrowheads="1"/>
          </p:cNvSpPr>
          <p:nvPr/>
        </p:nvSpPr>
        <p:spPr bwMode="blackWhite">
          <a:xfrm>
            <a:off x="609600" y="1066800"/>
            <a:ext cx="8062913" cy="5334000"/>
          </a:xfrm>
          <a:prstGeom prst="roundRect">
            <a:avLst>
              <a:gd name="adj" fmla="val 9106"/>
            </a:avLst>
          </a:prstGeom>
          <a:noFill/>
          <a:ln w="3175">
            <a:noFill/>
            <a:round/>
            <a:headEnd/>
            <a:tailEnd/>
          </a:ln>
        </p:spPr>
        <p:txBody>
          <a:bodyPr/>
          <a:lstStyle/>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13.</a:t>
            </a:r>
            <a:r>
              <a:rPr kumimoji="0" lang="zh-CN" altLang="en-US" b="1">
                <a:solidFill>
                  <a:schemeClr val="accent2"/>
                </a:solidFill>
                <a:latin typeface="楷体_GB2312" pitchFamily="49" charset="-122"/>
                <a:ea typeface="楷体_GB2312" pitchFamily="49" charset="-122"/>
              </a:rPr>
              <a:t>购建固定资产、无形资产和其他长期资产所支付的现金。</a:t>
            </a:r>
            <a:r>
              <a:rPr kumimoji="0" lang="zh-CN" altLang="en-US">
                <a:latin typeface="楷体_GB2312" pitchFamily="49" charset="-122"/>
                <a:ea typeface="楷体_GB2312" pitchFamily="49" charset="-122"/>
              </a:rPr>
              <a:t>该项目不包括：</a:t>
            </a:r>
            <a:r>
              <a:rPr kumimoji="0" lang="en-US" altLang="zh-CN">
                <a:latin typeface="楷体_GB2312" pitchFamily="49" charset="-122"/>
                <a:ea typeface="楷体_GB2312" pitchFamily="49" charset="-122"/>
              </a:rPr>
              <a:t>A</a:t>
            </a:r>
            <a:r>
              <a:rPr kumimoji="0" lang="zh-CN" altLang="en-US">
                <a:latin typeface="楷体_GB2312" pitchFamily="49" charset="-122"/>
                <a:ea typeface="楷体_GB2312" pitchFamily="49" charset="-122"/>
              </a:rPr>
              <a:t>、资本化的利息；</a:t>
            </a:r>
            <a:r>
              <a:rPr kumimoji="0" lang="en-US" altLang="zh-CN">
                <a:latin typeface="楷体_GB2312" pitchFamily="49" charset="-122"/>
                <a:ea typeface="楷体_GB2312" pitchFamily="49" charset="-122"/>
              </a:rPr>
              <a:t>B</a:t>
            </a:r>
            <a:r>
              <a:rPr kumimoji="0" lang="zh-CN" altLang="en-US">
                <a:latin typeface="楷体_GB2312" pitchFamily="49" charset="-122"/>
                <a:ea typeface="楷体_GB2312" pitchFamily="49" charset="-122"/>
              </a:rPr>
              <a:t>、融资租入的固定资产在筹资活动中反映；</a:t>
            </a:r>
            <a:r>
              <a:rPr kumimoji="0" lang="en-US" altLang="zh-CN">
                <a:latin typeface="楷体_GB2312" pitchFamily="49" charset="-122"/>
                <a:ea typeface="楷体_GB2312" pitchFamily="49" charset="-122"/>
              </a:rPr>
              <a:t>C</a:t>
            </a:r>
            <a:r>
              <a:rPr kumimoji="0" lang="zh-CN" altLang="en-US">
                <a:latin typeface="楷体_GB2312" pitchFamily="49" charset="-122"/>
                <a:ea typeface="楷体_GB2312" pitchFamily="49" charset="-122"/>
              </a:rPr>
              <a:t>、分期付款购入固定资产，首期付款在投资活动的现金流出中反映；以后的分期付款在筹资活动中反映。</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14.</a:t>
            </a:r>
            <a:r>
              <a:rPr kumimoji="0" lang="zh-CN" altLang="en-US" b="1">
                <a:solidFill>
                  <a:schemeClr val="accent2"/>
                </a:solidFill>
                <a:latin typeface="楷体_GB2312" pitchFamily="49" charset="-122"/>
                <a:ea typeface="楷体_GB2312" pitchFamily="49" charset="-122"/>
              </a:rPr>
              <a:t>投资所支付的现金。</a:t>
            </a:r>
            <a:r>
              <a:rPr kumimoji="0" lang="zh-CN" altLang="en-US">
                <a:latin typeface="楷体_GB2312" pitchFamily="49" charset="-122"/>
                <a:ea typeface="楷体_GB2312" pitchFamily="49" charset="-122"/>
              </a:rPr>
              <a:t>购买投资所支付的现金，包括买价、佣金、手续费等。购买时包含的已到期尚未领取的现金股利、债券利息，购入时</a:t>
            </a:r>
            <a:r>
              <a:rPr kumimoji="0" lang="en-US" altLang="zh-CN">
                <a:latin typeface="Arial"/>
                <a:ea typeface="楷体_GB2312" pitchFamily="49" charset="-122"/>
              </a:rPr>
              <a:t>——</a:t>
            </a:r>
            <a:r>
              <a:rPr kumimoji="0" lang="zh-CN" altLang="en-US">
                <a:latin typeface="楷体_GB2312" pitchFamily="49" charset="-122"/>
                <a:ea typeface="楷体_GB2312" pitchFamily="49" charset="-122"/>
              </a:rPr>
              <a:t>计入支付的其他与投资活动有关的现金；收回时</a:t>
            </a:r>
            <a:r>
              <a:rPr kumimoji="0" lang="en-US" altLang="zh-CN">
                <a:latin typeface="Arial"/>
                <a:ea typeface="楷体_GB2312" pitchFamily="49" charset="-122"/>
              </a:rPr>
              <a:t>——</a:t>
            </a:r>
            <a:r>
              <a:rPr kumimoji="0" lang="zh-CN" altLang="en-US">
                <a:latin typeface="楷体_GB2312" pitchFamily="49" charset="-122"/>
                <a:ea typeface="楷体_GB2312" pitchFamily="49" charset="-122"/>
              </a:rPr>
              <a:t>计入收到的其他与投资活动有关的现金。</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15. </a:t>
            </a:r>
            <a:r>
              <a:rPr kumimoji="0" lang="zh-CN" altLang="en-US" b="1">
                <a:solidFill>
                  <a:schemeClr val="accent2"/>
                </a:solidFill>
                <a:latin typeface="楷体_GB2312" pitchFamily="49" charset="-122"/>
                <a:ea typeface="楷体_GB2312" pitchFamily="49" charset="-122"/>
              </a:rPr>
              <a:t>取得子公司及其他营业单位支付的现金净额。</a:t>
            </a:r>
            <a:r>
              <a:rPr kumimoji="0" lang="zh-CN" altLang="en-US">
                <a:latin typeface="楷体_GB2312" pitchFamily="49" charset="-122"/>
                <a:ea typeface="楷体_GB2312" pitchFamily="49" charset="-122"/>
              </a:rPr>
              <a:t> </a:t>
            </a:r>
            <a:endParaRPr kumimoji="0" lang="en-US" altLang="en-US">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日期占位符 5"/>
          <p:cNvSpPr>
            <a:spLocks noGrp="1"/>
          </p:cNvSpPr>
          <p:nvPr>
            <p:ph type="dt" sz="quarter" idx="4294967295"/>
          </p:nvPr>
        </p:nvSpPr>
        <p:spPr bwMode="auto">
          <a:xfrm>
            <a:off x="0" y="6626225"/>
            <a:ext cx="1905000" cy="195263"/>
          </a:xfrm>
          <a:prstGeom prst="rect">
            <a:avLst/>
          </a:prstGeom>
          <a:ln>
            <a:miter lim="800000"/>
            <a:headEnd/>
            <a:tailEnd/>
          </a:ln>
        </p:spPr>
        <p:txBody>
          <a:bodyPr anchor="ctr"/>
          <a:lstStyle/>
          <a:p>
            <a:pPr>
              <a:defRPr/>
            </a:pPr>
            <a:fld id="{343E8971-DAA8-4C27-AD00-A567B7141954}"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9" name="页脚占位符 6"/>
          <p:cNvSpPr>
            <a:spLocks noGrp="1"/>
          </p:cNvSpPr>
          <p:nvPr>
            <p:ph type="ftr" sz="quarter" idx="4294967295"/>
          </p:nvPr>
        </p:nvSpPr>
        <p:spPr bwMode="auto">
          <a:xfrm>
            <a:off x="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10" name="灯片编号占位符 7"/>
          <p:cNvSpPr>
            <a:spLocks noGrp="1"/>
          </p:cNvSpPr>
          <p:nvPr>
            <p:ph type="sldNum" sz="quarter" idx="4294967295"/>
          </p:nvPr>
        </p:nvSpPr>
        <p:spPr bwMode="auto">
          <a:xfrm>
            <a:off x="7239000" y="6626225"/>
            <a:ext cx="1905000" cy="195263"/>
          </a:xfrm>
          <a:prstGeom prst="rect">
            <a:avLst/>
          </a:prstGeom>
          <a:ln>
            <a:miter lim="800000"/>
            <a:headEnd/>
            <a:tailEnd/>
          </a:ln>
        </p:spPr>
        <p:txBody>
          <a:bodyPr anchor="ctr"/>
          <a:lstStyle/>
          <a:p>
            <a:pPr algn="r">
              <a:defRPr/>
            </a:pPr>
            <a:fld id="{F27E111E-5EA8-40B2-A8A0-5468E0408599}" type="slidenum">
              <a:rPr lang="ko-KR" altLang="en-US" sz="1200" b="1">
                <a:latin typeface="+mj-lt"/>
                <a:ea typeface="华文细黑" pitchFamily="2" charset="-122"/>
              </a:rPr>
              <a:pPr algn="r">
                <a:defRPr/>
              </a:pPr>
              <a:t>425</a:t>
            </a:fld>
            <a:endParaRPr lang="en-US" altLang="ko-KR" sz="1200" b="1">
              <a:latin typeface="+mj-lt"/>
              <a:ea typeface="华文细黑" pitchFamily="2" charset="-122"/>
            </a:endParaRPr>
          </a:p>
        </p:txBody>
      </p:sp>
      <p:sp>
        <p:nvSpPr>
          <p:cNvPr id="175108" name="AutoShape 4"/>
          <p:cNvSpPr>
            <a:spLocks noChangeArrowheads="1"/>
          </p:cNvSpPr>
          <p:nvPr/>
        </p:nvSpPr>
        <p:spPr bwMode="blackWhite">
          <a:xfrm>
            <a:off x="606425" y="241300"/>
            <a:ext cx="6940550" cy="606425"/>
          </a:xfrm>
          <a:prstGeom prst="roundRect">
            <a:avLst>
              <a:gd name="adj" fmla="val 9106"/>
            </a:avLst>
          </a:prstGeom>
          <a:noFill/>
          <a:ln w="3175">
            <a:noFill/>
            <a:round/>
            <a:headEnd/>
            <a:tailEnd/>
          </a:ln>
        </p:spPr>
        <p:txBody>
          <a:bodyPr anchor="ctr">
            <a:spAutoFit/>
          </a:bodyPr>
          <a:lstStyle/>
          <a:p>
            <a:pPr marL="457200" indent="-457200" algn="just" latinLnBrk="0"/>
            <a:r>
              <a:rPr kumimoji="0" lang="zh-CN" altLang="en-US" sz="3200" b="1">
                <a:solidFill>
                  <a:schemeClr val="bg1"/>
                </a:solidFill>
                <a:latin typeface="楷体_GB2312" pitchFamily="49" charset="-122"/>
                <a:ea typeface="楷体_GB2312" pitchFamily="49" charset="-122"/>
              </a:rPr>
              <a:t>（三）筹资活动产生的现金流量</a:t>
            </a:r>
            <a:r>
              <a:rPr kumimoji="0" lang="zh-CN" altLang="en-US" sz="3200">
                <a:solidFill>
                  <a:schemeClr val="bg1"/>
                </a:solidFill>
                <a:latin typeface="楷体_GB2312" pitchFamily="49" charset="-122"/>
                <a:ea typeface="楷体_GB2312" pitchFamily="49" charset="-122"/>
              </a:rPr>
              <a:t> </a:t>
            </a:r>
            <a:endParaRPr kumimoji="0" lang="en-US" altLang="en-US" sz="3200">
              <a:solidFill>
                <a:schemeClr val="bg1"/>
              </a:solidFill>
              <a:latin typeface="楷体_GB2312" pitchFamily="49" charset="-122"/>
              <a:ea typeface="楷体_GB2312" pitchFamily="49" charset="-122"/>
            </a:endParaRPr>
          </a:p>
        </p:txBody>
      </p:sp>
      <p:sp>
        <p:nvSpPr>
          <p:cNvPr id="175109" name="AutoShape 5"/>
          <p:cNvSpPr>
            <a:spLocks noChangeArrowheads="1"/>
          </p:cNvSpPr>
          <p:nvPr/>
        </p:nvSpPr>
        <p:spPr bwMode="blackWhite">
          <a:xfrm>
            <a:off x="533400" y="1219200"/>
            <a:ext cx="8153400" cy="5105400"/>
          </a:xfrm>
          <a:prstGeom prst="roundRect">
            <a:avLst>
              <a:gd name="adj" fmla="val 9106"/>
            </a:avLst>
          </a:prstGeom>
          <a:noFill/>
          <a:ln w="3175">
            <a:noFill/>
            <a:round/>
            <a:headEnd/>
            <a:tailEnd/>
          </a:ln>
        </p:spPr>
        <p:txBody>
          <a:bodyPr/>
          <a:lstStyle/>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17.</a:t>
            </a:r>
            <a:r>
              <a:rPr kumimoji="0" lang="zh-CN" altLang="en-US" b="1">
                <a:solidFill>
                  <a:schemeClr val="accent2"/>
                </a:solidFill>
                <a:latin typeface="楷体_GB2312" pitchFamily="49" charset="-122"/>
                <a:ea typeface="楷体_GB2312" pitchFamily="49" charset="-122"/>
              </a:rPr>
              <a:t>吸收投资收到的现金。</a:t>
            </a:r>
          </a:p>
          <a:p>
            <a:pPr algn="just" latinLnBrk="0">
              <a:lnSpc>
                <a:spcPct val="110000"/>
              </a:lnSpc>
              <a:spcBef>
                <a:spcPct val="30000"/>
              </a:spcBef>
            </a:pPr>
            <a:r>
              <a:rPr kumimoji="0" lang="zh-CN" altLang="en-US">
                <a:latin typeface="楷体_GB2312" pitchFamily="49" charset="-122"/>
                <a:ea typeface="楷体_GB2312" pitchFamily="49" charset="-122"/>
              </a:rPr>
              <a:t>包括：权益资本增加收到的现金，发行债券收到的现金等。 </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18.</a:t>
            </a:r>
            <a:r>
              <a:rPr kumimoji="0" lang="zh-CN" altLang="en-US" b="1">
                <a:solidFill>
                  <a:schemeClr val="accent2"/>
                </a:solidFill>
                <a:latin typeface="楷体_GB2312" pitchFamily="49" charset="-122"/>
                <a:ea typeface="楷体_GB2312" pitchFamily="49" charset="-122"/>
              </a:rPr>
              <a:t>取得借款收到的现金。</a:t>
            </a:r>
            <a:r>
              <a:rPr kumimoji="0" lang="zh-CN" altLang="en-US">
                <a:latin typeface="楷体_GB2312" pitchFamily="49" charset="-122"/>
                <a:ea typeface="楷体_GB2312" pitchFamily="49" charset="-122"/>
              </a:rPr>
              <a:t>包括：借入长期借款、短期借款收到的现金。</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19.</a:t>
            </a:r>
            <a:r>
              <a:rPr kumimoji="0" lang="zh-CN" altLang="en-US" b="1">
                <a:solidFill>
                  <a:schemeClr val="accent2"/>
                </a:solidFill>
                <a:latin typeface="楷体_GB2312" pitchFamily="49" charset="-122"/>
                <a:ea typeface="楷体_GB2312" pitchFamily="49" charset="-122"/>
              </a:rPr>
              <a:t>收到的其他与筹资活动有关的现金。</a:t>
            </a:r>
            <a:r>
              <a:rPr kumimoji="0" lang="zh-CN" altLang="en-US">
                <a:latin typeface="楷体_GB2312" pitchFamily="49" charset="-122"/>
                <a:ea typeface="楷体_GB2312" pitchFamily="49" charset="-122"/>
              </a:rPr>
              <a:t>如流入价值较大的，应单列项目反映。</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20.</a:t>
            </a:r>
            <a:r>
              <a:rPr kumimoji="0" lang="zh-CN" altLang="en-US" b="1">
                <a:solidFill>
                  <a:schemeClr val="accent2"/>
                </a:solidFill>
                <a:latin typeface="楷体_GB2312" pitchFamily="49" charset="-122"/>
                <a:ea typeface="楷体_GB2312" pitchFamily="49" charset="-122"/>
              </a:rPr>
              <a:t>偿还债务所支付的现金。</a:t>
            </a:r>
            <a:r>
              <a:rPr kumimoji="0" lang="zh-CN" altLang="en-US">
                <a:latin typeface="楷体_GB2312" pitchFamily="49" charset="-122"/>
                <a:ea typeface="楷体_GB2312" pitchFamily="49" charset="-122"/>
              </a:rPr>
              <a:t>含借款本金、债券本金（债务本金），不包含利息，利息偿还在</a:t>
            </a:r>
            <a:r>
              <a:rPr kumimoji="0" lang="zh-CN" altLang="en-US">
                <a:latin typeface="Arial"/>
                <a:ea typeface="楷体_GB2312" pitchFamily="49" charset="-122"/>
              </a:rPr>
              <a:t>“</a:t>
            </a:r>
            <a:r>
              <a:rPr kumimoji="0" lang="zh-CN" altLang="en-US">
                <a:latin typeface="楷体_GB2312" pitchFamily="49" charset="-122"/>
                <a:ea typeface="楷体_GB2312" pitchFamily="49" charset="-122"/>
              </a:rPr>
              <a:t>偿付利息所支付的现金</a:t>
            </a:r>
            <a:r>
              <a:rPr kumimoji="0" lang="zh-CN" altLang="en-US">
                <a:latin typeface="Arial"/>
                <a:ea typeface="楷体_GB2312" pitchFamily="49" charset="-122"/>
              </a:rPr>
              <a:t>”</a:t>
            </a:r>
            <a:r>
              <a:rPr kumimoji="0" lang="zh-CN" altLang="en-US">
                <a:latin typeface="楷体_GB2312" pitchFamily="49" charset="-122"/>
                <a:ea typeface="楷体_GB2312" pitchFamily="49" charset="-122"/>
              </a:rPr>
              <a:t>项目反映。 </a:t>
            </a:r>
          </a:p>
          <a:p>
            <a:pPr algn="just" latinLnBrk="0">
              <a:lnSpc>
                <a:spcPct val="110000"/>
              </a:lnSpc>
              <a:spcBef>
                <a:spcPct val="30000"/>
              </a:spcBef>
            </a:pPr>
            <a:r>
              <a:rPr kumimoji="0" lang="en-US" altLang="zh-CN" b="1">
                <a:solidFill>
                  <a:schemeClr val="accent2"/>
                </a:solidFill>
                <a:latin typeface="楷体_GB2312" pitchFamily="49" charset="-122"/>
                <a:ea typeface="楷体_GB2312" pitchFamily="49" charset="-122"/>
              </a:rPr>
              <a:t>21.</a:t>
            </a:r>
            <a:r>
              <a:rPr kumimoji="0" lang="zh-CN" altLang="en-US" b="1">
                <a:solidFill>
                  <a:schemeClr val="accent2"/>
                </a:solidFill>
                <a:latin typeface="楷体_GB2312" pitchFamily="49" charset="-122"/>
                <a:ea typeface="楷体_GB2312" pitchFamily="49" charset="-122"/>
              </a:rPr>
              <a:t>分配股利、利润或偿付利息支付的现金</a:t>
            </a:r>
            <a:r>
              <a:rPr kumimoji="0" lang="zh-CN" altLang="en-US" sz="1800">
                <a:latin typeface="楷体_GB2312" pitchFamily="49" charset="-122"/>
                <a:ea typeface="楷体_GB2312" pitchFamily="49" charset="-122"/>
              </a:rPr>
              <a:t>  </a:t>
            </a:r>
            <a:endParaRPr kumimoji="0" lang="en-US" altLang="en-US" sz="180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4" name="Rectangle 3"/>
          <p:cNvSpPr>
            <a:spLocks noGrp="1" noChangeArrowheads="1"/>
          </p:cNvSpPr>
          <p:nvPr>
            <p:ph idx="1"/>
          </p:nvPr>
        </p:nvSpPr>
        <p:spPr/>
        <p:txBody>
          <a:bodyPr/>
          <a:lstStyle/>
          <a:p>
            <a:pPr eaLnBrk="1" hangingPunct="1">
              <a:lnSpc>
                <a:spcPct val="110000"/>
              </a:lnSpc>
              <a:spcBef>
                <a:spcPct val="40000"/>
              </a:spcBef>
            </a:pPr>
            <a:r>
              <a:rPr lang="zh-CN" altLang="en-US" sz="3600" b="0" smtClean="0">
                <a:solidFill>
                  <a:srgbClr val="FF0000"/>
                </a:solidFill>
              </a:rPr>
              <a:t>补充资料：</a:t>
            </a:r>
          </a:p>
          <a:p>
            <a:pPr eaLnBrk="1" hangingPunct="1">
              <a:lnSpc>
                <a:spcPct val="110000"/>
              </a:lnSpc>
              <a:spcBef>
                <a:spcPct val="40000"/>
              </a:spcBef>
            </a:pPr>
            <a:r>
              <a:rPr lang="zh-CN" altLang="en-US" sz="2800" b="0" smtClean="0"/>
              <a:t>将净利润调整为经营活动的现金流量。</a:t>
            </a:r>
          </a:p>
          <a:p>
            <a:pPr eaLnBrk="1" hangingPunct="1">
              <a:lnSpc>
                <a:spcPct val="110000"/>
              </a:lnSpc>
              <a:spcBef>
                <a:spcPct val="40000"/>
              </a:spcBef>
            </a:pPr>
            <a:r>
              <a:rPr lang="zh-CN" altLang="en-US" sz="2800" b="0" smtClean="0"/>
              <a:t>把权责发生制下的净利润调整为收付实现制</a:t>
            </a:r>
          </a:p>
          <a:p>
            <a:pPr eaLnBrk="1" hangingPunct="1">
              <a:lnSpc>
                <a:spcPct val="110000"/>
              </a:lnSpc>
              <a:spcBef>
                <a:spcPct val="40000"/>
              </a:spcBef>
            </a:pPr>
            <a:r>
              <a:rPr lang="zh-CN" altLang="en-US" sz="2800" b="0" smtClean="0"/>
              <a:t>下的经营活动现金流量分为三个方面：</a:t>
            </a:r>
          </a:p>
          <a:p>
            <a:pPr eaLnBrk="1" hangingPunct="1">
              <a:lnSpc>
                <a:spcPct val="110000"/>
              </a:lnSpc>
              <a:spcBef>
                <a:spcPct val="40000"/>
              </a:spcBef>
            </a:pPr>
            <a:r>
              <a:rPr lang="en-US" altLang="zh-CN" sz="2800" b="0" smtClean="0"/>
              <a:t>1</a:t>
            </a:r>
            <a:r>
              <a:rPr lang="zh-CN" altLang="en-US" sz="2800" b="0" smtClean="0"/>
              <a:t>、加上不减少现金的费用或损失</a:t>
            </a:r>
          </a:p>
          <a:p>
            <a:pPr eaLnBrk="1" hangingPunct="1">
              <a:lnSpc>
                <a:spcPct val="110000"/>
              </a:lnSpc>
              <a:spcBef>
                <a:spcPct val="40000"/>
              </a:spcBef>
            </a:pPr>
            <a:r>
              <a:rPr lang="en-US" altLang="zh-CN" sz="2800" b="0" smtClean="0"/>
              <a:t>2</a:t>
            </a:r>
            <a:r>
              <a:rPr lang="zh-CN" altLang="en-US" sz="2800" b="0" smtClean="0"/>
              <a:t>、消除投资活动和筹资活动对净利润的影响，使其成为经营活动的现金流量</a:t>
            </a:r>
            <a:endParaRPr lang="zh-CN" altLang="en-US" sz="2800"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24D01C8A-95A7-4BD5-A9F2-711327625E2C}"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0DB6C189-F153-49FE-B594-F1CB770ED5F6}" type="slidenum">
              <a:rPr lang="ko-KR" altLang="en-US" sz="1200" b="1">
                <a:latin typeface="+mj-lt"/>
                <a:ea typeface="华文细黑" pitchFamily="2" charset="-122"/>
              </a:rPr>
              <a:pPr algn="r">
                <a:defRPr/>
              </a:pPr>
              <a:t>426</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Rectangle 3"/>
          <p:cNvSpPr>
            <a:spLocks noGrp="1" noChangeArrowheads="1"/>
          </p:cNvSpPr>
          <p:nvPr>
            <p:ph idx="1"/>
          </p:nvPr>
        </p:nvSpPr>
        <p:spPr>
          <a:xfrm>
            <a:off x="457200" y="1066800"/>
            <a:ext cx="8305800" cy="5400675"/>
          </a:xfrm>
        </p:spPr>
        <p:txBody>
          <a:bodyPr>
            <a:normAutofit fontScale="85000" lnSpcReduction="10000"/>
          </a:bodyPr>
          <a:lstStyle/>
          <a:p>
            <a:pPr eaLnBrk="1" hangingPunct="1">
              <a:lnSpc>
                <a:spcPct val="110000"/>
              </a:lnSpc>
              <a:spcBef>
                <a:spcPct val="30000"/>
              </a:spcBef>
            </a:pPr>
            <a:r>
              <a:rPr lang="en-US" altLang="zh-CN" smtClean="0"/>
              <a:t>3</a:t>
            </a:r>
            <a:r>
              <a:rPr lang="zh-CN" altLang="en-US" smtClean="0"/>
              <a:t>、将权责发生制调整为收付实现制</a:t>
            </a:r>
            <a:endParaRPr lang="zh-CN" altLang="en-US" b="0" smtClean="0"/>
          </a:p>
          <a:p>
            <a:pPr eaLnBrk="1" hangingPunct="1">
              <a:lnSpc>
                <a:spcPct val="110000"/>
              </a:lnSpc>
              <a:spcBef>
                <a:spcPct val="30000"/>
              </a:spcBef>
            </a:pPr>
            <a:r>
              <a:rPr lang="zh-CN" altLang="en-US" b="0" smtClean="0"/>
              <a:t>（</a:t>
            </a:r>
            <a:r>
              <a:rPr lang="en-US" altLang="zh-CN" b="0" smtClean="0"/>
              <a:t>1</a:t>
            </a:r>
            <a:r>
              <a:rPr lang="zh-CN" altLang="en-US" b="0" smtClean="0"/>
              <a:t>）补充资料中的存货与主表购货付现中的存货</a:t>
            </a:r>
          </a:p>
          <a:p>
            <a:pPr eaLnBrk="1" hangingPunct="1">
              <a:lnSpc>
                <a:spcPct val="110000"/>
              </a:lnSpc>
              <a:spcBef>
                <a:spcPct val="30000"/>
              </a:spcBef>
            </a:pPr>
            <a:r>
              <a:rPr lang="zh-CN" altLang="en-US" b="0" smtClean="0"/>
              <a:t>  指标口径一致，但二者反映的确是相反：</a:t>
            </a:r>
          </a:p>
          <a:p>
            <a:pPr eaLnBrk="1" hangingPunct="1">
              <a:lnSpc>
                <a:spcPct val="110000"/>
              </a:lnSpc>
              <a:spcBef>
                <a:spcPct val="30000"/>
              </a:spcBef>
            </a:pPr>
            <a:r>
              <a:rPr lang="zh-CN" altLang="en-US" b="0" smtClean="0"/>
              <a:t>  主表</a:t>
            </a:r>
            <a:r>
              <a:rPr lang="en-US" altLang="zh-CN" b="0" smtClean="0">
                <a:latin typeface="Arial"/>
              </a:rPr>
              <a:t>—</a:t>
            </a:r>
            <a:r>
              <a:rPr lang="zh-CN" altLang="en-US" b="0" smtClean="0"/>
              <a:t>现金流出     存货</a:t>
            </a:r>
            <a:r>
              <a:rPr lang="en-US" altLang="zh-CN" b="0" smtClean="0"/>
              <a:t>↑ </a:t>
            </a:r>
            <a:r>
              <a:rPr lang="zh-CN" altLang="en-US" b="0" smtClean="0">
                <a:latin typeface="Arial"/>
              </a:rPr>
              <a:t>“</a:t>
            </a:r>
            <a:r>
              <a:rPr lang="en-US" altLang="zh-CN" b="0" smtClean="0"/>
              <a:t>+</a:t>
            </a:r>
            <a:r>
              <a:rPr lang="en-US" altLang="zh-CN" b="0" smtClean="0">
                <a:latin typeface="Arial"/>
              </a:rPr>
              <a:t>”</a:t>
            </a:r>
            <a:r>
              <a:rPr lang="en-US" altLang="zh-CN" b="0" smtClean="0"/>
              <a:t>      </a:t>
            </a:r>
            <a:r>
              <a:rPr lang="zh-CN" altLang="en-US" b="0" smtClean="0"/>
              <a:t>存货</a:t>
            </a:r>
            <a:r>
              <a:rPr lang="en-US" altLang="zh-CN" b="0" smtClean="0"/>
              <a:t>↓</a:t>
            </a:r>
            <a:r>
              <a:rPr lang="zh-CN" altLang="en-US" b="0" smtClean="0"/>
              <a:t> </a:t>
            </a:r>
            <a:r>
              <a:rPr lang="zh-CN" altLang="en-US" b="0" smtClean="0">
                <a:latin typeface="Arial"/>
              </a:rPr>
              <a:t>“</a:t>
            </a:r>
            <a:r>
              <a:rPr lang="en-US" altLang="zh-CN" b="0" smtClean="0"/>
              <a:t>-</a:t>
            </a:r>
            <a:r>
              <a:rPr lang="en-US" altLang="zh-CN" b="0" smtClean="0">
                <a:latin typeface="Arial"/>
              </a:rPr>
              <a:t>”</a:t>
            </a:r>
            <a:endParaRPr lang="en-US" altLang="zh-CN" b="0" smtClean="0"/>
          </a:p>
          <a:p>
            <a:pPr eaLnBrk="1" hangingPunct="1">
              <a:lnSpc>
                <a:spcPct val="110000"/>
              </a:lnSpc>
              <a:spcBef>
                <a:spcPct val="30000"/>
              </a:spcBef>
            </a:pPr>
            <a:r>
              <a:rPr lang="en-US" altLang="zh-CN" b="0" smtClean="0"/>
              <a:t>  </a:t>
            </a:r>
            <a:r>
              <a:rPr lang="zh-CN" altLang="en-US" b="0" smtClean="0"/>
              <a:t>补充资料</a:t>
            </a:r>
            <a:r>
              <a:rPr lang="en-US" altLang="zh-CN" b="0" smtClean="0">
                <a:latin typeface="Arial"/>
              </a:rPr>
              <a:t>—</a:t>
            </a:r>
            <a:r>
              <a:rPr lang="zh-CN" altLang="en-US" b="0" smtClean="0"/>
              <a:t>现金流入     存货</a:t>
            </a:r>
            <a:r>
              <a:rPr lang="en-US" altLang="zh-CN" b="0" smtClean="0"/>
              <a:t>↑ </a:t>
            </a:r>
            <a:r>
              <a:rPr lang="zh-CN" altLang="en-US" b="0" smtClean="0">
                <a:latin typeface="Arial"/>
              </a:rPr>
              <a:t>“</a:t>
            </a:r>
            <a:r>
              <a:rPr lang="en-US" altLang="zh-CN" b="0" smtClean="0"/>
              <a:t>-</a:t>
            </a:r>
            <a:r>
              <a:rPr lang="en-US" altLang="zh-CN" b="0" smtClean="0">
                <a:latin typeface="Arial"/>
              </a:rPr>
              <a:t>”</a:t>
            </a:r>
            <a:r>
              <a:rPr lang="en-US" altLang="zh-CN" b="0" smtClean="0"/>
              <a:t>      </a:t>
            </a:r>
            <a:r>
              <a:rPr lang="zh-CN" altLang="en-US" b="0" smtClean="0"/>
              <a:t>存货</a:t>
            </a:r>
            <a:r>
              <a:rPr lang="en-US" altLang="zh-CN" b="0" smtClean="0"/>
              <a:t>↓</a:t>
            </a:r>
            <a:r>
              <a:rPr lang="zh-CN" altLang="en-US" b="0" smtClean="0"/>
              <a:t> </a:t>
            </a:r>
            <a:r>
              <a:rPr lang="zh-CN" altLang="en-US" b="0" smtClean="0">
                <a:latin typeface="Arial"/>
              </a:rPr>
              <a:t>“</a:t>
            </a:r>
            <a:r>
              <a:rPr lang="en-US" altLang="zh-CN" b="0" smtClean="0"/>
              <a:t>+</a:t>
            </a:r>
            <a:r>
              <a:rPr lang="en-US" altLang="zh-CN" b="0" smtClean="0">
                <a:latin typeface="Arial"/>
              </a:rPr>
              <a:t>”</a:t>
            </a:r>
            <a:endParaRPr lang="en-US" altLang="zh-CN" b="0" smtClean="0"/>
          </a:p>
          <a:p>
            <a:pPr eaLnBrk="1" hangingPunct="1">
              <a:lnSpc>
                <a:spcPct val="110000"/>
              </a:lnSpc>
              <a:spcBef>
                <a:spcPct val="30000"/>
              </a:spcBef>
            </a:pPr>
            <a:r>
              <a:rPr lang="zh-CN" altLang="en-US" b="0" smtClean="0"/>
              <a:t>（</a:t>
            </a:r>
            <a:r>
              <a:rPr lang="en-US" altLang="zh-CN" b="0" smtClean="0"/>
              <a:t>2</a:t>
            </a:r>
            <a:r>
              <a:rPr lang="zh-CN" altLang="en-US" b="0" smtClean="0"/>
              <a:t>）经营性应收项目</a:t>
            </a:r>
          </a:p>
          <a:p>
            <a:pPr eaLnBrk="1" hangingPunct="1">
              <a:lnSpc>
                <a:spcPct val="110000"/>
              </a:lnSpc>
              <a:spcBef>
                <a:spcPct val="30000"/>
              </a:spcBef>
            </a:pPr>
            <a:r>
              <a:rPr lang="zh-CN" altLang="en-US" b="0" smtClean="0"/>
              <a:t>    将原按权责发生制确认的净利润按收付实现制重新确认，所以要调整：</a:t>
            </a:r>
          </a:p>
          <a:p>
            <a:pPr eaLnBrk="1" hangingPunct="1">
              <a:lnSpc>
                <a:spcPct val="110000"/>
              </a:lnSpc>
              <a:spcBef>
                <a:spcPct val="30000"/>
              </a:spcBef>
            </a:pPr>
            <a:r>
              <a:rPr lang="zh-CN" altLang="en-US" b="0" smtClean="0"/>
              <a:t>           应收</a:t>
            </a:r>
            <a:r>
              <a:rPr lang="en-US" altLang="zh-CN" b="0" smtClean="0"/>
              <a:t>↑      </a:t>
            </a:r>
            <a:r>
              <a:rPr lang="zh-CN" altLang="en-US" b="0" smtClean="0"/>
              <a:t>收入收现</a:t>
            </a:r>
            <a:r>
              <a:rPr lang="en-US" altLang="zh-CN" b="0" smtClean="0"/>
              <a:t>↓     </a:t>
            </a:r>
            <a:r>
              <a:rPr lang="zh-CN" altLang="en-US" b="0" smtClean="0"/>
              <a:t>利润</a:t>
            </a:r>
            <a:r>
              <a:rPr lang="en-US" altLang="zh-CN" b="0" smtClean="0"/>
              <a:t>↓</a:t>
            </a:r>
            <a:r>
              <a:rPr lang="en-US" altLang="zh-CN" b="0" smtClean="0">
                <a:latin typeface="Arial"/>
              </a:rPr>
              <a:t>“</a:t>
            </a:r>
            <a:r>
              <a:rPr lang="en-US" altLang="zh-CN" b="0" smtClean="0"/>
              <a:t>-</a:t>
            </a:r>
            <a:r>
              <a:rPr lang="en-US" altLang="zh-CN" b="0" smtClean="0">
                <a:latin typeface="Arial"/>
              </a:rPr>
              <a:t>”</a:t>
            </a:r>
            <a:endParaRPr lang="en-US" altLang="zh-CN" b="0" smtClean="0"/>
          </a:p>
          <a:p>
            <a:pPr eaLnBrk="1" hangingPunct="1">
              <a:lnSpc>
                <a:spcPct val="110000"/>
              </a:lnSpc>
              <a:spcBef>
                <a:spcPct val="30000"/>
              </a:spcBef>
            </a:pPr>
            <a:r>
              <a:rPr lang="en-US" altLang="zh-CN" b="0" smtClean="0"/>
              <a:t>    </a:t>
            </a:r>
            <a:r>
              <a:rPr lang="zh-CN" altLang="en-US" b="0" smtClean="0"/>
              <a:t>反之： 应收</a:t>
            </a:r>
            <a:r>
              <a:rPr lang="en-US" altLang="zh-CN" b="0" smtClean="0"/>
              <a:t>↓</a:t>
            </a:r>
            <a:r>
              <a:rPr lang="zh-CN" altLang="en-US" b="0" smtClean="0"/>
              <a:t> </a:t>
            </a:r>
            <a:r>
              <a:rPr lang="en-US" altLang="zh-CN" b="0" smtClean="0"/>
              <a:t>     </a:t>
            </a:r>
            <a:r>
              <a:rPr lang="zh-CN" altLang="en-US" b="0" smtClean="0"/>
              <a:t>收入收现</a:t>
            </a:r>
            <a:r>
              <a:rPr lang="en-US" altLang="zh-CN" b="0" smtClean="0"/>
              <a:t>↑</a:t>
            </a:r>
            <a:r>
              <a:rPr lang="zh-CN" altLang="en-US" b="0" smtClean="0"/>
              <a:t>  </a:t>
            </a:r>
            <a:r>
              <a:rPr lang="en-US" altLang="zh-CN" b="0" smtClean="0"/>
              <a:t>  </a:t>
            </a:r>
            <a:r>
              <a:rPr lang="zh-CN" altLang="en-US" b="0" smtClean="0"/>
              <a:t>利润</a:t>
            </a:r>
            <a:r>
              <a:rPr lang="en-US" altLang="zh-CN" b="0" smtClean="0"/>
              <a:t>↑</a:t>
            </a:r>
            <a:r>
              <a:rPr lang="zh-CN" altLang="en-US" b="0" smtClean="0"/>
              <a:t> </a:t>
            </a:r>
            <a:r>
              <a:rPr lang="en-US" altLang="zh-CN" b="0" smtClean="0">
                <a:latin typeface="Arial"/>
              </a:rPr>
              <a:t>“</a:t>
            </a:r>
            <a:r>
              <a:rPr lang="en-US" altLang="zh-CN" b="0" smtClean="0"/>
              <a:t>+</a:t>
            </a:r>
            <a:r>
              <a:rPr lang="en-US" altLang="zh-CN" b="0" smtClean="0">
                <a:latin typeface="Arial"/>
              </a:rPr>
              <a:t>”</a:t>
            </a:r>
            <a:endParaRPr lang="zh-CN" altLang="en-US" b="0" smtClean="0"/>
          </a:p>
        </p:txBody>
      </p:sp>
      <p:sp>
        <p:nvSpPr>
          <p:cNvPr id="4"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A9ACA991-417B-4F43-A780-C4E69955AD8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5"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6"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4FFB1446-1BD3-48BD-A8DD-A46CCDC29E87}" type="slidenum">
              <a:rPr lang="ko-KR" altLang="en-US" sz="1200" b="1">
                <a:latin typeface="+mj-lt"/>
                <a:ea typeface="华文细黑" pitchFamily="2" charset="-122"/>
              </a:rPr>
              <a:pPr algn="r">
                <a:defRPr/>
              </a:pPr>
              <a:t>427</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Rectangle 3"/>
          <p:cNvSpPr>
            <a:spLocks noGrp="1" noChangeArrowheads="1"/>
          </p:cNvSpPr>
          <p:nvPr>
            <p:ph type="body" sz="half" idx="1"/>
          </p:nvPr>
        </p:nvSpPr>
        <p:spPr>
          <a:xfrm>
            <a:off x="539750" y="1052513"/>
            <a:ext cx="7794625" cy="1919287"/>
          </a:xfrm>
        </p:spPr>
        <p:txBody>
          <a:bodyPr>
            <a:normAutofit fontScale="92500" lnSpcReduction="20000"/>
          </a:bodyPr>
          <a:lstStyle/>
          <a:p>
            <a:pPr eaLnBrk="1" hangingPunct="1"/>
            <a:r>
              <a:rPr lang="zh-CN" altLang="en-US" b="0" smtClean="0"/>
              <a:t>（</a:t>
            </a:r>
            <a:r>
              <a:rPr lang="en-US" altLang="zh-CN" b="0" smtClean="0"/>
              <a:t>3</a:t>
            </a:r>
            <a:r>
              <a:rPr lang="zh-CN" altLang="en-US" b="0" smtClean="0"/>
              <a:t>）经营性应付项目，与以上应收相反：</a:t>
            </a:r>
          </a:p>
          <a:p>
            <a:pPr eaLnBrk="1" hangingPunct="1"/>
            <a:r>
              <a:rPr lang="zh-CN" altLang="en-US" b="0" smtClean="0"/>
              <a:t>          应付</a:t>
            </a:r>
            <a:r>
              <a:rPr lang="en-US" altLang="zh-CN" b="0" smtClean="0"/>
              <a:t>↑      </a:t>
            </a:r>
            <a:r>
              <a:rPr lang="zh-CN" altLang="en-US" b="0" smtClean="0"/>
              <a:t>支出付现</a:t>
            </a:r>
            <a:r>
              <a:rPr lang="en-US" altLang="zh-CN" b="0" smtClean="0"/>
              <a:t>↓     </a:t>
            </a:r>
            <a:r>
              <a:rPr lang="zh-CN" altLang="en-US" b="0" smtClean="0"/>
              <a:t>利润</a:t>
            </a:r>
            <a:r>
              <a:rPr lang="en-US" altLang="zh-CN" b="0" smtClean="0"/>
              <a:t>↑</a:t>
            </a:r>
            <a:r>
              <a:rPr lang="zh-CN" altLang="en-US" b="0" smtClean="0"/>
              <a:t> </a:t>
            </a:r>
            <a:r>
              <a:rPr lang="en-US" altLang="zh-CN" b="0" smtClean="0">
                <a:latin typeface="Arial"/>
              </a:rPr>
              <a:t>“</a:t>
            </a:r>
            <a:r>
              <a:rPr lang="en-US" altLang="zh-CN" b="0" smtClean="0"/>
              <a:t>+</a:t>
            </a:r>
            <a:r>
              <a:rPr lang="en-US" altLang="zh-CN" b="0" smtClean="0">
                <a:latin typeface="Arial"/>
              </a:rPr>
              <a:t>”</a:t>
            </a:r>
            <a:endParaRPr lang="en-US" altLang="zh-CN" b="0" smtClean="0"/>
          </a:p>
          <a:p>
            <a:pPr eaLnBrk="1" hangingPunct="1"/>
            <a:r>
              <a:rPr lang="en-US" altLang="zh-CN" b="0" smtClean="0"/>
              <a:t>    </a:t>
            </a:r>
            <a:r>
              <a:rPr lang="zh-CN" altLang="en-US" b="0" smtClean="0"/>
              <a:t>反之：应收</a:t>
            </a:r>
            <a:r>
              <a:rPr lang="en-US" altLang="zh-CN" b="0" smtClean="0"/>
              <a:t>↓</a:t>
            </a:r>
            <a:r>
              <a:rPr lang="zh-CN" altLang="en-US" b="0" smtClean="0"/>
              <a:t> </a:t>
            </a:r>
            <a:r>
              <a:rPr lang="en-US" altLang="zh-CN" b="0" smtClean="0"/>
              <a:t>     </a:t>
            </a:r>
            <a:r>
              <a:rPr lang="zh-CN" altLang="en-US" b="0" smtClean="0"/>
              <a:t>支出付现</a:t>
            </a:r>
            <a:r>
              <a:rPr lang="en-US" altLang="zh-CN" b="0" smtClean="0"/>
              <a:t>↑</a:t>
            </a:r>
            <a:r>
              <a:rPr lang="zh-CN" altLang="en-US" b="0" smtClean="0"/>
              <a:t>   </a:t>
            </a:r>
            <a:r>
              <a:rPr lang="en-US" altLang="zh-CN" b="0" smtClean="0"/>
              <a:t>  </a:t>
            </a:r>
            <a:r>
              <a:rPr lang="zh-CN" altLang="en-US" b="0" smtClean="0"/>
              <a:t>利润</a:t>
            </a:r>
            <a:r>
              <a:rPr lang="en-US" altLang="zh-CN" b="0" smtClean="0"/>
              <a:t>↓</a:t>
            </a:r>
            <a:r>
              <a:rPr lang="zh-CN" altLang="en-US" b="0" smtClean="0"/>
              <a:t>  </a:t>
            </a:r>
            <a:r>
              <a:rPr lang="en-US" altLang="zh-CN" b="0" smtClean="0">
                <a:latin typeface="Arial"/>
              </a:rPr>
              <a:t>“</a:t>
            </a:r>
            <a:r>
              <a:rPr lang="en-US" altLang="zh-CN" b="0" smtClean="0"/>
              <a:t>-</a:t>
            </a:r>
            <a:r>
              <a:rPr lang="en-US" altLang="zh-CN" b="0" smtClean="0">
                <a:latin typeface="Arial"/>
              </a:rPr>
              <a:t>”</a:t>
            </a:r>
            <a:endParaRPr lang="en-US" altLang="zh-CN" b="0" smtClean="0"/>
          </a:p>
          <a:p>
            <a:pPr eaLnBrk="1" hangingPunct="1"/>
            <a:r>
              <a:rPr lang="zh-CN" altLang="en-US" b="0" smtClean="0"/>
              <a:t>    对以上的分析列表如下：</a:t>
            </a:r>
            <a:endParaRPr lang="zh-CN" altLang="en-US" sz="2000" smtClean="0"/>
          </a:p>
        </p:txBody>
      </p:sp>
      <p:graphicFrame>
        <p:nvGraphicFramePr>
          <p:cNvPr id="224286" name="Group 30"/>
          <p:cNvGraphicFramePr>
            <a:graphicFrameLocks noGrp="1"/>
          </p:cNvGraphicFramePr>
          <p:nvPr>
            <p:ph sz="half" idx="2"/>
          </p:nvPr>
        </p:nvGraphicFramePr>
        <p:xfrm>
          <a:off x="990600" y="3276600"/>
          <a:ext cx="7239000" cy="2667001"/>
        </p:xfrm>
        <a:graphic>
          <a:graphicData uri="http://schemas.openxmlformats.org/drawingml/2006/table">
            <a:tbl>
              <a:tblPr/>
              <a:tblGrid>
                <a:gridCol w="1533525"/>
                <a:gridCol w="2760663"/>
                <a:gridCol w="2944812"/>
              </a:tblGrid>
              <a:tr h="10287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流动项目</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净利润调整加项</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净利润调整减项</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存货</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减少</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增加</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应收</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减少</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增加</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应付</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增加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楷体_GB2312" pitchFamily="49" charset="-122"/>
                          <a:ea typeface="楷体_GB2312" pitchFamily="49" charset="-122"/>
                        </a:rPr>
                        <a:t>减少</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 name="日期占位符 4"/>
          <p:cNvSpPr>
            <a:spLocks noGrp="1"/>
          </p:cNvSpPr>
          <p:nvPr>
            <p:ph type="dt" sz="quarter" idx="4294967295"/>
          </p:nvPr>
        </p:nvSpPr>
        <p:spPr bwMode="auto">
          <a:xfrm>
            <a:off x="0" y="6626225"/>
            <a:ext cx="1905000" cy="195263"/>
          </a:xfrm>
          <a:prstGeom prst="rect">
            <a:avLst/>
          </a:prstGeom>
          <a:ln>
            <a:miter lim="800000"/>
            <a:headEnd/>
            <a:tailEnd/>
          </a:ln>
        </p:spPr>
        <p:txBody>
          <a:bodyPr anchor="ctr"/>
          <a:lstStyle/>
          <a:p>
            <a:pPr>
              <a:defRPr/>
            </a:pPr>
            <a:fld id="{C2DC0DC5-8D33-4005-A7F6-D82C0EBF45B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27" name="页脚占位符 5"/>
          <p:cNvSpPr>
            <a:spLocks noGrp="1"/>
          </p:cNvSpPr>
          <p:nvPr>
            <p:ph type="ftr" sz="quarter" idx="4294967295"/>
          </p:nvPr>
        </p:nvSpPr>
        <p:spPr bwMode="auto">
          <a:xfrm>
            <a:off x="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28" name="灯片编号占位符 6"/>
          <p:cNvSpPr>
            <a:spLocks noGrp="1"/>
          </p:cNvSpPr>
          <p:nvPr>
            <p:ph type="sldNum" sz="quarter" idx="4294967295"/>
          </p:nvPr>
        </p:nvSpPr>
        <p:spPr bwMode="auto">
          <a:xfrm>
            <a:off x="7239000" y="6626225"/>
            <a:ext cx="1905000" cy="195263"/>
          </a:xfrm>
          <a:prstGeom prst="rect">
            <a:avLst/>
          </a:prstGeom>
          <a:ln>
            <a:miter lim="800000"/>
            <a:headEnd/>
            <a:tailEnd/>
          </a:ln>
        </p:spPr>
        <p:txBody>
          <a:bodyPr anchor="ctr"/>
          <a:lstStyle/>
          <a:p>
            <a:pPr algn="r">
              <a:defRPr/>
            </a:pPr>
            <a:fld id="{B9F07820-EF5C-4CEE-BCB1-39B42FEC5708}" type="slidenum">
              <a:rPr lang="ko-KR" altLang="en-US" sz="1200" b="1">
                <a:latin typeface="+mj-lt"/>
                <a:ea typeface="华文细黑" pitchFamily="2" charset="-122"/>
              </a:rPr>
              <a:pPr algn="r">
                <a:defRPr/>
              </a:pPr>
              <a:t>428</a:t>
            </a:fld>
            <a:endParaRPr lang="en-US" altLang="ko-KR" sz="1200" b="1">
              <a:latin typeface="+mj-lt"/>
              <a:ea typeface="华文细黑" pitchFamily="2" charset="-122"/>
            </a:endParaRP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algn="ctr" eaLnBrk="1" hangingPunct="1"/>
            <a:r>
              <a:rPr lang="zh-CN" altLang="en-US" sz="4400" b="0" smtClean="0">
                <a:solidFill>
                  <a:schemeClr val="bg1"/>
                </a:solidFill>
                <a:latin typeface="华文新魏" pitchFamily="2" charset="-122"/>
                <a:ea typeface="华文新魏" pitchFamily="2" charset="-122"/>
              </a:rPr>
              <a:t>第四节  所有者权益变动表</a:t>
            </a:r>
          </a:p>
        </p:txBody>
      </p:sp>
      <p:sp>
        <p:nvSpPr>
          <p:cNvPr id="7"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A3AF68FF-7DAB-4417-8509-70347FED6762}"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8"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9"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A2E5AB3F-00B1-47AB-95C2-BFE8DEF3C3D7}" type="slidenum">
              <a:rPr lang="ko-KR" altLang="en-US" sz="1200" b="1">
                <a:latin typeface="+mj-lt"/>
                <a:ea typeface="华文细黑" pitchFamily="2" charset="-122"/>
              </a:rPr>
              <a:pPr algn="r">
                <a:defRPr/>
              </a:pPr>
              <a:t>429</a:t>
            </a:fld>
            <a:endParaRPr lang="en-US" altLang="ko-KR" sz="1200" b="1">
              <a:latin typeface="+mj-lt"/>
              <a:ea typeface="华文细黑" pitchFamily="2" charset="-122"/>
            </a:endParaRPr>
          </a:p>
        </p:txBody>
      </p:sp>
      <p:sp>
        <p:nvSpPr>
          <p:cNvPr id="145412" name="AutoShape 4"/>
          <p:cNvSpPr>
            <a:spLocks noChangeArrowheads="1"/>
          </p:cNvSpPr>
          <p:nvPr/>
        </p:nvSpPr>
        <p:spPr bwMode="gray">
          <a:xfrm>
            <a:off x="295275" y="1035050"/>
            <a:ext cx="8416925" cy="781050"/>
          </a:xfrm>
          <a:prstGeom prst="roundRect">
            <a:avLst>
              <a:gd name="adj" fmla="val 50000"/>
            </a:avLst>
          </a:prstGeom>
          <a:noFill/>
          <a:ln w="25400" algn="ctr">
            <a:noFill/>
            <a:round/>
            <a:headEnd/>
            <a:tailEnd/>
          </a:ln>
        </p:spPr>
        <p:txBody>
          <a:bodyPr anchor="ctr">
            <a:spAutoFit/>
          </a:bodyPr>
          <a:lstStyle/>
          <a:p>
            <a:pPr eaLnBrk="0" latinLnBrk="0" hangingPunct="0"/>
            <a:r>
              <a:rPr kumimoji="0" lang="zh-CN" altLang="en-US" sz="3200" b="1">
                <a:solidFill>
                  <a:srgbClr val="000066"/>
                </a:solidFill>
                <a:latin typeface="黑体" pitchFamily="2" charset="-122"/>
                <a:ea typeface="黑体" pitchFamily="2" charset="-122"/>
              </a:rPr>
              <a:t>一、所有者权益变动表的内容和结构</a:t>
            </a:r>
            <a:r>
              <a:rPr kumimoji="0" lang="zh-CN" altLang="en-US" sz="3200">
                <a:solidFill>
                  <a:srgbClr val="000066"/>
                </a:solidFill>
                <a:latin typeface="黑体" pitchFamily="2" charset="-122"/>
                <a:ea typeface="黑体" pitchFamily="2" charset="-122"/>
              </a:rPr>
              <a:t> </a:t>
            </a:r>
          </a:p>
        </p:txBody>
      </p:sp>
      <p:sp>
        <p:nvSpPr>
          <p:cNvPr id="145413" name="AutoShape 5"/>
          <p:cNvSpPr>
            <a:spLocks noChangeArrowheads="1"/>
          </p:cNvSpPr>
          <p:nvPr/>
        </p:nvSpPr>
        <p:spPr bwMode="gray">
          <a:xfrm>
            <a:off x="304800" y="5638800"/>
            <a:ext cx="8328025" cy="781050"/>
          </a:xfrm>
          <a:prstGeom prst="roundRect">
            <a:avLst>
              <a:gd name="adj" fmla="val 50000"/>
            </a:avLst>
          </a:prstGeom>
          <a:noFill/>
          <a:ln w="25400" algn="ctr">
            <a:noFill/>
            <a:round/>
            <a:headEnd/>
            <a:tailEnd/>
          </a:ln>
        </p:spPr>
        <p:txBody>
          <a:bodyPr anchor="ctr">
            <a:spAutoFit/>
          </a:bodyPr>
          <a:lstStyle/>
          <a:p>
            <a:pPr eaLnBrk="0" latinLnBrk="0" hangingPunct="0"/>
            <a:r>
              <a:rPr kumimoji="0" lang="zh-CN" altLang="en-US" sz="3200" b="1">
                <a:solidFill>
                  <a:srgbClr val="000066"/>
                </a:solidFill>
                <a:latin typeface="黑体" pitchFamily="2" charset="-122"/>
                <a:ea typeface="黑体" pitchFamily="2" charset="-122"/>
              </a:rPr>
              <a:t>二、所有者权益变动表的编制方法 </a:t>
            </a:r>
          </a:p>
        </p:txBody>
      </p:sp>
      <p:sp>
        <p:nvSpPr>
          <p:cNvPr id="145418" name="Rectangle 10"/>
          <p:cNvSpPr>
            <a:spLocks noChangeArrowheads="1"/>
          </p:cNvSpPr>
          <p:nvPr/>
        </p:nvSpPr>
        <p:spPr bwMode="auto">
          <a:xfrm>
            <a:off x="457200" y="1828800"/>
            <a:ext cx="2895600" cy="609600"/>
          </a:xfrm>
          <a:prstGeom prst="rect">
            <a:avLst/>
          </a:prstGeom>
          <a:solidFill>
            <a:srgbClr val="FBA3EA">
              <a:alpha val="7843"/>
            </a:srgbClr>
          </a:solidFill>
          <a:ln w="9525">
            <a:solidFill>
              <a:schemeClr val="bg1"/>
            </a:solidFill>
            <a:miter lim="800000"/>
            <a:headEnd/>
            <a:tailEnd/>
          </a:ln>
        </p:spPr>
        <p:txBody>
          <a:bodyPr/>
          <a:lstStyle/>
          <a:p>
            <a:pPr algn="ctr" latinLnBrk="0"/>
            <a:r>
              <a:rPr kumimoji="0" lang="zh-CN" altLang="en-US" b="1">
                <a:latin typeface="Arial" charset="0"/>
                <a:ea typeface="楷体_GB2312" pitchFamily="49" charset="-122"/>
              </a:rPr>
              <a:t>单独列报以下项目：</a:t>
            </a:r>
          </a:p>
        </p:txBody>
      </p:sp>
      <p:sp>
        <p:nvSpPr>
          <p:cNvPr id="145419" name="Rectangle 11"/>
          <p:cNvSpPr>
            <a:spLocks noChangeArrowheads="1"/>
          </p:cNvSpPr>
          <p:nvPr/>
        </p:nvSpPr>
        <p:spPr bwMode="auto">
          <a:xfrm>
            <a:off x="609600" y="2286000"/>
            <a:ext cx="7924800" cy="3276600"/>
          </a:xfrm>
          <a:prstGeom prst="rect">
            <a:avLst/>
          </a:prstGeom>
          <a:noFill/>
          <a:ln w="9525">
            <a:noFill/>
            <a:miter lim="800000"/>
            <a:headEnd/>
            <a:tailEnd/>
          </a:ln>
        </p:spPr>
        <p:txBody>
          <a:bodyPr/>
          <a:lstStyle/>
          <a:p>
            <a:pPr latinLnBrk="0">
              <a:spcBef>
                <a:spcPct val="20000"/>
              </a:spcBef>
            </a:pPr>
            <a:r>
              <a:rPr kumimoji="0" lang="en-US" altLang="zh-CN" sz="2600">
                <a:latin typeface="楷体_GB2312" pitchFamily="49" charset="-122"/>
                <a:ea typeface="楷体_GB2312" pitchFamily="49" charset="-122"/>
              </a:rPr>
              <a:t>1.</a:t>
            </a:r>
            <a:r>
              <a:rPr kumimoji="0" lang="zh-CN" altLang="en-US" sz="2600">
                <a:latin typeface="楷体_GB2312" pitchFamily="49" charset="-122"/>
                <a:ea typeface="楷体_GB2312" pitchFamily="49" charset="-122"/>
              </a:rPr>
              <a:t>净利润； </a:t>
            </a:r>
          </a:p>
          <a:p>
            <a:pPr latinLnBrk="0">
              <a:spcBef>
                <a:spcPct val="20000"/>
              </a:spcBef>
            </a:pPr>
            <a:r>
              <a:rPr kumimoji="0" lang="en-US" altLang="zh-CN" sz="2600">
                <a:latin typeface="楷体_GB2312" pitchFamily="49" charset="-122"/>
                <a:ea typeface="楷体_GB2312" pitchFamily="49" charset="-122"/>
              </a:rPr>
              <a:t>2.</a:t>
            </a:r>
            <a:r>
              <a:rPr kumimoji="0" lang="zh-CN" altLang="en-US" sz="2600">
                <a:latin typeface="楷体_GB2312" pitchFamily="49" charset="-122"/>
                <a:ea typeface="楷体_GB2312" pitchFamily="49" charset="-122"/>
              </a:rPr>
              <a:t>直接计入所有者权益的利得和损失项目及其总额；  </a:t>
            </a:r>
          </a:p>
          <a:p>
            <a:pPr latinLnBrk="0">
              <a:spcBef>
                <a:spcPct val="20000"/>
              </a:spcBef>
            </a:pPr>
            <a:r>
              <a:rPr kumimoji="0" lang="en-US" altLang="zh-CN" sz="2600">
                <a:latin typeface="楷体_GB2312" pitchFamily="49" charset="-122"/>
                <a:ea typeface="楷体_GB2312" pitchFamily="49" charset="-122"/>
              </a:rPr>
              <a:t>3.</a:t>
            </a:r>
            <a:r>
              <a:rPr kumimoji="0" lang="zh-CN" altLang="en-US" sz="2600">
                <a:latin typeface="楷体_GB2312" pitchFamily="49" charset="-122"/>
                <a:ea typeface="楷体_GB2312" pitchFamily="49" charset="-122"/>
              </a:rPr>
              <a:t>会计政策变更和会计差错更正的累积影响金额； </a:t>
            </a:r>
          </a:p>
          <a:p>
            <a:pPr latinLnBrk="0">
              <a:spcBef>
                <a:spcPct val="20000"/>
              </a:spcBef>
            </a:pPr>
            <a:r>
              <a:rPr kumimoji="0" lang="en-US" altLang="zh-CN" sz="2600">
                <a:latin typeface="楷体_GB2312" pitchFamily="49" charset="-122"/>
                <a:ea typeface="楷体_GB2312" pitchFamily="49" charset="-122"/>
              </a:rPr>
              <a:t>3.</a:t>
            </a:r>
            <a:r>
              <a:rPr kumimoji="0" lang="zh-CN" altLang="en-US" sz="2600">
                <a:latin typeface="楷体_GB2312" pitchFamily="49" charset="-122"/>
                <a:ea typeface="楷体_GB2312" pitchFamily="49" charset="-122"/>
              </a:rPr>
              <a:t>所有者投入资本和向所有者分配利润等； </a:t>
            </a:r>
          </a:p>
          <a:p>
            <a:pPr latinLnBrk="0">
              <a:spcBef>
                <a:spcPct val="20000"/>
              </a:spcBef>
            </a:pPr>
            <a:r>
              <a:rPr kumimoji="0" lang="en-US" altLang="zh-CN" sz="2600">
                <a:latin typeface="楷体_GB2312" pitchFamily="49" charset="-122"/>
                <a:ea typeface="楷体_GB2312" pitchFamily="49" charset="-122"/>
              </a:rPr>
              <a:t>4.</a:t>
            </a:r>
            <a:r>
              <a:rPr kumimoji="0" lang="zh-CN" altLang="en-US" sz="2600">
                <a:latin typeface="楷体_GB2312" pitchFamily="49" charset="-122"/>
                <a:ea typeface="楷体_GB2312" pitchFamily="49" charset="-122"/>
              </a:rPr>
              <a:t>按照规定提取的盈余公积； </a:t>
            </a:r>
          </a:p>
          <a:p>
            <a:pPr latinLnBrk="0">
              <a:spcBef>
                <a:spcPct val="20000"/>
              </a:spcBef>
            </a:pPr>
            <a:r>
              <a:rPr kumimoji="0" lang="en-US" altLang="zh-CN" sz="2600">
                <a:latin typeface="楷体_GB2312" pitchFamily="49" charset="-122"/>
                <a:ea typeface="楷体_GB2312" pitchFamily="49" charset="-122"/>
              </a:rPr>
              <a:t>5.</a:t>
            </a:r>
            <a:r>
              <a:rPr kumimoji="0" lang="zh-CN" altLang="en-US" sz="2600">
                <a:latin typeface="楷体_GB2312" pitchFamily="49" charset="-122"/>
                <a:ea typeface="楷体_GB2312" pitchFamily="49" charset="-122"/>
              </a:rPr>
              <a:t>实收资本、资本公积、盈余公积、未分配利润期初和期末余额及其调整情况。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900113" y="1557338"/>
            <a:ext cx="7775575" cy="3384550"/>
          </a:xfrm>
        </p:spPr>
        <p:txBody>
          <a:bodyPr/>
          <a:lstStyle/>
          <a:p>
            <a:pPr>
              <a:lnSpc>
                <a:spcPct val="120000"/>
              </a:lnSpc>
              <a:spcBef>
                <a:spcPct val="70000"/>
              </a:spcBef>
            </a:pPr>
            <a:r>
              <a:rPr lang="zh-CN" altLang="en-US" sz="3600" b="0">
                <a:latin typeface="楷体_GB2312" pitchFamily="49" charset="-122"/>
              </a:rPr>
              <a:t>静态会计要素之间的数量关系：</a:t>
            </a:r>
          </a:p>
          <a:p>
            <a:pPr>
              <a:lnSpc>
                <a:spcPct val="120000"/>
              </a:lnSpc>
              <a:spcBef>
                <a:spcPct val="70000"/>
              </a:spcBef>
            </a:pPr>
            <a:r>
              <a:rPr lang="zh-CN" altLang="en-US" sz="3600">
                <a:solidFill>
                  <a:srgbClr val="CC0000"/>
                </a:solidFill>
                <a:latin typeface="楷体_GB2312" pitchFamily="49" charset="-122"/>
              </a:rPr>
              <a:t>资产=负债+所有者权益</a:t>
            </a:r>
          </a:p>
        </p:txBody>
      </p:sp>
      <p:sp>
        <p:nvSpPr>
          <p:cNvPr id="3" name="日期占位符 3"/>
          <p:cNvSpPr>
            <a:spLocks noGrp="1"/>
          </p:cNvSpPr>
          <p:nvPr>
            <p:ph type="dt" sz="half" idx="10"/>
          </p:nvPr>
        </p:nvSpPr>
        <p:spPr/>
        <p:txBody>
          <a:bodyPr/>
          <a:lstStyle/>
          <a:p>
            <a:fld id="{48A65F8D-A14D-4A17-B3C9-6F50AC721C33}"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6B2D919C-824D-4827-A071-C8CC02095622}" type="slidenum">
              <a:rPr lang="en-US" altLang="ko-KR"/>
              <a:pPr/>
              <a:t>43</a:t>
            </a:fld>
            <a:endParaRPr lang="en-US" altLang="ko-KR"/>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algn="ctr" eaLnBrk="1" hangingPunct="1"/>
            <a:r>
              <a:rPr lang="zh-CN" altLang="en-US" sz="4800" b="0" smtClean="0">
                <a:solidFill>
                  <a:schemeClr val="bg1"/>
                </a:solidFill>
                <a:latin typeface="华文新魏" pitchFamily="2" charset="-122"/>
                <a:ea typeface="华文新魏" pitchFamily="2" charset="-122"/>
              </a:rPr>
              <a:t>第五节  附 注</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071DFE1B-755A-4A59-8D88-A7B3B22FB026}"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2F6D496C-3B33-4D4D-9833-47C8A9CF75AA}" type="slidenum">
              <a:rPr lang="ko-KR" altLang="en-US" sz="1200" b="1">
                <a:latin typeface="+mj-lt"/>
                <a:ea typeface="华文细黑" pitchFamily="2" charset="-122"/>
              </a:rPr>
              <a:pPr algn="r">
                <a:defRPr/>
              </a:pPr>
              <a:t>430</a:t>
            </a:fld>
            <a:endParaRPr lang="en-US" altLang="ko-KR" sz="1200" b="1">
              <a:latin typeface="+mj-lt"/>
              <a:ea typeface="华文细黑" pitchFamily="2" charset="-122"/>
            </a:endParaRPr>
          </a:p>
        </p:txBody>
      </p:sp>
      <p:sp>
        <p:nvSpPr>
          <p:cNvPr id="146436" name="AutoShape 4"/>
          <p:cNvSpPr>
            <a:spLocks noChangeArrowheads="1"/>
          </p:cNvSpPr>
          <p:nvPr/>
        </p:nvSpPr>
        <p:spPr bwMode="gray">
          <a:xfrm>
            <a:off x="609600" y="1905000"/>
            <a:ext cx="6705600"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黑体" pitchFamily="2" charset="-122"/>
                <a:ea typeface="黑体" pitchFamily="2" charset="-122"/>
              </a:rPr>
              <a:t>一、附注一般应当按照下列顺序披露</a:t>
            </a:r>
          </a:p>
        </p:txBody>
      </p:sp>
      <p:sp>
        <p:nvSpPr>
          <p:cNvPr id="146437" name="AutoShape 5"/>
          <p:cNvSpPr>
            <a:spLocks noChangeArrowheads="1"/>
          </p:cNvSpPr>
          <p:nvPr/>
        </p:nvSpPr>
        <p:spPr bwMode="gray">
          <a:xfrm>
            <a:off x="2133600" y="3505200"/>
            <a:ext cx="6692900" cy="720725"/>
          </a:xfrm>
          <a:prstGeom prst="roundRect">
            <a:avLst>
              <a:gd name="adj" fmla="val 50000"/>
            </a:avLst>
          </a:prstGeom>
          <a:gradFill rotWithShape="1">
            <a:gsLst>
              <a:gs pos="0">
                <a:srgbClr val="CCFFFF"/>
              </a:gs>
              <a:gs pos="100000">
                <a:srgbClr val="5E7676">
                  <a:alpha val="0"/>
                </a:srgbClr>
              </a:gs>
            </a:gsLst>
            <a:lin ang="5400000" scaled="1"/>
          </a:gradFill>
          <a:ln w="25400" algn="ctr">
            <a:solidFill>
              <a:srgbClr val="FFCC99"/>
            </a:solidFill>
            <a:round/>
            <a:headEnd/>
            <a:tailEnd/>
          </a:ln>
        </p:spPr>
        <p:txBody>
          <a:bodyPr anchor="ctr">
            <a:spAutoFit/>
          </a:bodyPr>
          <a:lstStyle/>
          <a:p>
            <a:pPr eaLnBrk="0" latinLnBrk="0" hangingPunct="0"/>
            <a:r>
              <a:rPr kumimoji="0" lang="zh-CN" altLang="en-US" sz="2800" b="1">
                <a:latin typeface="黑体" pitchFamily="2" charset="-122"/>
                <a:ea typeface="黑体" pitchFamily="2" charset="-122"/>
              </a:rPr>
              <a:t>二、企业应当在附注中披露的内容 </a:t>
            </a:r>
          </a:p>
        </p:txBody>
      </p:sp>
      <p:pic>
        <p:nvPicPr>
          <p:cNvPr id="146438" name="Picture 6" descr="j0295069"/>
          <p:cNvPicPr>
            <a:picLocks noChangeAspect="1" noChangeArrowheads="1"/>
          </p:cNvPicPr>
          <p:nvPr/>
        </p:nvPicPr>
        <p:blipFill>
          <a:blip r:embed="rId2" cstate="print"/>
          <a:srcRect/>
          <a:stretch>
            <a:fillRect/>
          </a:stretch>
        </p:blipFill>
        <p:spPr bwMode="auto">
          <a:xfrm>
            <a:off x="609600" y="4267200"/>
            <a:ext cx="1830388"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3FF38824-CA30-4654-896E-5E554E952385}"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F6BFED54-A6C0-4003-9E0B-DC936B254030}" type="slidenum">
              <a:rPr lang="ko-KR" altLang="en-US" sz="1200" b="1">
                <a:latin typeface="+mj-lt"/>
                <a:ea typeface="华文细黑" pitchFamily="2" charset="-122"/>
              </a:rPr>
              <a:pPr algn="r">
                <a:defRPr/>
              </a:pPr>
              <a:t>431</a:t>
            </a:fld>
            <a:endParaRPr lang="en-US" altLang="ko-KR" sz="1200" b="1">
              <a:latin typeface="+mj-lt"/>
              <a:ea typeface="华文细黑" pitchFamily="2" charset="-122"/>
            </a:endParaRPr>
          </a:p>
        </p:txBody>
      </p:sp>
      <p:sp>
        <p:nvSpPr>
          <p:cNvPr id="194563" name="Rectangle 3"/>
          <p:cNvSpPr>
            <a:spLocks noChangeArrowheads="1"/>
          </p:cNvSpPr>
          <p:nvPr/>
        </p:nvSpPr>
        <p:spPr bwMode="auto">
          <a:xfrm>
            <a:off x="0" y="1600200"/>
            <a:ext cx="9144000" cy="3505200"/>
          </a:xfrm>
          <a:prstGeom prst="rect">
            <a:avLst/>
          </a:prstGeom>
          <a:gradFill rotWithShape="1">
            <a:gsLst>
              <a:gs pos="0">
                <a:srgbClr val="DBD2FE"/>
              </a:gs>
              <a:gs pos="100000">
                <a:schemeClr val="bg1"/>
              </a:gs>
            </a:gsLst>
            <a:lin ang="5400000" scaled="1"/>
          </a:gradFill>
          <a:ln w="9525">
            <a:solidFill>
              <a:srgbClr val="D8FAA0"/>
            </a:solidFill>
            <a:miter lim="800000"/>
            <a:headEnd/>
            <a:tailEnd/>
          </a:ln>
        </p:spPr>
        <p:txBody>
          <a:bodyPr/>
          <a:lstStyle/>
          <a:p>
            <a:pPr latinLnBrk="0"/>
            <a:r>
              <a:rPr kumimoji="0" lang="zh-CN" altLang="en-US" b="1">
                <a:solidFill>
                  <a:srgbClr val="660066"/>
                </a:solidFill>
                <a:latin typeface="Arial" charset="0"/>
                <a:ea typeface="宋体" charset="-122"/>
              </a:rPr>
              <a:t>附注是对在资产负债表、利润表、现金流量表和所有者权益变动表等报表中列示项目的文字描述或明细资料，以及对未能在这些报表中列示项目的说明等。</a:t>
            </a:r>
          </a:p>
          <a:p>
            <a:pPr latinLnBrk="0"/>
            <a:r>
              <a:rPr kumimoji="0" lang="zh-CN" altLang="en-US" b="1">
                <a:solidFill>
                  <a:srgbClr val="660066"/>
                </a:solidFill>
                <a:latin typeface="Arial" charset="0"/>
                <a:ea typeface="宋体" charset="-122"/>
              </a:rPr>
              <a:t>附注应当披露财务报表的编制基础，相关信息应当与资产负债表、利润表、现金流量表和所有者权益变动表等报表中列示的项目相互参照。</a:t>
            </a:r>
          </a:p>
        </p:txBody>
      </p:sp>
      <p:sp>
        <p:nvSpPr>
          <p:cNvPr id="194564" name="Rectangle 4"/>
          <p:cNvSpPr>
            <a:spLocks noChangeArrowheads="1"/>
          </p:cNvSpPr>
          <p:nvPr/>
        </p:nvSpPr>
        <p:spPr bwMode="auto">
          <a:xfrm>
            <a:off x="0" y="1143000"/>
            <a:ext cx="9144000" cy="5715000"/>
          </a:xfrm>
          <a:prstGeom prst="rect">
            <a:avLst/>
          </a:prstGeom>
          <a:solidFill>
            <a:schemeClr val="bg1"/>
          </a:solidFill>
          <a:ln w="9525">
            <a:solidFill>
              <a:srgbClr val="FF99CC"/>
            </a:solidFill>
            <a:miter lim="800000"/>
            <a:headEnd/>
            <a:tailEnd/>
          </a:ln>
        </p:spPr>
        <p:txBody>
          <a:bodyPr/>
          <a:lstStyle/>
          <a:p>
            <a:pPr latinLnBrk="0"/>
            <a:r>
              <a:rPr kumimoji="0" lang="zh-CN" altLang="en-US" sz="2300">
                <a:latin typeface="Arial" charset="0"/>
                <a:ea typeface="楷体_GB2312" pitchFamily="49" charset="-122"/>
              </a:rPr>
              <a:t>一、附注一般应当按照下列顺序披露：</a:t>
            </a:r>
          </a:p>
          <a:p>
            <a:pPr latinLnBrk="0"/>
            <a:r>
              <a:rPr kumimoji="0" lang="zh-CN" altLang="en-US" sz="2300">
                <a:latin typeface="Arial" charset="0"/>
                <a:ea typeface="楷体_GB2312" pitchFamily="49" charset="-122"/>
              </a:rPr>
              <a:t>（一）财务报表的编制基础。</a:t>
            </a:r>
          </a:p>
          <a:p>
            <a:pPr latinLnBrk="0"/>
            <a:r>
              <a:rPr kumimoji="0" lang="zh-CN" altLang="en-US" sz="2300">
                <a:latin typeface="Arial" charset="0"/>
                <a:ea typeface="楷体_GB2312" pitchFamily="49" charset="-122"/>
              </a:rPr>
              <a:t>（二）遵循企业会计准则的声明。</a:t>
            </a:r>
          </a:p>
          <a:p>
            <a:pPr latinLnBrk="0"/>
            <a:r>
              <a:rPr kumimoji="0" lang="zh-CN" altLang="en-US" sz="2300">
                <a:latin typeface="Arial" charset="0"/>
                <a:ea typeface="楷体_GB2312" pitchFamily="49" charset="-122"/>
              </a:rPr>
              <a:t>（三）重要会计政策的说明，包括财务报表项目的计量基础和会计政策的确定依据等。</a:t>
            </a:r>
          </a:p>
          <a:p>
            <a:pPr latinLnBrk="0"/>
            <a:r>
              <a:rPr kumimoji="0" lang="zh-CN" altLang="en-US" sz="2300">
                <a:latin typeface="Arial" charset="0"/>
                <a:ea typeface="楷体_GB2312" pitchFamily="49" charset="-122"/>
              </a:rPr>
              <a:t>（四）重要会计估计的说明，包括下一会计期间内很可能导致资产、负债账面价值重大调整的会计估计的确定依据等。</a:t>
            </a:r>
          </a:p>
          <a:p>
            <a:pPr latinLnBrk="0"/>
            <a:r>
              <a:rPr kumimoji="0" lang="zh-CN" altLang="en-US" sz="2300">
                <a:latin typeface="Arial" charset="0"/>
                <a:ea typeface="楷体_GB2312" pitchFamily="49" charset="-122"/>
              </a:rPr>
              <a:t>（五）会计政策和会计估计变更以及差错更正的说明。</a:t>
            </a:r>
          </a:p>
          <a:p>
            <a:pPr latinLnBrk="0"/>
            <a:r>
              <a:rPr kumimoji="0" lang="zh-CN" altLang="en-US" sz="2300">
                <a:latin typeface="Arial" charset="0"/>
                <a:ea typeface="楷体_GB2312" pitchFamily="49" charset="-122"/>
              </a:rPr>
              <a:t>（六）对已在资产负债表、利润表、现金流量表和所有者权益变动表中列示的重要项目的进一步说明，包括终止经营税后利润的金额及其构成情况等。</a:t>
            </a:r>
          </a:p>
          <a:p>
            <a:pPr latinLnBrk="0"/>
            <a:r>
              <a:rPr kumimoji="0" lang="zh-CN" altLang="en-US" sz="2300">
                <a:latin typeface="Arial" charset="0"/>
                <a:ea typeface="楷体_GB2312" pitchFamily="49" charset="-122"/>
              </a:rPr>
              <a:t>（七）或有和承诺事项、资产负债表日后非调整事项、关联方关系及其交易等需要说明的事项。</a:t>
            </a:r>
          </a:p>
          <a:p>
            <a:pPr latinLnBrk="0"/>
            <a:r>
              <a:rPr kumimoji="0" lang="zh-CN" altLang="en-US" sz="2300">
                <a:latin typeface="Arial" charset="0"/>
                <a:ea typeface="楷体_GB2312" pitchFamily="49" charset="-122"/>
              </a:rPr>
              <a:t>企业应当在附注中披露在资产负债表日后、财务报告批准报出日前提议或宣布发放的股利总额和每股股利金额（或向投资者分配的利润总额）。</a:t>
            </a:r>
          </a:p>
        </p:txBody>
      </p:sp>
      <p:sp>
        <p:nvSpPr>
          <p:cNvPr id="194565" name="Rectangle 5"/>
          <p:cNvSpPr>
            <a:spLocks noChangeArrowheads="1"/>
          </p:cNvSpPr>
          <p:nvPr/>
        </p:nvSpPr>
        <p:spPr bwMode="auto">
          <a:xfrm>
            <a:off x="0" y="4114800"/>
            <a:ext cx="9144000" cy="1981200"/>
          </a:xfrm>
          <a:prstGeom prst="rect">
            <a:avLst/>
          </a:prstGeom>
          <a:gradFill rotWithShape="1">
            <a:gsLst>
              <a:gs pos="0">
                <a:srgbClr val="E3E5FD"/>
              </a:gs>
              <a:gs pos="100000">
                <a:schemeClr val="bg1"/>
              </a:gs>
            </a:gsLst>
            <a:lin ang="5400000" scaled="1"/>
          </a:gradFill>
          <a:ln w="9525">
            <a:noFill/>
            <a:miter lim="800000"/>
            <a:headEnd/>
            <a:tailEnd/>
          </a:ln>
        </p:spPr>
        <p:txBody>
          <a:bodyPr/>
          <a:lstStyle/>
          <a:p>
            <a:pPr latinLnBrk="0"/>
            <a:r>
              <a:rPr kumimoji="0" lang="zh-CN" altLang="en-US" b="1">
                <a:solidFill>
                  <a:srgbClr val="000099"/>
                </a:solidFill>
                <a:latin typeface="楷体_GB2312" pitchFamily="49" charset="-122"/>
                <a:ea typeface="楷体_GB2312" pitchFamily="49" charset="-122"/>
              </a:rPr>
              <a:t>二、下列各项未在与财务报表一起公布的其他信息中披露的，企业应当在附注中披露：</a:t>
            </a:r>
          </a:p>
          <a:p>
            <a:pPr latinLnBrk="0"/>
            <a:r>
              <a:rPr kumimoji="0" lang="zh-CN" altLang="en-US" b="1">
                <a:solidFill>
                  <a:srgbClr val="000099"/>
                </a:solidFill>
                <a:latin typeface="楷体_GB2312" pitchFamily="49" charset="-122"/>
                <a:ea typeface="楷体_GB2312" pitchFamily="49" charset="-122"/>
              </a:rPr>
              <a:t>（一）企业注册地、组织形式和总部地址。</a:t>
            </a:r>
          </a:p>
          <a:p>
            <a:pPr latinLnBrk="0"/>
            <a:r>
              <a:rPr kumimoji="0" lang="zh-CN" altLang="en-US" b="1">
                <a:solidFill>
                  <a:srgbClr val="000099"/>
                </a:solidFill>
                <a:latin typeface="楷体_GB2312" pitchFamily="49" charset="-122"/>
                <a:ea typeface="楷体_GB2312" pitchFamily="49" charset="-122"/>
              </a:rPr>
              <a:t>（二）企业的业务性质和主要经营活动。</a:t>
            </a:r>
          </a:p>
          <a:p>
            <a:pPr latinLnBrk="0"/>
            <a:r>
              <a:rPr kumimoji="0" lang="zh-CN" altLang="en-US" b="1">
                <a:solidFill>
                  <a:srgbClr val="000099"/>
                </a:solidFill>
                <a:latin typeface="楷体_GB2312" pitchFamily="49" charset="-122"/>
                <a:ea typeface="楷体_GB2312" pitchFamily="49" charset="-122"/>
              </a:rPr>
              <a:t>（三）母公司以及集团最终母公司的名称。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blinds(horizontal)">
                                      <p:cBhvr>
                                        <p:cTn id="7" dur="500"/>
                                        <p:tgtEl>
                                          <p:spTgt spid="1945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563"/>
                                        </p:tgtEl>
                                      </p:cBhvr>
                                    </p:animEffect>
                                    <p:set>
                                      <p:cBhvr>
                                        <p:cTn id="12" dur="1" fill="hold">
                                          <p:stCondLst>
                                            <p:cond delay="499"/>
                                          </p:stCondLst>
                                        </p:cTn>
                                        <p:tgtEl>
                                          <p:spTgt spid="1945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564"/>
                                        </p:tgtEl>
                                        <p:attrNameLst>
                                          <p:attrName>style.visibility</p:attrName>
                                        </p:attrNameLst>
                                      </p:cBhvr>
                                      <p:to>
                                        <p:strVal val="visible"/>
                                      </p:to>
                                    </p:set>
                                    <p:anim calcmode="lin" valueType="num">
                                      <p:cBhvr additive="base">
                                        <p:cTn id="17" dur="500" fill="hold"/>
                                        <p:tgtEl>
                                          <p:spTgt spid="194564"/>
                                        </p:tgtEl>
                                        <p:attrNameLst>
                                          <p:attrName>ppt_x</p:attrName>
                                        </p:attrNameLst>
                                      </p:cBhvr>
                                      <p:tavLst>
                                        <p:tav tm="0">
                                          <p:val>
                                            <p:strVal val="#ppt_x"/>
                                          </p:val>
                                        </p:tav>
                                        <p:tav tm="100000">
                                          <p:val>
                                            <p:strVal val="#ppt_x"/>
                                          </p:val>
                                        </p:tav>
                                      </p:tavLst>
                                    </p:anim>
                                    <p:anim calcmode="lin" valueType="num">
                                      <p:cBhvr additive="base">
                                        <p:cTn id="18" dur="500" fill="hold"/>
                                        <p:tgtEl>
                                          <p:spTgt spid="1945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94564"/>
                                        </p:tgtEl>
                                        <p:attrNameLst>
                                          <p:attrName>ppt_x</p:attrName>
                                        </p:attrNameLst>
                                      </p:cBhvr>
                                      <p:tavLst>
                                        <p:tav tm="0">
                                          <p:val>
                                            <p:strVal val="ppt_x"/>
                                          </p:val>
                                        </p:tav>
                                        <p:tav tm="100000">
                                          <p:val>
                                            <p:strVal val="ppt_x"/>
                                          </p:val>
                                        </p:tav>
                                      </p:tavLst>
                                    </p:anim>
                                    <p:anim calcmode="lin" valueType="num">
                                      <p:cBhvr additive="base">
                                        <p:cTn id="23" dur="500"/>
                                        <p:tgtEl>
                                          <p:spTgt spid="194564"/>
                                        </p:tgtEl>
                                        <p:attrNameLst>
                                          <p:attrName>ppt_y</p:attrName>
                                        </p:attrNameLst>
                                      </p:cBhvr>
                                      <p:tavLst>
                                        <p:tav tm="0">
                                          <p:val>
                                            <p:strVal val="ppt_y"/>
                                          </p:val>
                                        </p:tav>
                                        <p:tav tm="100000">
                                          <p:val>
                                            <p:strVal val="1+ppt_h/2"/>
                                          </p:val>
                                        </p:tav>
                                      </p:tavLst>
                                    </p:anim>
                                    <p:set>
                                      <p:cBhvr>
                                        <p:cTn id="24" dur="1" fill="hold">
                                          <p:stCondLst>
                                            <p:cond delay="499"/>
                                          </p:stCondLst>
                                        </p:cTn>
                                        <p:tgtEl>
                                          <p:spTgt spid="1945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4565"/>
                                        </p:tgtEl>
                                        <p:attrNameLst>
                                          <p:attrName>style.visibility</p:attrName>
                                        </p:attrNameLst>
                                      </p:cBhvr>
                                      <p:to>
                                        <p:strVal val="visible"/>
                                      </p:to>
                                    </p:set>
                                    <p:animEffect transition="in" filter="blinds(horizontal)">
                                      <p:cBhvr>
                                        <p:cTn id="29" dur="500"/>
                                        <p:tgtEl>
                                          <p:spTgt spid="19456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94565"/>
                                        </p:tgtEl>
                                      </p:cBhvr>
                                    </p:animEffect>
                                    <p:set>
                                      <p:cBhvr>
                                        <p:cTn id="34" dur="1" fill="hold">
                                          <p:stCondLst>
                                            <p:cond delay="499"/>
                                          </p:stCondLst>
                                        </p:cTn>
                                        <p:tgtEl>
                                          <p:spTgt spid="194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3" grpId="1" animBg="1"/>
      <p:bldP spid="194564" grpId="0" animBg="1"/>
      <p:bldP spid="194564" grpId="1" animBg="1"/>
      <p:bldP spid="194565" grpId="0" animBg="1"/>
      <p:bldP spid="194565" grpId="1" animBg="1"/>
    </p:bldLst>
  </p:timing>
</p:sld>
</file>

<file path=ppt/slides/slide4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609600" y="228600"/>
            <a:ext cx="7772400" cy="609600"/>
          </a:xfrm>
        </p:spPr>
        <p:txBody>
          <a:bodyPr>
            <a:normAutofit fontScale="90000"/>
          </a:bodyPr>
          <a:lstStyle/>
          <a:p>
            <a:pPr algn="ctr" eaLnBrk="1" hangingPunct="1"/>
            <a:r>
              <a:rPr lang="zh-CN" altLang="en-US" sz="4800" b="0" smtClean="0">
                <a:solidFill>
                  <a:schemeClr val="bg1"/>
                </a:solidFill>
                <a:latin typeface="华文新魏" pitchFamily="2" charset="-122"/>
                <a:ea typeface="华文新魏" pitchFamily="2" charset="-122"/>
              </a:rPr>
              <a:t>第六节  会计报表分析</a:t>
            </a:r>
          </a:p>
        </p:txBody>
      </p:sp>
      <p:sp>
        <p:nvSpPr>
          <p:cNvPr id="261123" name="Rectangle 3"/>
          <p:cNvSpPr>
            <a:spLocks noGrp="1" noChangeArrowheads="1"/>
          </p:cNvSpPr>
          <p:nvPr>
            <p:ph idx="1"/>
          </p:nvPr>
        </p:nvSpPr>
        <p:spPr>
          <a:xfrm>
            <a:off x="685800" y="1066800"/>
            <a:ext cx="7772400" cy="4953000"/>
          </a:xfrm>
        </p:spPr>
        <p:txBody>
          <a:bodyPr/>
          <a:lstStyle/>
          <a:p>
            <a:pPr eaLnBrk="1" hangingPunct="1">
              <a:lnSpc>
                <a:spcPct val="120000"/>
              </a:lnSpc>
              <a:spcBef>
                <a:spcPct val="50000"/>
              </a:spcBef>
            </a:pPr>
            <a:r>
              <a:rPr lang="zh-CN" altLang="en-US" sz="3600" b="0" smtClean="0">
                <a:solidFill>
                  <a:srgbClr val="000066"/>
                </a:solidFill>
                <a:latin typeface="黑体" pitchFamily="2" charset="-122"/>
                <a:ea typeface="黑体" pitchFamily="2" charset="-122"/>
              </a:rPr>
              <a:t>一、会计报表分析的意义</a:t>
            </a:r>
          </a:p>
          <a:p>
            <a:pPr eaLnBrk="1" hangingPunct="1">
              <a:lnSpc>
                <a:spcPct val="120000"/>
              </a:lnSpc>
              <a:spcBef>
                <a:spcPct val="50000"/>
              </a:spcBef>
            </a:pPr>
            <a:r>
              <a:rPr lang="zh-CN" altLang="en-US" sz="2800" b="0" smtClean="0">
                <a:solidFill>
                  <a:srgbClr val="07080F"/>
                </a:solidFill>
              </a:rPr>
              <a:t>    会计报表分析是运用一定的方法和手段，对会计 报表及相关信息进行加工、比较和分析，从而揭示报表各项目之间的内在联系及其变动趋势。</a:t>
            </a:r>
          </a:p>
          <a:p>
            <a:pPr eaLnBrk="1" hangingPunct="1">
              <a:lnSpc>
                <a:spcPct val="120000"/>
              </a:lnSpc>
              <a:spcBef>
                <a:spcPct val="50000"/>
              </a:spcBef>
            </a:pPr>
            <a:r>
              <a:rPr lang="zh-CN" altLang="en-US" sz="2800" b="0" smtClean="0">
                <a:solidFill>
                  <a:srgbClr val="07080F"/>
                </a:solidFill>
              </a:rPr>
              <a:t>    其目的是评价过去的经营业绩、衡量企业现在的财务状况，从而预测企业未来的发展趋势，帮助会计信息用户作出更有效的经济决策。</a:t>
            </a: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1F678B12-F202-4BFF-B096-5B582DDFD8D2}"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72EE48C5-045A-41D6-B3C1-6DE27B43133F}" type="slidenum">
              <a:rPr lang="ko-KR" altLang="en-US" sz="1200" b="1">
                <a:latin typeface="+mj-lt"/>
                <a:ea typeface="华文细黑" pitchFamily="2" charset="-122"/>
              </a:rPr>
              <a:pPr algn="r">
                <a:defRPr/>
              </a:pPr>
              <a:t>432</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609600" y="1066800"/>
            <a:ext cx="8077200" cy="5410200"/>
          </a:xfrm>
        </p:spPr>
        <p:txBody>
          <a:bodyPr/>
          <a:lstStyle/>
          <a:p>
            <a:pPr eaLnBrk="1" hangingPunct="1">
              <a:lnSpc>
                <a:spcPct val="120000"/>
              </a:lnSpc>
              <a:spcBef>
                <a:spcPct val="50000"/>
              </a:spcBef>
            </a:pPr>
            <a:r>
              <a:rPr lang="zh-CN" altLang="en-US" sz="3600" b="0" smtClean="0">
                <a:solidFill>
                  <a:srgbClr val="000066"/>
                </a:solidFill>
                <a:latin typeface="黑体" pitchFamily="2" charset="-122"/>
                <a:ea typeface="黑体" pitchFamily="2" charset="-122"/>
              </a:rPr>
              <a:t>二、会计报表分析的方法</a:t>
            </a:r>
          </a:p>
          <a:p>
            <a:pPr eaLnBrk="1" hangingPunct="1">
              <a:lnSpc>
                <a:spcPct val="120000"/>
              </a:lnSpc>
              <a:spcBef>
                <a:spcPct val="50000"/>
              </a:spcBef>
            </a:pPr>
            <a:r>
              <a:rPr lang="zh-CN" altLang="en-US" sz="2800" b="0" smtClean="0"/>
              <a:t>常用会计报表分析的方法有：</a:t>
            </a:r>
          </a:p>
          <a:p>
            <a:pPr eaLnBrk="1" hangingPunct="1">
              <a:lnSpc>
                <a:spcPct val="120000"/>
              </a:lnSpc>
              <a:spcBef>
                <a:spcPct val="50000"/>
              </a:spcBef>
            </a:pPr>
            <a:r>
              <a:rPr lang="zh-CN" altLang="en-US" sz="2800" b="0" smtClean="0"/>
              <a:t>比较分析法、比率分析法、趋势分析法。</a:t>
            </a:r>
          </a:p>
          <a:p>
            <a:pPr eaLnBrk="1" hangingPunct="1">
              <a:lnSpc>
                <a:spcPct val="120000"/>
              </a:lnSpc>
              <a:spcBef>
                <a:spcPct val="50000"/>
              </a:spcBef>
            </a:pPr>
            <a:r>
              <a:rPr lang="zh-CN" altLang="en-US" sz="3600" b="0" smtClean="0">
                <a:solidFill>
                  <a:srgbClr val="000066"/>
                </a:solidFill>
                <a:latin typeface="黑体" pitchFamily="2" charset="-122"/>
                <a:ea typeface="黑体" pitchFamily="2" charset="-122"/>
              </a:rPr>
              <a:t>三、会计报表分析中常用的指标</a:t>
            </a:r>
          </a:p>
          <a:p>
            <a:pPr eaLnBrk="1" hangingPunct="1">
              <a:lnSpc>
                <a:spcPct val="120000"/>
              </a:lnSpc>
              <a:spcBef>
                <a:spcPct val="50000"/>
              </a:spcBef>
            </a:pPr>
            <a:r>
              <a:rPr lang="zh-CN" altLang="en-US" sz="2800" b="0" smtClean="0"/>
              <a:t>会计报表分析中常用的指标主要有反映：</a:t>
            </a:r>
          </a:p>
          <a:p>
            <a:pPr eaLnBrk="1" hangingPunct="1">
              <a:lnSpc>
                <a:spcPct val="120000"/>
              </a:lnSpc>
              <a:spcBef>
                <a:spcPct val="50000"/>
              </a:spcBef>
            </a:pPr>
            <a:r>
              <a:rPr lang="zh-CN" altLang="en-US" sz="2800" b="0" smtClean="0"/>
              <a:t>偿债能力、营运能力、盈利能力三大类。 </a:t>
            </a: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56E64F93-45D9-45DF-BE3C-9CB4EA5FD20E}"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3E1B0190-D60C-452F-B671-7B90DCE6E1E6}" type="slidenum">
              <a:rPr lang="ko-KR" altLang="en-US" sz="1200" b="1">
                <a:latin typeface="+mj-lt"/>
                <a:ea typeface="华文细黑" pitchFamily="2" charset="-122"/>
              </a:rPr>
              <a:pPr algn="r">
                <a:defRPr/>
              </a:pPr>
              <a:t>433</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228600"/>
            <a:ext cx="8135938" cy="481013"/>
          </a:xfrm>
        </p:spPr>
        <p:txBody>
          <a:bodyPr>
            <a:normAutofit fontScale="90000"/>
          </a:bodyPr>
          <a:lstStyle/>
          <a:p>
            <a:pPr eaLnBrk="1" hangingPunct="1"/>
            <a:r>
              <a:rPr lang="zh-CN" altLang="en-US" sz="3200" smtClean="0">
                <a:solidFill>
                  <a:schemeClr val="bg1"/>
                </a:solidFill>
                <a:latin typeface="楷体_GB2312" pitchFamily="49" charset="-122"/>
                <a:ea typeface="楷体_GB2312" pitchFamily="49" charset="-122"/>
              </a:rPr>
              <a:t>偿债能力分析 </a:t>
            </a:r>
          </a:p>
        </p:txBody>
      </p:sp>
      <p:sp>
        <p:nvSpPr>
          <p:cNvPr id="263171" name="Rectangle 3"/>
          <p:cNvSpPr>
            <a:spLocks noGrp="1" noChangeArrowheads="1"/>
          </p:cNvSpPr>
          <p:nvPr>
            <p:ph idx="1"/>
          </p:nvPr>
        </p:nvSpPr>
        <p:spPr>
          <a:xfrm>
            <a:off x="685800" y="1066800"/>
            <a:ext cx="7848600" cy="4830763"/>
          </a:xfrm>
        </p:spPr>
        <p:txBody>
          <a:bodyPr>
            <a:normAutofit fontScale="85000" lnSpcReduction="10000"/>
          </a:bodyPr>
          <a:lstStyle/>
          <a:p>
            <a:pPr eaLnBrk="1" hangingPunct="1">
              <a:lnSpc>
                <a:spcPct val="120000"/>
              </a:lnSpc>
              <a:spcBef>
                <a:spcPct val="40000"/>
              </a:spcBef>
            </a:pPr>
            <a:r>
              <a:rPr lang="zh-CN" altLang="en-US" smtClean="0">
                <a:solidFill>
                  <a:srgbClr val="0000FF"/>
                </a:solidFill>
              </a:rPr>
              <a:t>一、短期偿债能力分析</a:t>
            </a:r>
          </a:p>
          <a:p>
            <a:pPr eaLnBrk="1" hangingPunct="1">
              <a:lnSpc>
                <a:spcPct val="120000"/>
              </a:lnSpc>
              <a:spcBef>
                <a:spcPct val="40000"/>
              </a:spcBef>
            </a:pPr>
            <a:r>
              <a:rPr lang="zh-CN" altLang="en-US" b="0" smtClean="0">
                <a:solidFill>
                  <a:srgbClr val="07080F"/>
                </a:solidFill>
              </a:rPr>
              <a:t>    偿债能力是指企业以资产清偿债务的能力，又可分为短期偿债能力和长期偿债能力。</a:t>
            </a:r>
          </a:p>
          <a:p>
            <a:pPr eaLnBrk="1" hangingPunct="1">
              <a:lnSpc>
                <a:spcPct val="120000"/>
              </a:lnSpc>
              <a:spcBef>
                <a:spcPct val="40000"/>
              </a:spcBef>
            </a:pPr>
            <a:r>
              <a:rPr lang="zh-CN" altLang="en-US" b="0" smtClean="0">
                <a:solidFill>
                  <a:srgbClr val="07080F"/>
                </a:solidFill>
              </a:rPr>
              <a:t>    短期偿债能力分析的重点是债务本金能否及时偿还，这种分析需借助于流动比率和速动比率进行。</a:t>
            </a:r>
          </a:p>
          <a:p>
            <a:pPr eaLnBrk="1" hangingPunct="1">
              <a:lnSpc>
                <a:spcPct val="120000"/>
              </a:lnSpc>
              <a:spcBef>
                <a:spcPct val="40000"/>
              </a:spcBef>
            </a:pPr>
            <a:r>
              <a:rPr lang="zh-CN" altLang="en-US" b="0" smtClean="0">
                <a:solidFill>
                  <a:srgbClr val="07080F"/>
                </a:solidFill>
              </a:rPr>
              <a:t>    长期偿债能力分析不仅要借助于资产负债率来考察债务本金的支持程度，而且还要利用利润表借助于利息保障倍数来判断债务利息的偿付能力。 </a:t>
            </a: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8BEF12A1-467E-4761-AA60-C3057A30921C}"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7A0E6763-322E-4DD6-8AEF-1BDCD4F354FD}" type="slidenum">
              <a:rPr lang="ko-KR" altLang="en-US" sz="1200" b="1">
                <a:latin typeface="+mj-lt"/>
                <a:ea typeface="华文细黑" pitchFamily="2" charset="-122"/>
              </a:rPr>
              <a:pPr algn="r">
                <a:defRPr/>
              </a:pPr>
              <a:t>434</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a:xfrm>
            <a:off x="533400" y="1066800"/>
            <a:ext cx="8229600" cy="5334000"/>
          </a:xfrm>
        </p:spPr>
        <p:txBody>
          <a:bodyPr>
            <a:normAutofit lnSpcReduction="10000"/>
          </a:bodyPr>
          <a:lstStyle/>
          <a:p>
            <a:pPr eaLnBrk="1" hangingPunct="1">
              <a:lnSpc>
                <a:spcPct val="110000"/>
              </a:lnSpc>
              <a:spcBef>
                <a:spcPct val="40000"/>
              </a:spcBef>
            </a:pPr>
            <a:r>
              <a:rPr lang="zh-CN" altLang="en-US" sz="2800" smtClean="0">
                <a:solidFill>
                  <a:srgbClr val="FF0000"/>
                </a:solidFill>
              </a:rPr>
              <a:t>（一）流动比率</a:t>
            </a:r>
            <a:r>
              <a:rPr lang="zh-CN" altLang="en-US" sz="2800" b="0" smtClean="0"/>
              <a:t> </a:t>
            </a:r>
          </a:p>
          <a:p>
            <a:pPr eaLnBrk="1" hangingPunct="1">
              <a:lnSpc>
                <a:spcPct val="110000"/>
              </a:lnSpc>
              <a:spcBef>
                <a:spcPct val="40000"/>
              </a:spcBef>
            </a:pPr>
            <a:r>
              <a:rPr lang="zh-CN" altLang="en-US" sz="2800" b="0" smtClean="0">
                <a:solidFill>
                  <a:srgbClr val="07080F"/>
                </a:solidFill>
              </a:rPr>
              <a:t>流动比率，又称营运资金比率</a:t>
            </a:r>
          </a:p>
          <a:p>
            <a:pPr eaLnBrk="1" hangingPunct="1">
              <a:lnSpc>
                <a:spcPct val="110000"/>
              </a:lnSpc>
              <a:spcBef>
                <a:spcPct val="40000"/>
              </a:spcBef>
            </a:pPr>
            <a:r>
              <a:rPr lang="zh-CN" altLang="en-US" sz="2800" b="0" smtClean="0">
                <a:solidFill>
                  <a:srgbClr val="07080F"/>
                </a:solidFill>
              </a:rPr>
              <a:t>其计算公为：</a:t>
            </a:r>
          </a:p>
          <a:p>
            <a:pPr eaLnBrk="1" hangingPunct="1">
              <a:lnSpc>
                <a:spcPct val="110000"/>
              </a:lnSpc>
              <a:spcBef>
                <a:spcPct val="40000"/>
              </a:spcBef>
            </a:pPr>
            <a:r>
              <a:rPr lang="zh-CN" altLang="en-US" sz="2800" b="0" smtClean="0">
                <a:solidFill>
                  <a:srgbClr val="07080F"/>
                </a:solidFill>
              </a:rPr>
              <a:t>流动比率=流动资产÷流动负债</a:t>
            </a:r>
          </a:p>
          <a:p>
            <a:pPr eaLnBrk="1" hangingPunct="1">
              <a:lnSpc>
                <a:spcPct val="110000"/>
              </a:lnSpc>
              <a:spcBef>
                <a:spcPct val="40000"/>
              </a:spcBef>
            </a:pPr>
            <a:r>
              <a:rPr lang="zh-CN" altLang="en-US" sz="2800" smtClean="0">
                <a:solidFill>
                  <a:srgbClr val="FF0000"/>
                </a:solidFill>
              </a:rPr>
              <a:t>（二）速动比率</a:t>
            </a:r>
          </a:p>
          <a:p>
            <a:pPr eaLnBrk="1" hangingPunct="1">
              <a:lnSpc>
                <a:spcPct val="110000"/>
              </a:lnSpc>
              <a:spcBef>
                <a:spcPct val="40000"/>
              </a:spcBef>
            </a:pPr>
            <a:r>
              <a:rPr lang="zh-CN" altLang="en-US" sz="2800" b="0" smtClean="0">
                <a:solidFill>
                  <a:srgbClr val="07080F"/>
                </a:solidFill>
              </a:rPr>
              <a:t>速动比率又称酸性试验比率</a:t>
            </a:r>
          </a:p>
          <a:p>
            <a:pPr eaLnBrk="1" hangingPunct="1">
              <a:lnSpc>
                <a:spcPct val="110000"/>
              </a:lnSpc>
              <a:spcBef>
                <a:spcPct val="40000"/>
              </a:spcBef>
            </a:pPr>
            <a:r>
              <a:rPr lang="zh-CN" altLang="en-US" sz="2800" b="0" smtClean="0">
                <a:solidFill>
                  <a:srgbClr val="07080F"/>
                </a:solidFill>
              </a:rPr>
              <a:t>其计公式如下：</a:t>
            </a:r>
          </a:p>
          <a:p>
            <a:pPr eaLnBrk="1" hangingPunct="1">
              <a:lnSpc>
                <a:spcPct val="110000"/>
              </a:lnSpc>
              <a:spcBef>
                <a:spcPct val="40000"/>
              </a:spcBef>
            </a:pPr>
            <a:r>
              <a:rPr lang="zh-CN" altLang="en-US" sz="2800" b="0" smtClean="0">
                <a:solidFill>
                  <a:srgbClr val="07080F"/>
                </a:solidFill>
              </a:rPr>
              <a:t>速动比率=速动资产（流动资产-存货）÷流动负债</a:t>
            </a: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B7B283BB-9CBD-421D-B054-4C74C89289AE}"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D39A5927-DD2A-424B-BDAC-B6FE275F0172}" type="slidenum">
              <a:rPr lang="ko-KR" altLang="en-US" sz="1200" b="1">
                <a:latin typeface="+mj-lt"/>
                <a:ea typeface="华文细黑" pitchFamily="2" charset="-122"/>
              </a:rPr>
              <a:pPr algn="r">
                <a:defRPr/>
              </a:pPr>
              <a:t>435</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152400"/>
            <a:ext cx="7983538" cy="660400"/>
          </a:xfrm>
        </p:spPr>
        <p:txBody>
          <a:bodyPr/>
          <a:lstStyle/>
          <a:p>
            <a:pPr eaLnBrk="1" hangingPunct="1"/>
            <a:r>
              <a:rPr lang="zh-CN" altLang="en-US" sz="3200" smtClean="0">
                <a:solidFill>
                  <a:schemeClr val="bg1"/>
                </a:solidFill>
                <a:latin typeface="楷体_GB2312" pitchFamily="49" charset="-122"/>
                <a:ea typeface="楷体_GB2312" pitchFamily="49" charset="-122"/>
              </a:rPr>
              <a:t>长期偿债能力分析 </a:t>
            </a:r>
          </a:p>
        </p:txBody>
      </p:sp>
      <p:sp>
        <p:nvSpPr>
          <p:cNvPr id="265219" name="Rectangle 3"/>
          <p:cNvSpPr>
            <a:spLocks noGrp="1" noChangeArrowheads="1"/>
          </p:cNvSpPr>
          <p:nvPr>
            <p:ph idx="1"/>
          </p:nvPr>
        </p:nvSpPr>
        <p:spPr>
          <a:xfrm>
            <a:off x="685800" y="1066800"/>
            <a:ext cx="7718425" cy="5105400"/>
          </a:xfrm>
        </p:spPr>
        <p:txBody>
          <a:bodyPr>
            <a:normAutofit fontScale="85000" lnSpcReduction="10000"/>
          </a:bodyPr>
          <a:lstStyle/>
          <a:p>
            <a:pPr eaLnBrk="1" hangingPunct="1">
              <a:lnSpc>
                <a:spcPct val="120000"/>
              </a:lnSpc>
              <a:spcBef>
                <a:spcPct val="40000"/>
              </a:spcBef>
            </a:pPr>
            <a:r>
              <a:rPr lang="zh-CN" altLang="en-US" smtClean="0">
                <a:solidFill>
                  <a:srgbClr val="0000FF"/>
                </a:solidFill>
              </a:rPr>
              <a:t>（一）资产负债率</a:t>
            </a:r>
          </a:p>
          <a:p>
            <a:pPr eaLnBrk="1" hangingPunct="1">
              <a:lnSpc>
                <a:spcPct val="120000"/>
              </a:lnSpc>
              <a:spcBef>
                <a:spcPct val="40000"/>
              </a:spcBef>
            </a:pPr>
            <a:r>
              <a:rPr lang="zh-CN" altLang="en-US" b="0" smtClean="0">
                <a:solidFill>
                  <a:srgbClr val="07080F"/>
                </a:solidFill>
              </a:rPr>
              <a:t>资产负债率又称负债比率。其计算公式如下：</a:t>
            </a:r>
          </a:p>
          <a:p>
            <a:pPr eaLnBrk="1" hangingPunct="1">
              <a:lnSpc>
                <a:spcPct val="120000"/>
              </a:lnSpc>
              <a:spcBef>
                <a:spcPct val="40000"/>
              </a:spcBef>
            </a:pPr>
            <a:r>
              <a:rPr lang="zh-CN" altLang="en-US" b="0" smtClean="0">
                <a:solidFill>
                  <a:srgbClr val="07080F"/>
                </a:solidFill>
              </a:rPr>
              <a:t>资产负债比率=（负债总额÷资产总额）×100%</a:t>
            </a:r>
          </a:p>
          <a:p>
            <a:pPr eaLnBrk="1" hangingPunct="1">
              <a:lnSpc>
                <a:spcPct val="120000"/>
              </a:lnSpc>
              <a:spcBef>
                <a:spcPct val="40000"/>
              </a:spcBef>
            </a:pPr>
            <a:r>
              <a:rPr lang="zh-CN" altLang="en-US" smtClean="0">
                <a:solidFill>
                  <a:srgbClr val="0000FF"/>
                </a:solidFill>
              </a:rPr>
              <a:t>（二）所有者权益比率</a:t>
            </a:r>
          </a:p>
          <a:p>
            <a:pPr eaLnBrk="1" hangingPunct="1">
              <a:lnSpc>
                <a:spcPct val="120000"/>
              </a:lnSpc>
              <a:spcBef>
                <a:spcPct val="40000"/>
              </a:spcBef>
            </a:pPr>
            <a:r>
              <a:rPr lang="zh-CN" altLang="en-US" b="0" smtClean="0">
                <a:solidFill>
                  <a:srgbClr val="07080F"/>
                </a:solidFill>
              </a:rPr>
              <a:t>所有者权益比率又称股东权益比率，其计算公式如下：</a:t>
            </a:r>
          </a:p>
          <a:p>
            <a:pPr eaLnBrk="1" hangingPunct="1">
              <a:lnSpc>
                <a:spcPct val="120000"/>
              </a:lnSpc>
              <a:spcBef>
                <a:spcPct val="40000"/>
              </a:spcBef>
            </a:pPr>
            <a:r>
              <a:rPr lang="zh-CN" altLang="en-US" b="0" smtClean="0">
                <a:solidFill>
                  <a:srgbClr val="07080F"/>
                </a:solidFill>
              </a:rPr>
              <a:t>所有者权益比率=所有者权益÷资产总额×100%</a:t>
            </a:r>
          </a:p>
          <a:p>
            <a:pPr eaLnBrk="1" hangingPunct="1">
              <a:lnSpc>
                <a:spcPct val="120000"/>
              </a:lnSpc>
              <a:spcBef>
                <a:spcPct val="40000"/>
              </a:spcBef>
            </a:pPr>
            <a:endParaRPr lang="zh-CN" altLang="en-US" b="0" smtClean="0">
              <a:solidFill>
                <a:srgbClr val="07080F"/>
              </a:solidFill>
            </a:endParaRP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7030EB6C-36CF-4B4C-A38E-F93D68B046B1}"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1E8F8FBA-EEBF-40E7-8AC1-60FC711A0A9B}" type="slidenum">
              <a:rPr lang="ko-KR" altLang="en-US" sz="1200" b="1">
                <a:latin typeface="+mj-lt"/>
                <a:ea typeface="华文细黑" pitchFamily="2" charset="-122"/>
              </a:rPr>
              <a:pPr algn="r">
                <a:defRPr/>
              </a:pPr>
              <a:t>436</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a:xfrm>
            <a:off x="533400" y="1122363"/>
            <a:ext cx="8027988" cy="5202237"/>
          </a:xfrm>
        </p:spPr>
        <p:txBody>
          <a:bodyPr>
            <a:normAutofit lnSpcReduction="10000"/>
          </a:bodyPr>
          <a:lstStyle/>
          <a:p>
            <a:pPr eaLnBrk="1" hangingPunct="1">
              <a:lnSpc>
                <a:spcPct val="115000"/>
              </a:lnSpc>
              <a:spcBef>
                <a:spcPct val="40000"/>
              </a:spcBef>
            </a:pPr>
            <a:r>
              <a:rPr lang="zh-CN" altLang="en-US" smtClean="0">
                <a:solidFill>
                  <a:srgbClr val="0000FF"/>
                </a:solidFill>
              </a:rPr>
              <a:t>（三）负债对所有者权益比率</a:t>
            </a:r>
          </a:p>
          <a:p>
            <a:pPr eaLnBrk="1" hangingPunct="1">
              <a:lnSpc>
                <a:spcPct val="115000"/>
              </a:lnSpc>
              <a:spcBef>
                <a:spcPct val="40000"/>
              </a:spcBef>
            </a:pPr>
            <a:r>
              <a:rPr lang="zh-CN" altLang="en-US" b="0" smtClean="0">
                <a:solidFill>
                  <a:srgbClr val="07080F"/>
                </a:solidFill>
              </a:rPr>
              <a:t>负债对所有者权益比率的计算公式如下：</a:t>
            </a:r>
          </a:p>
          <a:p>
            <a:pPr eaLnBrk="1" hangingPunct="1">
              <a:lnSpc>
                <a:spcPct val="115000"/>
              </a:lnSpc>
              <a:spcBef>
                <a:spcPct val="40000"/>
              </a:spcBef>
            </a:pPr>
            <a:r>
              <a:rPr lang="zh-CN" altLang="en-US" b="0" smtClean="0">
                <a:solidFill>
                  <a:srgbClr val="07080F"/>
                </a:solidFill>
              </a:rPr>
              <a:t>负债对所有者权益比率=负债总额÷所有者权益总额×100%</a:t>
            </a:r>
          </a:p>
          <a:p>
            <a:pPr eaLnBrk="1" hangingPunct="1">
              <a:lnSpc>
                <a:spcPct val="115000"/>
              </a:lnSpc>
              <a:spcBef>
                <a:spcPct val="40000"/>
              </a:spcBef>
            </a:pPr>
            <a:r>
              <a:rPr lang="zh-CN" altLang="en-US" smtClean="0">
                <a:solidFill>
                  <a:srgbClr val="0000FF"/>
                </a:solidFill>
              </a:rPr>
              <a:t>（四）利息保障倍数</a:t>
            </a:r>
          </a:p>
          <a:p>
            <a:pPr eaLnBrk="1" hangingPunct="1">
              <a:lnSpc>
                <a:spcPct val="115000"/>
              </a:lnSpc>
              <a:spcBef>
                <a:spcPct val="40000"/>
              </a:spcBef>
            </a:pPr>
            <a:r>
              <a:rPr lang="zh-CN" altLang="en-US" b="0" smtClean="0">
                <a:solidFill>
                  <a:srgbClr val="07080F"/>
                </a:solidFill>
              </a:rPr>
              <a:t>利息保障倍数的计算公式如下：</a:t>
            </a:r>
          </a:p>
          <a:p>
            <a:pPr eaLnBrk="1" hangingPunct="1">
              <a:lnSpc>
                <a:spcPct val="115000"/>
              </a:lnSpc>
              <a:spcBef>
                <a:spcPct val="40000"/>
              </a:spcBef>
            </a:pPr>
            <a:r>
              <a:rPr lang="zh-CN" altLang="en-US" b="0" smtClean="0">
                <a:solidFill>
                  <a:srgbClr val="07080F"/>
                </a:solidFill>
              </a:rPr>
              <a:t>利息保障倍数=（利润总额+利息费用）÷利息费用</a:t>
            </a:r>
          </a:p>
          <a:p>
            <a:pPr eaLnBrk="1" hangingPunct="1">
              <a:lnSpc>
                <a:spcPct val="115000"/>
              </a:lnSpc>
              <a:spcBef>
                <a:spcPct val="40000"/>
              </a:spcBef>
            </a:pPr>
            <a:endParaRPr lang="zh-CN" altLang="en-US" b="0" smtClean="0">
              <a:solidFill>
                <a:srgbClr val="07080F"/>
              </a:solidFill>
            </a:endParaRP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73DF239-CDC7-4D0E-B5BE-67CA08D5D11E}"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29ACDBAE-F0ED-4DC6-8CAD-C095F21E2378}" type="slidenum">
              <a:rPr lang="ko-KR" altLang="en-US" sz="1200" b="1">
                <a:latin typeface="+mj-lt"/>
                <a:ea typeface="华文细黑" pitchFamily="2" charset="-122"/>
              </a:rPr>
              <a:pPr algn="r">
                <a:defRPr/>
              </a:pPr>
              <a:t>437</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228600"/>
            <a:ext cx="7983538" cy="584200"/>
          </a:xfrm>
        </p:spPr>
        <p:txBody>
          <a:bodyPr/>
          <a:lstStyle/>
          <a:p>
            <a:pPr eaLnBrk="1" hangingPunct="1"/>
            <a:r>
              <a:rPr lang="zh-CN" altLang="en-US" sz="3200" smtClean="0">
                <a:solidFill>
                  <a:schemeClr val="bg1"/>
                </a:solidFill>
                <a:latin typeface="楷体_GB2312" pitchFamily="49" charset="-122"/>
                <a:ea typeface="楷体_GB2312" pitchFamily="49" charset="-122"/>
              </a:rPr>
              <a:t>营运能力分析 </a:t>
            </a:r>
          </a:p>
        </p:txBody>
      </p:sp>
      <p:sp>
        <p:nvSpPr>
          <p:cNvPr id="267267" name="Rectangle 3"/>
          <p:cNvSpPr>
            <a:spLocks noGrp="1" noChangeArrowheads="1"/>
          </p:cNvSpPr>
          <p:nvPr>
            <p:ph idx="1"/>
          </p:nvPr>
        </p:nvSpPr>
        <p:spPr>
          <a:xfrm>
            <a:off x="609600" y="1066800"/>
            <a:ext cx="8001000" cy="5334000"/>
          </a:xfrm>
        </p:spPr>
        <p:txBody>
          <a:bodyPr>
            <a:normAutofit fontScale="77500" lnSpcReduction="20000"/>
          </a:bodyPr>
          <a:lstStyle/>
          <a:p>
            <a:pPr eaLnBrk="1" hangingPunct="1">
              <a:lnSpc>
                <a:spcPct val="120000"/>
              </a:lnSpc>
              <a:spcBef>
                <a:spcPct val="40000"/>
              </a:spcBef>
            </a:pPr>
            <a:r>
              <a:rPr lang="zh-CN" altLang="en-US" smtClean="0">
                <a:solidFill>
                  <a:srgbClr val="FF0000"/>
                </a:solidFill>
              </a:rPr>
              <a:t>一、资产周转能力分析</a:t>
            </a:r>
          </a:p>
          <a:p>
            <a:pPr eaLnBrk="1" hangingPunct="1">
              <a:lnSpc>
                <a:spcPct val="120000"/>
              </a:lnSpc>
              <a:spcBef>
                <a:spcPct val="40000"/>
              </a:spcBef>
            </a:pPr>
            <a:r>
              <a:rPr lang="zh-CN" altLang="en-US" b="0" smtClean="0">
                <a:solidFill>
                  <a:srgbClr val="07080F"/>
                </a:solidFill>
              </a:rPr>
              <a:t>    营运能力是指企业在经营过程中运用各项资产的效率，包括资产周转能力分析和资产结构分析。</a:t>
            </a:r>
          </a:p>
          <a:p>
            <a:pPr eaLnBrk="1" hangingPunct="1">
              <a:lnSpc>
                <a:spcPct val="120000"/>
              </a:lnSpc>
              <a:spcBef>
                <a:spcPct val="40000"/>
              </a:spcBef>
            </a:pPr>
            <a:r>
              <a:rPr lang="zh-CN" altLang="en-US" b="0" smtClean="0">
                <a:solidFill>
                  <a:srgbClr val="07080F"/>
                </a:solidFill>
              </a:rPr>
              <a:t>    </a:t>
            </a:r>
            <a:r>
              <a:rPr lang="zh-CN" altLang="en-US" b="0" smtClean="0">
                <a:solidFill>
                  <a:srgbClr val="0000FF"/>
                </a:solidFill>
              </a:rPr>
              <a:t>资产周转能力包括：</a:t>
            </a:r>
          </a:p>
          <a:p>
            <a:pPr eaLnBrk="1" hangingPunct="1">
              <a:lnSpc>
                <a:spcPct val="120000"/>
              </a:lnSpc>
              <a:spcBef>
                <a:spcPct val="40000"/>
              </a:spcBef>
            </a:pPr>
            <a:r>
              <a:rPr lang="zh-CN" altLang="en-US" b="0" smtClean="0">
                <a:solidFill>
                  <a:srgbClr val="07080F"/>
                </a:solidFill>
              </a:rPr>
              <a:t>    应收帐款周转率、存货周转率、总资产周转率等是</a:t>
            </a:r>
            <a:r>
              <a:rPr lang="zh-CN" altLang="en-US" b="0" smtClean="0">
                <a:solidFill>
                  <a:srgbClr val="FF0066"/>
                </a:solidFill>
              </a:rPr>
              <a:t>营运能力</a:t>
            </a:r>
            <a:r>
              <a:rPr lang="zh-CN" altLang="en-US" b="0" smtClean="0">
                <a:solidFill>
                  <a:srgbClr val="07080F"/>
                </a:solidFill>
              </a:rPr>
              <a:t>的</a:t>
            </a:r>
            <a:r>
              <a:rPr lang="zh-CN" altLang="en-US" b="0" smtClean="0">
                <a:solidFill>
                  <a:srgbClr val="4164F7"/>
                </a:solidFill>
              </a:rPr>
              <a:t>直接体现，</a:t>
            </a:r>
            <a:r>
              <a:rPr lang="zh-CN" altLang="en-US" b="0" smtClean="0">
                <a:solidFill>
                  <a:srgbClr val="07080F"/>
                </a:solidFill>
              </a:rPr>
              <a:t>反映资产利用效率的高低。</a:t>
            </a:r>
          </a:p>
          <a:p>
            <a:pPr eaLnBrk="1" hangingPunct="1">
              <a:lnSpc>
                <a:spcPct val="120000"/>
              </a:lnSpc>
              <a:spcBef>
                <a:spcPct val="40000"/>
              </a:spcBef>
            </a:pPr>
            <a:r>
              <a:rPr lang="zh-CN" altLang="en-US" b="0" smtClean="0">
                <a:solidFill>
                  <a:srgbClr val="0000FF"/>
                </a:solidFill>
              </a:rPr>
              <a:t>    资产结构包括：</a:t>
            </a:r>
          </a:p>
          <a:p>
            <a:pPr eaLnBrk="1" hangingPunct="1">
              <a:lnSpc>
                <a:spcPct val="120000"/>
              </a:lnSpc>
              <a:spcBef>
                <a:spcPct val="40000"/>
              </a:spcBef>
            </a:pPr>
            <a:r>
              <a:rPr lang="zh-CN" altLang="en-US" b="0" smtClean="0">
                <a:solidFill>
                  <a:srgbClr val="07080F"/>
                </a:solidFill>
              </a:rPr>
              <a:t>    流动资产占总资产的比重、资产构成比率、固定比率等从另一个侧面反映了营运活动的效率和因营运而导致的资源配置状况 以及资产构成的合理性。 </a:t>
            </a: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7F447B7-94FF-4498-B5AB-B4E54391532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69A9C43F-0C24-4010-8735-B1EA1F00AE16}" type="slidenum">
              <a:rPr lang="ko-KR" altLang="en-US" sz="1200" b="1">
                <a:latin typeface="+mj-lt"/>
                <a:ea typeface="华文细黑" pitchFamily="2" charset="-122"/>
              </a:rPr>
              <a:pPr algn="r">
                <a:defRPr/>
              </a:pPr>
              <a:t>438</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533400" y="152400"/>
            <a:ext cx="8135938" cy="720725"/>
          </a:xfrm>
        </p:spPr>
        <p:txBody>
          <a:bodyPr/>
          <a:lstStyle/>
          <a:p>
            <a:pPr eaLnBrk="1" hangingPunct="1"/>
            <a:r>
              <a:rPr lang="zh-CN" altLang="en-US" sz="3200" smtClean="0">
                <a:solidFill>
                  <a:schemeClr val="bg1"/>
                </a:solidFill>
                <a:latin typeface="宋体" charset="-122"/>
                <a:ea typeface="楷体_GB2312" pitchFamily="49" charset="-122"/>
              </a:rPr>
              <a:t>（一）应收帐款周转率</a:t>
            </a:r>
            <a:endParaRPr lang="zh-CN" altLang="en-US" sz="3200" smtClean="0">
              <a:solidFill>
                <a:schemeClr val="bg1"/>
              </a:solidFill>
              <a:ea typeface="楷体_GB2312" pitchFamily="49" charset="-122"/>
            </a:endParaRPr>
          </a:p>
        </p:txBody>
      </p:sp>
      <p:sp>
        <p:nvSpPr>
          <p:cNvPr id="268291" name="Rectangle 3"/>
          <p:cNvSpPr>
            <a:spLocks noGrp="1" noChangeArrowheads="1"/>
          </p:cNvSpPr>
          <p:nvPr>
            <p:ph idx="1"/>
          </p:nvPr>
        </p:nvSpPr>
        <p:spPr>
          <a:xfrm>
            <a:off x="762000" y="1066800"/>
            <a:ext cx="7772400" cy="5334000"/>
          </a:xfrm>
        </p:spPr>
        <p:txBody>
          <a:bodyPr>
            <a:normAutofit fontScale="92500" lnSpcReduction="20000"/>
          </a:bodyPr>
          <a:lstStyle/>
          <a:p>
            <a:pPr eaLnBrk="1" hangingPunct="1">
              <a:lnSpc>
                <a:spcPct val="120000"/>
              </a:lnSpc>
              <a:spcBef>
                <a:spcPct val="40000"/>
              </a:spcBef>
            </a:pPr>
            <a:r>
              <a:rPr lang="zh-CN" altLang="en-US" b="0" smtClean="0">
                <a:solidFill>
                  <a:srgbClr val="07080F"/>
                </a:solidFill>
              </a:rPr>
              <a:t>应收账款周转率的计算公式如下：</a:t>
            </a:r>
          </a:p>
          <a:p>
            <a:pPr eaLnBrk="1" hangingPunct="1">
              <a:lnSpc>
                <a:spcPct val="120000"/>
              </a:lnSpc>
              <a:spcBef>
                <a:spcPct val="40000"/>
              </a:spcBef>
            </a:pPr>
            <a:r>
              <a:rPr lang="zh-CN" altLang="en-US" b="0" smtClean="0">
                <a:solidFill>
                  <a:srgbClr val="07080F"/>
                </a:solidFill>
              </a:rPr>
              <a:t>应收账款周转率=赊销收入净额÷应收账款平均余额</a:t>
            </a:r>
          </a:p>
          <a:p>
            <a:pPr eaLnBrk="1" hangingPunct="1">
              <a:lnSpc>
                <a:spcPct val="120000"/>
              </a:lnSpc>
              <a:spcBef>
                <a:spcPct val="40000"/>
              </a:spcBef>
            </a:pPr>
            <a:r>
              <a:rPr lang="zh-CN" altLang="en-US" b="0" smtClean="0">
                <a:solidFill>
                  <a:srgbClr val="07080F"/>
                </a:solidFill>
              </a:rPr>
              <a:t>应收账款平均余额=</a:t>
            </a:r>
          </a:p>
          <a:p>
            <a:pPr eaLnBrk="1" hangingPunct="1">
              <a:lnSpc>
                <a:spcPct val="120000"/>
              </a:lnSpc>
              <a:spcBef>
                <a:spcPct val="40000"/>
              </a:spcBef>
            </a:pPr>
            <a:r>
              <a:rPr lang="zh-CN" altLang="en-US" b="0" smtClean="0">
                <a:solidFill>
                  <a:srgbClr val="07080F"/>
                </a:solidFill>
              </a:rPr>
              <a:t>（应收账款期初余额+应收账款期末余额）÷2</a:t>
            </a:r>
          </a:p>
          <a:p>
            <a:pPr eaLnBrk="1" hangingPunct="1">
              <a:lnSpc>
                <a:spcPct val="120000"/>
              </a:lnSpc>
              <a:spcBef>
                <a:spcPct val="40000"/>
              </a:spcBef>
            </a:pPr>
            <a:r>
              <a:rPr lang="zh-CN" altLang="en-US" b="0" smtClean="0">
                <a:solidFill>
                  <a:srgbClr val="07080F"/>
                </a:solidFill>
              </a:rPr>
              <a:t>应收账款的周转速度也可以转换成应收账款周转天数来反映，其计算公式如下：</a:t>
            </a:r>
          </a:p>
          <a:p>
            <a:pPr eaLnBrk="1" hangingPunct="1">
              <a:lnSpc>
                <a:spcPct val="120000"/>
              </a:lnSpc>
              <a:spcBef>
                <a:spcPct val="40000"/>
              </a:spcBef>
            </a:pPr>
            <a:r>
              <a:rPr lang="zh-CN" altLang="en-US" b="0" smtClean="0">
                <a:solidFill>
                  <a:srgbClr val="07080F"/>
                </a:solidFill>
              </a:rPr>
              <a:t>应收账款周转天数=360天÷应收账周转率</a:t>
            </a:r>
          </a:p>
          <a:p>
            <a:pPr eaLnBrk="1" hangingPunct="1">
              <a:lnSpc>
                <a:spcPct val="120000"/>
              </a:lnSpc>
              <a:spcBef>
                <a:spcPct val="40000"/>
              </a:spcBef>
            </a:pPr>
            <a:endParaRPr lang="zh-CN" altLang="en-US" b="0" smtClean="0">
              <a:solidFill>
                <a:srgbClr val="07080F"/>
              </a:solidFill>
            </a:endParaRPr>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4DA96BD6-491D-4D72-84CA-B9E6604C9A78}"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B97A966B-A3A2-4BCD-8D39-B66F02BEC79C}" type="slidenum">
              <a:rPr lang="ko-KR" altLang="en-US" sz="1200" b="1">
                <a:latin typeface="+mj-lt"/>
                <a:ea typeface="华文细黑" pitchFamily="2" charset="-122"/>
              </a:rPr>
              <a:pPr algn="r">
                <a:defRPr/>
              </a:pPr>
              <a:t>439</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7" name="Rectangle 5"/>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（二）动态会计要素</a:t>
            </a:r>
            <a:r>
              <a:rPr lang="zh-CN" altLang="en-US" sz="2400">
                <a:solidFill>
                  <a:schemeClr val="bg1"/>
                </a:solidFill>
                <a:latin typeface="楷体_GB2312" pitchFamily="49" charset="-122"/>
                <a:ea typeface="楷体_GB2312" pitchFamily="49" charset="-122"/>
              </a:rPr>
              <a:t>（收入、费用、利润）</a:t>
            </a:r>
          </a:p>
        </p:txBody>
      </p:sp>
      <p:sp>
        <p:nvSpPr>
          <p:cNvPr id="100355" name="Rectangle 3"/>
          <p:cNvSpPr>
            <a:spLocks noGrp="1" noChangeArrowheads="1"/>
          </p:cNvSpPr>
          <p:nvPr>
            <p:ph idx="1"/>
          </p:nvPr>
        </p:nvSpPr>
        <p:spPr>
          <a:xfrm>
            <a:off x="609600" y="1143000"/>
            <a:ext cx="8001000" cy="5181600"/>
          </a:xfrm>
        </p:spPr>
        <p:txBody>
          <a:bodyPr/>
          <a:lstStyle/>
          <a:p>
            <a:pPr>
              <a:lnSpc>
                <a:spcPct val="90000"/>
              </a:lnSpc>
            </a:pPr>
            <a:r>
              <a:rPr lang="zh-CN" altLang="en-US" sz="2000">
                <a:solidFill>
                  <a:srgbClr val="0000CC"/>
                </a:solidFill>
              </a:rPr>
              <a:t>1.收入</a:t>
            </a:r>
          </a:p>
          <a:p>
            <a:pPr>
              <a:lnSpc>
                <a:spcPct val="90000"/>
              </a:lnSpc>
            </a:pPr>
            <a:r>
              <a:rPr lang="en-US" altLang="zh-CN" sz="2000">
                <a:solidFill>
                  <a:srgbClr val="CC0000"/>
                </a:solidFill>
              </a:rPr>
              <a:t>（1）</a:t>
            </a:r>
            <a:r>
              <a:rPr lang="zh-CN" altLang="en-US" sz="2000">
                <a:solidFill>
                  <a:srgbClr val="CC0000"/>
                </a:solidFill>
              </a:rPr>
              <a:t>收入的定义</a:t>
            </a:r>
          </a:p>
          <a:p>
            <a:pPr>
              <a:lnSpc>
                <a:spcPct val="90000"/>
              </a:lnSpc>
            </a:pPr>
            <a:r>
              <a:rPr lang="zh-CN" altLang="en-US" sz="2000" b="0">
                <a:solidFill>
                  <a:srgbClr val="000000"/>
                </a:solidFill>
              </a:rPr>
              <a:t>       收入是企业在日常活动中所形成的、会导致所有者权益的增加的、与所有者投入资本无关的经济利益的总流入。即销售商品、提供劳务及让渡资产使用权等取得的收入。</a:t>
            </a:r>
          </a:p>
          <a:p>
            <a:pPr>
              <a:lnSpc>
                <a:spcPct val="90000"/>
              </a:lnSpc>
            </a:pPr>
            <a:r>
              <a:rPr lang="zh-CN" altLang="en-US" sz="2000">
                <a:solidFill>
                  <a:srgbClr val="CC0000"/>
                </a:solidFill>
              </a:rPr>
              <a:t>（2）收入的特征</a:t>
            </a:r>
          </a:p>
          <a:p>
            <a:pPr>
              <a:lnSpc>
                <a:spcPct val="90000"/>
              </a:lnSpc>
            </a:pPr>
            <a:r>
              <a:rPr lang="zh-CN" altLang="en-US" sz="2000" b="0">
                <a:solidFill>
                  <a:srgbClr val="000000"/>
                </a:solidFill>
              </a:rPr>
              <a:t>      ①收入应当是企业在日常经营活动中形成的。</a:t>
            </a:r>
            <a:endParaRPr lang="zh-CN" altLang="en-US" sz="2000" b="0"/>
          </a:p>
          <a:p>
            <a:pPr>
              <a:lnSpc>
                <a:spcPct val="90000"/>
              </a:lnSpc>
            </a:pPr>
            <a:r>
              <a:rPr lang="zh-CN" altLang="en-US" sz="2000" b="0">
                <a:solidFill>
                  <a:srgbClr val="000000"/>
                </a:solidFill>
              </a:rPr>
              <a:t>      ②收入应当会导致经济利益的流入，该流入不包括所有者投入的资本。 </a:t>
            </a:r>
            <a:endParaRPr lang="zh-CN" altLang="en-US" sz="2000" b="0"/>
          </a:p>
          <a:p>
            <a:pPr>
              <a:lnSpc>
                <a:spcPct val="90000"/>
              </a:lnSpc>
            </a:pPr>
            <a:r>
              <a:rPr lang="zh-CN" altLang="en-US" sz="2000" b="0">
                <a:solidFill>
                  <a:srgbClr val="000000"/>
                </a:solidFill>
              </a:rPr>
              <a:t>      ③收入应当最终会导致企业所有者权益的增加。</a:t>
            </a:r>
            <a:endParaRPr lang="zh-CN" altLang="en-US" sz="2000" b="0"/>
          </a:p>
          <a:p>
            <a:pPr>
              <a:lnSpc>
                <a:spcPct val="90000"/>
              </a:lnSpc>
            </a:pPr>
            <a:r>
              <a:rPr lang="zh-CN" altLang="en-US" sz="2000">
                <a:solidFill>
                  <a:srgbClr val="CC0000"/>
                </a:solidFill>
              </a:rPr>
              <a:t>（3）收入的确认</a:t>
            </a:r>
          </a:p>
          <a:p>
            <a:pPr>
              <a:lnSpc>
                <a:spcPct val="90000"/>
              </a:lnSpc>
            </a:pPr>
            <a:r>
              <a:rPr lang="zh-CN" altLang="en-US" sz="2000" b="0">
                <a:solidFill>
                  <a:srgbClr val="000000"/>
                </a:solidFill>
              </a:rPr>
              <a:t>      ①与收入相关的经济利益很可能流入企业；</a:t>
            </a:r>
            <a:endParaRPr lang="zh-CN" altLang="en-US" sz="2000" b="0"/>
          </a:p>
          <a:p>
            <a:pPr>
              <a:lnSpc>
                <a:spcPct val="90000"/>
              </a:lnSpc>
            </a:pPr>
            <a:r>
              <a:rPr lang="zh-CN" altLang="en-US" sz="2000" b="0">
                <a:solidFill>
                  <a:srgbClr val="000000"/>
                </a:solidFill>
              </a:rPr>
              <a:t>      ②经济利益流入企业的结果会导致企业的资产增加，或负债的减少，或者兼而有之；</a:t>
            </a:r>
            <a:endParaRPr lang="zh-CN" altLang="en-US" sz="2000" b="0"/>
          </a:p>
          <a:p>
            <a:pPr>
              <a:lnSpc>
                <a:spcPct val="90000"/>
              </a:lnSpc>
            </a:pPr>
            <a:r>
              <a:rPr lang="zh-CN" altLang="en-US" sz="2000" b="0">
                <a:solidFill>
                  <a:srgbClr val="000000"/>
                </a:solidFill>
              </a:rPr>
              <a:t>      ③经济利益的流入额能够可靠的计量。</a:t>
            </a:r>
            <a:endParaRPr lang="zh-CN" altLang="en-US" sz="2000" b="0"/>
          </a:p>
          <a:p>
            <a:pPr>
              <a:lnSpc>
                <a:spcPct val="90000"/>
              </a:lnSpc>
            </a:pPr>
            <a:r>
              <a:rPr lang="zh-CN" altLang="en-US" sz="2000" b="0"/>
              <a:t>      （收入可分为主营业务收入和其他业务收入。）</a:t>
            </a:r>
          </a:p>
        </p:txBody>
      </p:sp>
      <p:sp>
        <p:nvSpPr>
          <p:cNvPr id="4" name="日期占位符 3"/>
          <p:cNvSpPr>
            <a:spLocks noGrp="1"/>
          </p:cNvSpPr>
          <p:nvPr>
            <p:ph type="dt" sz="half" idx="10"/>
          </p:nvPr>
        </p:nvSpPr>
        <p:spPr/>
        <p:txBody>
          <a:bodyPr/>
          <a:lstStyle/>
          <a:p>
            <a:fld id="{BD0AB2C4-1EF1-49CD-A3C3-EE34B4230DB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0081360-8C47-49D8-A667-4C07E6AE2F87}" type="slidenum">
              <a:rPr lang="en-US" altLang="ko-KR"/>
              <a:pPr/>
              <a:t>44</a:t>
            </a:fld>
            <a:endParaRPr lang="en-US" altLang="ko-KR"/>
          </a:p>
        </p:txBody>
      </p:sp>
    </p:spTree>
  </p:cSld>
  <p:clrMapOvr>
    <a:masterClrMapping/>
  </p:clrMapOvr>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838200" y="228600"/>
            <a:ext cx="7543800" cy="609600"/>
          </a:xfrm>
        </p:spPr>
        <p:txBody>
          <a:bodyPr/>
          <a:lstStyle/>
          <a:p>
            <a:pPr eaLnBrk="1" hangingPunct="1"/>
            <a:r>
              <a:rPr lang="zh-CN" altLang="en-US" sz="3200" smtClean="0">
                <a:solidFill>
                  <a:schemeClr val="bg1"/>
                </a:solidFill>
                <a:latin typeface="华文新魏" pitchFamily="2" charset="-122"/>
                <a:ea typeface="楷体_GB2312" pitchFamily="49" charset="-122"/>
              </a:rPr>
              <a:t>（二）存货周转率</a:t>
            </a:r>
            <a:endParaRPr lang="zh-CN" altLang="en-US" sz="3200" smtClean="0">
              <a:solidFill>
                <a:schemeClr val="bg1"/>
              </a:solidFill>
              <a:ea typeface="楷体_GB2312" pitchFamily="49" charset="-122"/>
            </a:endParaRPr>
          </a:p>
        </p:txBody>
      </p:sp>
      <p:sp>
        <p:nvSpPr>
          <p:cNvPr id="269315" name="Rectangle 3"/>
          <p:cNvSpPr>
            <a:spLocks noGrp="1" noChangeArrowheads="1"/>
          </p:cNvSpPr>
          <p:nvPr>
            <p:ph idx="1"/>
          </p:nvPr>
        </p:nvSpPr>
        <p:spPr>
          <a:xfrm>
            <a:off x="838200" y="1066800"/>
            <a:ext cx="7772400" cy="4953000"/>
          </a:xfrm>
        </p:spPr>
        <p:txBody>
          <a:bodyPr>
            <a:normAutofit lnSpcReduction="10000"/>
          </a:bodyPr>
          <a:lstStyle/>
          <a:p>
            <a:pPr eaLnBrk="1" hangingPunct="1">
              <a:lnSpc>
                <a:spcPct val="120000"/>
              </a:lnSpc>
              <a:spcBef>
                <a:spcPct val="45000"/>
              </a:spcBef>
            </a:pPr>
            <a:r>
              <a:rPr lang="zh-CN" altLang="en-US" b="0" smtClean="0">
                <a:solidFill>
                  <a:srgbClr val="07080F"/>
                </a:solidFill>
              </a:rPr>
              <a:t>存货周转率的计算公式如下：</a:t>
            </a:r>
          </a:p>
          <a:p>
            <a:pPr eaLnBrk="1" hangingPunct="1">
              <a:lnSpc>
                <a:spcPct val="120000"/>
              </a:lnSpc>
              <a:spcBef>
                <a:spcPct val="45000"/>
              </a:spcBef>
            </a:pPr>
            <a:r>
              <a:rPr lang="zh-CN" altLang="en-US" b="0" smtClean="0">
                <a:solidFill>
                  <a:srgbClr val="07080F"/>
                </a:solidFill>
              </a:rPr>
              <a:t>存货周转率=销售成本÷存货平均余额</a:t>
            </a:r>
          </a:p>
          <a:p>
            <a:pPr eaLnBrk="1" hangingPunct="1">
              <a:lnSpc>
                <a:spcPct val="120000"/>
              </a:lnSpc>
              <a:spcBef>
                <a:spcPct val="45000"/>
              </a:spcBef>
            </a:pPr>
            <a:r>
              <a:rPr lang="zh-CN" altLang="en-US" b="0" smtClean="0">
                <a:solidFill>
                  <a:srgbClr val="07080F"/>
                </a:solidFill>
              </a:rPr>
              <a:t>存货平均余额=（存货期初余额+存货期末余额）÷2</a:t>
            </a:r>
          </a:p>
          <a:p>
            <a:pPr eaLnBrk="1" hangingPunct="1">
              <a:lnSpc>
                <a:spcPct val="120000"/>
              </a:lnSpc>
              <a:spcBef>
                <a:spcPct val="45000"/>
              </a:spcBef>
            </a:pPr>
            <a:r>
              <a:rPr lang="zh-CN" altLang="en-US" b="0" smtClean="0">
                <a:solidFill>
                  <a:srgbClr val="07080F"/>
                </a:solidFill>
              </a:rPr>
              <a:t>存货周转速度，也可以转换为存货周转天数来反映，其计算公式如下：</a:t>
            </a:r>
          </a:p>
          <a:p>
            <a:pPr eaLnBrk="1" hangingPunct="1">
              <a:lnSpc>
                <a:spcPct val="120000"/>
              </a:lnSpc>
              <a:spcBef>
                <a:spcPct val="45000"/>
              </a:spcBef>
            </a:pPr>
            <a:r>
              <a:rPr lang="zh-CN" altLang="en-US" b="0" smtClean="0">
                <a:solidFill>
                  <a:srgbClr val="07080F"/>
                </a:solidFill>
              </a:rPr>
              <a:t>存货周转天数=360天÷存货周转率。</a:t>
            </a:r>
            <a:endParaRPr lang="zh-CN" altLang="en-US" b="0" smtClean="0"/>
          </a:p>
        </p:txBody>
      </p:sp>
      <p:sp>
        <p:nvSpPr>
          <p:cNvPr id="5"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62A4284F-D6AB-4EA4-9E93-B0FC793D0884}"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6"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7"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3B2B52FD-8D69-4750-AB84-155B75725F88}" type="slidenum">
              <a:rPr lang="ko-KR" altLang="en-US" sz="1200" b="1">
                <a:latin typeface="+mj-lt"/>
                <a:ea typeface="华文细黑" pitchFamily="2" charset="-122"/>
              </a:rPr>
              <a:pPr algn="r">
                <a:defRPr/>
              </a:pPr>
              <a:t>440</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533400" y="228600"/>
            <a:ext cx="8135938" cy="528638"/>
          </a:xfrm>
        </p:spPr>
        <p:txBody>
          <a:bodyPr>
            <a:normAutofit fontScale="90000"/>
          </a:bodyPr>
          <a:lstStyle/>
          <a:p>
            <a:pPr eaLnBrk="1" hangingPunct="1"/>
            <a:r>
              <a:rPr lang="zh-CN" altLang="en-US" sz="3200" smtClean="0">
                <a:solidFill>
                  <a:schemeClr val="bg1"/>
                </a:solidFill>
                <a:latin typeface="楷体_GB2312" pitchFamily="49" charset="-122"/>
                <a:ea typeface="楷体_GB2312" pitchFamily="49" charset="-122"/>
              </a:rPr>
              <a:t>（三）总资产周转率 </a:t>
            </a:r>
          </a:p>
        </p:txBody>
      </p:sp>
      <p:sp>
        <p:nvSpPr>
          <p:cNvPr id="270339" name="Rectangle 3"/>
          <p:cNvSpPr>
            <a:spLocks noGrp="1" noChangeArrowheads="1"/>
          </p:cNvSpPr>
          <p:nvPr>
            <p:ph idx="1"/>
          </p:nvPr>
        </p:nvSpPr>
        <p:spPr>
          <a:xfrm>
            <a:off x="457200" y="1066800"/>
            <a:ext cx="8305800" cy="4495800"/>
          </a:xfrm>
        </p:spPr>
        <p:txBody>
          <a:bodyPr/>
          <a:lstStyle/>
          <a:p>
            <a:pPr eaLnBrk="1" hangingPunct="1">
              <a:lnSpc>
                <a:spcPct val="120000"/>
              </a:lnSpc>
              <a:spcBef>
                <a:spcPct val="50000"/>
              </a:spcBef>
            </a:pPr>
            <a:r>
              <a:rPr lang="zh-CN" altLang="en-US" sz="2800" b="0" smtClean="0">
                <a:solidFill>
                  <a:srgbClr val="07080F"/>
                </a:solidFill>
              </a:rPr>
              <a:t>总资产周转率的计算公式如下：</a:t>
            </a:r>
          </a:p>
          <a:p>
            <a:pPr eaLnBrk="1" hangingPunct="1">
              <a:lnSpc>
                <a:spcPct val="120000"/>
              </a:lnSpc>
              <a:spcBef>
                <a:spcPct val="50000"/>
              </a:spcBef>
            </a:pPr>
            <a:r>
              <a:rPr lang="zh-CN" altLang="en-US" sz="2800" b="0" smtClean="0">
                <a:solidFill>
                  <a:srgbClr val="07080F"/>
                </a:solidFill>
              </a:rPr>
              <a:t>总资产周转率=销售收入净额÷总资产平均总额</a:t>
            </a:r>
          </a:p>
          <a:p>
            <a:pPr eaLnBrk="1" hangingPunct="1">
              <a:lnSpc>
                <a:spcPct val="120000"/>
              </a:lnSpc>
              <a:spcBef>
                <a:spcPct val="50000"/>
              </a:spcBef>
            </a:pPr>
            <a:r>
              <a:rPr lang="zh-CN" altLang="en-US" sz="2800" b="0" smtClean="0">
                <a:solidFill>
                  <a:srgbClr val="07080F"/>
                </a:solidFill>
              </a:rPr>
              <a:t>资产平均总额=（期初资产总额+期末资产总额）÷2</a:t>
            </a:r>
          </a:p>
          <a:p>
            <a:pPr eaLnBrk="1" hangingPunct="1">
              <a:lnSpc>
                <a:spcPct val="120000"/>
              </a:lnSpc>
              <a:spcBef>
                <a:spcPct val="50000"/>
              </a:spcBef>
            </a:pPr>
            <a:endParaRPr lang="zh-CN" altLang="en-US" sz="2800" b="0" smtClean="0"/>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86DB10A-291C-489B-BB64-700D8BEA34B5}"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3E368809-8CDE-420B-9170-147674FCC7FA}" type="slidenum">
              <a:rPr lang="ko-KR" altLang="en-US" sz="1200" b="1">
                <a:latin typeface="+mj-lt"/>
                <a:ea typeface="华文细黑" pitchFamily="2" charset="-122"/>
              </a:rPr>
              <a:pPr algn="r">
                <a:defRPr/>
              </a:pPr>
              <a:t>441</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533400" y="152400"/>
            <a:ext cx="8135938" cy="685800"/>
          </a:xfrm>
        </p:spPr>
        <p:txBody>
          <a:bodyPr/>
          <a:lstStyle/>
          <a:p>
            <a:pPr eaLnBrk="1" hangingPunct="1"/>
            <a:r>
              <a:rPr lang="zh-CN" altLang="en-US" sz="3600" smtClean="0">
                <a:solidFill>
                  <a:schemeClr val="bg1"/>
                </a:solidFill>
                <a:latin typeface="黑体" pitchFamily="2" charset="-122"/>
              </a:rPr>
              <a:t>二、企业资产结构分析 </a:t>
            </a:r>
          </a:p>
        </p:txBody>
      </p:sp>
      <p:sp>
        <p:nvSpPr>
          <p:cNvPr id="271363" name="Rectangle 3"/>
          <p:cNvSpPr>
            <a:spLocks noGrp="1" noChangeArrowheads="1"/>
          </p:cNvSpPr>
          <p:nvPr>
            <p:ph idx="1"/>
          </p:nvPr>
        </p:nvSpPr>
        <p:spPr>
          <a:xfrm>
            <a:off x="609600" y="1066800"/>
            <a:ext cx="8001000" cy="4830763"/>
          </a:xfrm>
        </p:spPr>
        <p:txBody>
          <a:bodyPr>
            <a:normAutofit fontScale="92500" lnSpcReduction="10000"/>
          </a:bodyPr>
          <a:lstStyle/>
          <a:p>
            <a:pPr eaLnBrk="1" hangingPunct="1">
              <a:lnSpc>
                <a:spcPct val="120000"/>
              </a:lnSpc>
              <a:spcBef>
                <a:spcPct val="50000"/>
              </a:spcBef>
            </a:pPr>
            <a:r>
              <a:rPr lang="zh-CN" altLang="en-US" smtClean="0">
                <a:solidFill>
                  <a:srgbClr val="1B12C8"/>
                </a:solidFill>
              </a:rPr>
              <a:t>（一）流动资产占总资产的比重</a:t>
            </a:r>
          </a:p>
          <a:p>
            <a:pPr eaLnBrk="1" hangingPunct="1">
              <a:lnSpc>
                <a:spcPct val="120000"/>
              </a:lnSpc>
              <a:spcBef>
                <a:spcPct val="50000"/>
              </a:spcBef>
            </a:pPr>
            <a:r>
              <a:rPr lang="zh-CN" altLang="en-US" b="0" smtClean="0">
                <a:solidFill>
                  <a:srgbClr val="07080F"/>
                </a:solidFill>
              </a:rPr>
              <a:t>流动资产占总资产的比重=流动资产总额÷资产总额×100%</a:t>
            </a:r>
          </a:p>
          <a:p>
            <a:pPr eaLnBrk="1" hangingPunct="1">
              <a:lnSpc>
                <a:spcPct val="120000"/>
              </a:lnSpc>
              <a:spcBef>
                <a:spcPct val="50000"/>
              </a:spcBef>
            </a:pPr>
            <a:r>
              <a:rPr lang="zh-CN" altLang="en-US" smtClean="0">
                <a:solidFill>
                  <a:srgbClr val="1B12C8"/>
                </a:solidFill>
              </a:rPr>
              <a:t>（二）资产构成比率</a:t>
            </a:r>
          </a:p>
          <a:p>
            <a:pPr eaLnBrk="1" hangingPunct="1">
              <a:lnSpc>
                <a:spcPct val="120000"/>
              </a:lnSpc>
              <a:spcBef>
                <a:spcPct val="50000"/>
              </a:spcBef>
            </a:pPr>
            <a:r>
              <a:rPr lang="zh-CN" altLang="en-US" b="0" smtClean="0">
                <a:solidFill>
                  <a:srgbClr val="07080F"/>
                </a:solidFill>
              </a:rPr>
              <a:t>资产构成比率=固定资产净值÷流动资产总额</a:t>
            </a:r>
          </a:p>
          <a:p>
            <a:pPr eaLnBrk="1" hangingPunct="1">
              <a:lnSpc>
                <a:spcPct val="120000"/>
              </a:lnSpc>
              <a:spcBef>
                <a:spcPct val="50000"/>
              </a:spcBef>
            </a:pPr>
            <a:r>
              <a:rPr lang="zh-CN" altLang="en-US" smtClean="0">
                <a:solidFill>
                  <a:srgbClr val="1B12C8"/>
                </a:solidFill>
              </a:rPr>
              <a:t>（三）固定比率</a:t>
            </a:r>
          </a:p>
          <a:p>
            <a:pPr eaLnBrk="1" hangingPunct="1">
              <a:lnSpc>
                <a:spcPct val="120000"/>
              </a:lnSpc>
              <a:spcBef>
                <a:spcPct val="50000"/>
              </a:spcBef>
            </a:pPr>
            <a:r>
              <a:rPr lang="zh-CN" altLang="en-US" b="0" smtClean="0">
                <a:solidFill>
                  <a:srgbClr val="07080F"/>
                </a:solidFill>
              </a:rPr>
              <a:t>固定比率=固定资产净值÷所有者权益</a:t>
            </a:r>
          </a:p>
          <a:p>
            <a:pPr eaLnBrk="1" hangingPunct="1">
              <a:lnSpc>
                <a:spcPct val="120000"/>
              </a:lnSpc>
              <a:spcBef>
                <a:spcPct val="50000"/>
              </a:spcBef>
            </a:pPr>
            <a:endParaRPr lang="zh-CN" altLang="en-US" b="0" smtClean="0">
              <a:solidFill>
                <a:srgbClr val="07080F"/>
              </a:solidFill>
            </a:endParaRP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998050D4-3AFD-432C-A6B6-EDC83823FDCD}"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D163483A-5716-4053-9262-05218DB01A81}" type="slidenum">
              <a:rPr lang="ko-KR" altLang="en-US" sz="1200" b="1">
                <a:latin typeface="+mj-lt"/>
                <a:ea typeface="华文细黑" pitchFamily="2" charset="-122"/>
              </a:rPr>
              <a:pPr algn="r">
                <a:defRPr/>
              </a:pPr>
              <a:t>442</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838200" y="115888"/>
            <a:ext cx="7837488" cy="646112"/>
          </a:xfrm>
        </p:spPr>
        <p:txBody>
          <a:bodyPr/>
          <a:lstStyle/>
          <a:p>
            <a:pPr eaLnBrk="1" hangingPunct="1"/>
            <a:r>
              <a:rPr lang="zh-CN" altLang="en-US" sz="3200" smtClean="0">
                <a:solidFill>
                  <a:schemeClr val="bg1"/>
                </a:solidFill>
                <a:latin typeface="楷体_GB2312" pitchFamily="49" charset="-122"/>
                <a:ea typeface="楷体_GB2312" pitchFamily="49" charset="-122"/>
              </a:rPr>
              <a:t>盈利能力分析 </a:t>
            </a:r>
          </a:p>
        </p:txBody>
      </p:sp>
      <p:sp>
        <p:nvSpPr>
          <p:cNvPr id="272387" name="Rectangle 3"/>
          <p:cNvSpPr>
            <a:spLocks noGrp="1" noChangeArrowheads="1"/>
          </p:cNvSpPr>
          <p:nvPr>
            <p:ph idx="1"/>
          </p:nvPr>
        </p:nvSpPr>
        <p:spPr>
          <a:xfrm>
            <a:off x="762000" y="1066800"/>
            <a:ext cx="7772400" cy="4495800"/>
          </a:xfrm>
        </p:spPr>
        <p:txBody>
          <a:bodyPr/>
          <a:lstStyle/>
          <a:p>
            <a:pPr eaLnBrk="1" hangingPunct="1">
              <a:lnSpc>
                <a:spcPct val="120000"/>
              </a:lnSpc>
              <a:spcBef>
                <a:spcPct val="50000"/>
              </a:spcBef>
            </a:pPr>
            <a:r>
              <a:rPr lang="zh-CN" altLang="en-US" sz="2800" b="0" smtClean="0">
                <a:solidFill>
                  <a:srgbClr val="07080F"/>
                </a:solidFill>
              </a:rPr>
              <a:t>    盈利能力是指企业运用各项资产获取利润或取得报酬之能力，可以从两个方面来看：</a:t>
            </a:r>
          </a:p>
          <a:p>
            <a:pPr eaLnBrk="1" hangingPunct="1">
              <a:lnSpc>
                <a:spcPct val="120000"/>
              </a:lnSpc>
              <a:spcBef>
                <a:spcPct val="50000"/>
              </a:spcBef>
            </a:pPr>
            <a:r>
              <a:rPr lang="zh-CN" altLang="en-US" sz="2800" b="0" smtClean="0">
                <a:solidFill>
                  <a:srgbClr val="07080F"/>
                </a:solidFill>
              </a:rPr>
              <a:t>    一方面是以</a:t>
            </a:r>
            <a:r>
              <a:rPr lang="zh-CN" altLang="en-US" sz="2800" b="0" smtClean="0">
                <a:solidFill>
                  <a:srgbClr val="1B12C8"/>
                </a:solidFill>
              </a:rPr>
              <a:t>销售为基础</a:t>
            </a:r>
            <a:r>
              <a:rPr lang="zh-CN" altLang="en-US" sz="2800" b="0" smtClean="0">
                <a:solidFill>
                  <a:srgbClr val="07080F"/>
                </a:solidFill>
              </a:rPr>
              <a:t>的获利能力，经营盈利能力；</a:t>
            </a:r>
          </a:p>
          <a:p>
            <a:pPr eaLnBrk="1" hangingPunct="1">
              <a:lnSpc>
                <a:spcPct val="120000"/>
              </a:lnSpc>
              <a:spcBef>
                <a:spcPct val="50000"/>
              </a:spcBef>
            </a:pPr>
            <a:r>
              <a:rPr lang="zh-CN" altLang="en-US" sz="2800" b="0" smtClean="0">
                <a:solidFill>
                  <a:srgbClr val="07080F"/>
                </a:solidFill>
              </a:rPr>
              <a:t>    另一方面是以</a:t>
            </a:r>
            <a:r>
              <a:rPr lang="zh-CN" altLang="en-US" sz="2800" b="0" smtClean="0">
                <a:solidFill>
                  <a:srgbClr val="1B12C8"/>
                </a:solidFill>
              </a:rPr>
              <a:t>总资产或净资产</a:t>
            </a:r>
            <a:r>
              <a:rPr lang="zh-CN" altLang="en-US" sz="2800" b="0" smtClean="0">
                <a:solidFill>
                  <a:srgbClr val="07080F"/>
                </a:solidFill>
              </a:rPr>
              <a:t>为基础的获利能力即投资收益能力。</a:t>
            </a:r>
            <a:r>
              <a:rPr lang="zh-CN" altLang="en-US" sz="2800" b="0" smtClean="0"/>
              <a:t> </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AD87C7E6-E467-4B6F-801B-48F14F1A6E61}"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ABD29E7D-56ED-414B-A73B-D7B6EB06E3FB}" type="slidenum">
              <a:rPr lang="ko-KR" altLang="en-US" sz="1200" b="1">
                <a:latin typeface="+mj-lt"/>
                <a:ea typeface="华文细黑" pitchFamily="2" charset="-122"/>
              </a:rPr>
              <a:pPr algn="r">
                <a:defRPr/>
              </a:pPr>
              <a:t>443</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1" name="Rectangle 3"/>
          <p:cNvSpPr>
            <a:spLocks noGrp="1" noChangeArrowheads="1"/>
          </p:cNvSpPr>
          <p:nvPr>
            <p:ph idx="1"/>
          </p:nvPr>
        </p:nvSpPr>
        <p:spPr>
          <a:xfrm>
            <a:off x="762000" y="1066800"/>
            <a:ext cx="7772400" cy="5334000"/>
          </a:xfrm>
        </p:spPr>
        <p:txBody>
          <a:bodyPr/>
          <a:lstStyle/>
          <a:p>
            <a:pPr eaLnBrk="1" hangingPunct="1">
              <a:lnSpc>
                <a:spcPct val="110000"/>
              </a:lnSpc>
              <a:spcBef>
                <a:spcPct val="30000"/>
              </a:spcBef>
            </a:pPr>
            <a:r>
              <a:rPr lang="zh-CN" altLang="en-US" sz="2800" b="0" smtClean="0"/>
              <a:t>    盈利能力是综合财务与经营能力的中心；</a:t>
            </a:r>
          </a:p>
          <a:p>
            <a:pPr eaLnBrk="1" hangingPunct="1">
              <a:lnSpc>
                <a:spcPct val="110000"/>
              </a:lnSpc>
              <a:spcBef>
                <a:spcPct val="30000"/>
              </a:spcBef>
            </a:pPr>
            <a:r>
              <a:rPr lang="zh-CN" altLang="en-US" sz="2800" b="0" smtClean="0">
                <a:solidFill>
                  <a:srgbClr val="07080F"/>
                </a:solidFill>
              </a:rPr>
              <a:t>    偿债能力从外部筹资环境上保证和影响盈利能力，是保证盈利能力的条件 ；</a:t>
            </a:r>
          </a:p>
          <a:p>
            <a:pPr eaLnBrk="1" hangingPunct="1">
              <a:lnSpc>
                <a:spcPct val="110000"/>
              </a:lnSpc>
              <a:spcBef>
                <a:spcPct val="30000"/>
              </a:spcBef>
            </a:pPr>
            <a:r>
              <a:rPr lang="zh-CN" altLang="en-US" sz="2800" b="0" smtClean="0">
                <a:solidFill>
                  <a:srgbClr val="07080F"/>
                </a:solidFill>
              </a:rPr>
              <a:t>    营运能力是从企业内部经营上保证和影响盈利能力，构成了盈利能力的基础。</a:t>
            </a:r>
          </a:p>
          <a:p>
            <a:pPr eaLnBrk="1" hangingPunct="1">
              <a:lnSpc>
                <a:spcPct val="110000"/>
              </a:lnSpc>
              <a:spcBef>
                <a:spcPct val="30000"/>
              </a:spcBef>
            </a:pPr>
            <a:r>
              <a:rPr lang="zh-CN" altLang="en-US" sz="2800" b="0" smtClean="0">
                <a:solidFill>
                  <a:srgbClr val="07080F"/>
                </a:solidFill>
              </a:rPr>
              <a:t>    盈利能力分析包括：</a:t>
            </a:r>
          </a:p>
          <a:p>
            <a:pPr eaLnBrk="1" hangingPunct="1">
              <a:lnSpc>
                <a:spcPct val="110000"/>
              </a:lnSpc>
              <a:spcBef>
                <a:spcPct val="30000"/>
              </a:spcBef>
            </a:pPr>
            <a:r>
              <a:rPr lang="zh-CN" altLang="en-US" sz="2800" b="0" smtClean="0">
                <a:solidFill>
                  <a:srgbClr val="1B12C8"/>
                </a:solidFill>
              </a:rPr>
              <a:t>    盈利水平分析、</a:t>
            </a:r>
          </a:p>
          <a:p>
            <a:pPr eaLnBrk="1" hangingPunct="1">
              <a:lnSpc>
                <a:spcPct val="110000"/>
              </a:lnSpc>
              <a:spcBef>
                <a:spcPct val="30000"/>
              </a:spcBef>
            </a:pPr>
            <a:r>
              <a:rPr lang="zh-CN" altLang="en-US" sz="2800" b="0" smtClean="0">
                <a:solidFill>
                  <a:srgbClr val="1B12C8"/>
                </a:solidFill>
              </a:rPr>
              <a:t>    社会贡献能力分析、</a:t>
            </a:r>
          </a:p>
          <a:p>
            <a:pPr eaLnBrk="1" hangingPunct="1">
              <a:lnSpc>
                <a:spcPct val="110000"/>
              </a:lnSpc>
              <a:spcBef>
                <a:spcPct val="30000"/>
              </a:spcBef>
            </a:pPr>
            <a:r>
              <a:rPr lang="zh-CN" altLang="en-US" sz="2800" b="0" smtClean="0">
                <a:solidFill>
                  <a:srgbClr val="1B12C8"/>
                </a:solidFill>
              </a:rPr>
              <a:t>    资本保值增值能力分析等。</a:t>
            </a:r>
            <a:endParaRPr lang="zh-CN" altLang="en-US" sz="2800" b="0" smtClean="0">
              <a:solidFill>
                <a:srgbClr val="07080F"/>
              </a:solidFill>
            </a:endParaRP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C159EB2D-45E5-462E-82CC-D659FF02D1E5}"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F806FD73-4619-46D3-B3B3-2CEB9AC47A40}" type="slidenum">
              <a:rPr lang="ko-KR" altLang="en-US" sz="1200" b="1">
                <a:latin typeface="+mj-lt"/>
                <a:ea typeface="华文细黑" pitchFamily="2" charset="-122"/>
              </a:rPr>
              <a:pPr algn="r">
                <a:defRPr/>
              </a:pPr>
              <a:t>444</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33400" y="228600"/>
            <a:ext cx="8135938" cy="609600"/>
          </a:xfrm>
        </p:spPr>
        <p:txBody>
          <a:bodyPr/>
          <a:lstStyle/>
          <a:p>
            <a:pPr eaLnBrk="1" hangingPunct="1"/>
            <a:r>
              <a:rPr lang="zh-CN" altLang="en-US" sz="3200" smtClean="0">
                <a:solidFill>
                  <a:schemeClr val="bg1"/>
                </a:solidFill>
                <a:latin typeface="宋体" charset="-122"/>
                <a:ea typeface="楷体_GB2312" pitchFamily="49" charset="-122"/>
              </a:rPr>
              <a:t>一、反映盈利能力的指标</a:t>
            </a:r>
            <a:endParaRPr lang="zh-CN" altLang="en-US" sz="3200" smtClean="0">
              <a:solidFill>
                <a:schemeClr val="bg1"/>
              </a:solidFill>
              <a:ea typeface="楷体_GB2312" pitchFamily="49" charset="-122"/>
            </a:endParaRPr>
          </a:p>
        </p:txBody>
      </p:sp>
      <p:sp>
        <p:nvSpPr>
          <p:cNvPr id="274435" name="Rectangle 3"/>
          <p:cNvSpPr>
            <a:spLocks noGrp="1" noChangeArrowheads="1"/>
          </p:cNvSpPr>
          <p:nvPr>
            <p:ph idx="1"/>
          </p:nvPr>
        </p:nvSpPr>
        <p:spPr>
          <a:xfrm>
            <a:off x="609600" y="1066800"/>
            <a:ext cx="8001000" cy="5105400"/>
          </a:xfrm>
        </p:spPr>
        <p:txBody>
          <a:bodyPr/>
          <a:lstStyle/>
          <a:p>
            <a:pPr eaLnBrk="1" hangingPunct="1">
              <a:lnSpc>
                <a:spcPct val="120000"/>
              </a:lnSpc>
              <a:spcBef>
                <a:spcPct val="40000"/>
              </a:spcBef>
            </a:pPr>
            <a:r>
              <a:rPr lang="zh-CN" altLang="en-US" sz="2800" smtClean="0">
                <a:solidFill>
                  <a:srgbClr val="1B12C8"/>
                </a:solidFill>
              </a:rPr>
              <a:t>（一）销售毛利率</a:t>
            </a:r>
          </a:p>
          <a:p>
            <a:pPr eaLnBrk="1" hangingPunct="1">
              <a:lnSpc>
                <a:spcPct val="120000"/>
              </a:lnSpc>
              <a:spcBef>
                <a:spcPct val="40000"/>
              </a:spcBef>
            </a:pPr>
            <a:r>
              <a:rPr lang="zh-CN" altLang="en-US" sz="2800" b="0" smtClean="0">
                <a:solidFill>
                  <a:srgbClr val="07080F"/>
                </a:solidFill>
              </a:rPr>
              <a:t> 销售毛利率的计算公式如下：</a:t>
            </a:r>
          </a:p>
          <a:p>
            <a:pPr eaLnBrk="1" hangingPunct="1">
              <a:lnSpc>
                <a:spcPct val="120000"/>
              </a:lnSpc>
              <a:spcBef>
                <a:spcPct val="40000"/>
              </a:spcBef>
            </a:pPr>
            <a:r>
              <a:rPr lang="zh-CN" altLang="en-US" sz="2800" b="0" smtClean="0">
                <a:solidFill>
                  <a:srgbClr val="07080F"/>
                </a:solidFill>
              </a:rPr>
              <a:t> 销售毛利率=销售毛利÷销售收入净额</a:t>
            </a:r>
          </a:p>
          <a:p>
            <a:pPr eaLnBrk="1" hangingPunct="1">
              <a:lnSpc>
                <a:spcPct val="120000"/>
              </a:lnSpc>
              <a:spcBef>
                <a:spcPct val="40000"/>
              </a:spcBef>
            </a:pPr>
            <a:r>
              <a:rPr lang="zh-CN" altLang="en-US" sz="2800" b="0" smtClean="0">
                <a:solidFill>
                  <a:srgbClr val="07080F"/>
                </a:solidFill>
              </a:rPr>
              <a:t> 销售毛利=主营业务收入-主营业务成本</a:t>
            </a:r>
          </a:p>
          <a:p>
            <a:pPr eaLnBrk="1" hangingPunct="1">
              <a:lnSpc>
                <a:spcPct val="120000"/>
              </a:lnSpc>
              <a:spcBef>
                <a:spcPct val="40000"/>
              </a:spcBef>
            </a:pPr>
            <a:r>
              <a:rPr lang="zh-CN" altLang="en-US" sz="2800" smtClean="0">
                <a:solidFill>
                  <a:srgbClr val="1B12C8"/>
                </a:solidFill>
              </a:rPr>
              <a:t>（二）销售净利率</a:t>
            </a:r>
          </a:p>
          <a:p>
            <a:pPr eaLnBrk="1" hangingPunct="1">
              <a:lnSpc>
                <a:spcPct val="120000"/>
              </a:lnSpc>
              <a:spcBef>
                <a:spcPct val="40000"/>
              </a:spcBef>
            </a:pPr>
            <a:r>
              <a:rPr lang="zh-CN" altLang="en-US" sz="2800" b="0" smtClean="0">
                <a:solidFill>
                  <a:srgbClr val="07080F"/>
                </a:solidFill>
              </a:rPr>
              <a:t> 销售利润率的计算公式如下：</a:t>
            </a:r>
          </a:p>
          <a:p>
            <a:pPr eaLnBrk="1" hangingPunct="1">
              <a:lnSpc>
                <a:spcPct val="120000"/>
              </a:lnSpc>
              <a:spcBef>
                <a:spcPct val="40000"/>
              </a:spcBef>
            </a:pPr>
            <a:r>
              <a:rPr lang="zh-CN" altLang="en-US" sz="2800" b="0" smtClean="0">
                <a:solidFill>
                  <a:srgbClr val="07080F"/>
                </a:solidFill>
              </a:rPr>
              <a:t> 销售净利率=本期净利润÷销售收入净额</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0C88C38-08E5-48E0-9937-E99115FC779F}"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FD154670-D2B0-4C6C-BEEE-C1AB5885D2C1}" type="slidenum">
              <a:rPr lang="ko-KR" altLang="en-US" sz="1200" b="1">
                <a:latin typeface="+mj-lt"/>
                <a:ea typeface="华文细黑" pitchFamily="2" charset="-122"/>
              </a:rPr>
              <a:pPr algn="r">
                <a:defRPr/>
              </a:pPr>
              <a:t>445</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9" name="Rectangle 3"/>
          <p:cNvSpPr>
            <a:spLocks noGrp="1" noChangeArrowheads="1"/>
          </p:cNvSpPr>
          <p:nvPr>
            <p:ph idx="1"/>
          </p:nvPr>
        </p:nvSpPr>
        <p:spPr>
          <a:xfrm>
            <a:off x="381000" y="1066800"/>
            <a:ext cx="8534400" cy="5410200"/>
          </a:xfrm>
        </p:spPr>
        <p:txBody>
          <a:bodyPr>
            <a:normAutofit fontScale="85000" lnSpcReduction="10000"/>
          </a:bodyPr>
          <a:lstStyle/>
          <a:p>
            <a:pPr eaLnBrk="1" hangingPunct="1">
              <a:lnSpc>
                <a:spcPct val="110000"/>
              </a:lnSpc>
            </a:pPr>
            <a:r>
              <a:rPr lang="zh-CN" altLang="en-US" smtClean="0">
                <a:solidFill>
                  <a:srgbClr val="1B12C8"/>
                </a:solidFill>
              </a:rPr>
              <a:t>（三）成本费用利润率</a:t>
            </a:r>
          </a:p>
          <a:p>
            <a:pPr eaLnBrk="1" hangingPunct="1">
              <a:lnSpc>
                <a:spcPct val="110000"/>
              </a:lnSpc>
            </a:pPr>
            <a:r>
              <a:rPr lang="zh-CN" altLang="en-US" b="0" smtClean="0">
                <a:solidFill>
                  <a:srgbClr val="07080F"/>
                </a:solidFill>
              </a:rPr>
              <a:t>成本费用利润率=利润总额÷成本费用总额×100%</a:t>
            </a:r>
          </a:p>
          <a:p>
            <a:pPr eaLnBrk="1" hangingPunct="1">
              <a:lnSpc>
                <a:spcPct val="110000"/>
              </a:lnSpc>
            </a:pPr>
            <a:r>
              <a:rPr lang="zh-CN" altLang="en-US" smtClean="0">
                <a:solidFill>
                  <a:srgbClr val="1B12C8"/>
                </a:solidFill>
              </a:rPr>
              <a:t>（四）总资产报酬率</a:t>
            </a:r>
          </a:p>
          <a:p>
            <a:pPr eaLnBrk="1" hangingPunct="1">
              <a:lnSpc>
                <a:spcPct val="110000"/>
              </a:lnSpc>
            </a:pPr>
            <a:r>
              <a:rPr lang="zh-CN" altLang="en-US" b="0" smtClean="0">
                <a:solidFill>
                  <a:srgbClr val="07080F"/>
                </a:solidFill>
              </a:rPr>
              <a:t>总资产报酬率=（利润总额+利息支出）÷资产平均总额×100%</a:t>
            </a:r>
          </a:p>
          <a:p>
            <a:pPr eaLnBrk="1" hangingPunct="1">
              <a:lnSpc>
                <a:spcPct val="110000"/>
              </a:lnSpc>
            </a:pPr>
            <a:r>
              <a:rPr lang="zh-CN" altLang="en-US" smtClean="0">
                <a:solidFill>
                  <a:srgbClr val="1B12C8"/>
                </a:solidFill>
              </a:rPr>
              <a:t>（五）资本收益率</a:t>
            </a:r>
          </a:p>
          <a:p>
            <a:pPr eaLnBrk="1" hangingPunct="1">
              <a:lnSpc>
                <a:spcPct val="110000"/>
              </a:lnSpc>
            </a:pPr>
            <a:r>
              <a:rPr lang="zh-CN" altLang="en-US" b="0" smtClean="0">
                <a:solidFill>
                  <a:srgbClr val="07080F"/>
                </a:solidFill>
              </a:rPr>
              <a:t>资本收益率=净利润÷资本平均总额×100%</a:t>
            </a:r>
          </a:p>
          <a:p>
            <a:pPr eaLnBrk="1" hangingPunct="1">
              <a:lnSpc>
                <a:spcPct val="110000"/>
              </a:lnSpc>
            </a:pPr>
            <a:r>
              <a:rPr lang="zh-CN" altLang="en-US" smtClean="0">
                <a:solidFill>
                  <a:srgbClr val="1B12C8"/>
                </a:solidFill>
              </a:rPr>
              <a:t>（六）净资产利润率</a:t>
            </a:r>
          </a:p>
          <a:p>
            <a:pPr eaLnBrk="1" hangingPunct="1">
              <a:lnSpc>
                <a:spcPct val="110000"/>
              </a:lnSpc>
            </a:pPr>
            <a:r>
              <a:rPr lang="zh-CN" altLang="en-US" b="0" smtClean="0">
                <a:solidFill>
                  <a:srgbClr val="07080F"/>
                </a:solidFill>
              </a:rPr>
              <a:t>净资产利润率的计算公式如下：</a:t>
            </a:r>
          </a:p>
          <a:p>
            <a:pPr eaLnBrk="1" hangingPunct="1">
              <a:lnSpc>
                <a:spcPct val="110000"/>
              </a:lnSpc>
            </a:pPr>
            <a:r>
              <a:rPr lang="zh-CN" altLang="en-US" b="0" smtClean="0">
                <a:solidFill>
                  <a:srgbClr val="07080F"/>
                </a:solidFill>
              </a:rPr>
              <a:t>净资产利润率=净利润÷净资产平均余额</a:t>
            </a:r>
          </a:p>
          <a:p>
            <a:pPr eaLnBrk="1" hangingPunct="1">
              <a:lnSpc>
                <a:spcPct val="110000"/>
              </a:lnSpc>
            </a:pPr>
            <a:r>
              <a:rPr lang="zh-CN" altLang="en-US" b="0" smtClean="0">
                <a:solidFill>
                  <a:srgbClr val="07080F"/>
                </a:solidFill>
              </a:rPr>
              <a:t>净资产平均余额=（净资产期初余额+净资产期末余额）</a:t>
            </a:r>
          </a:p>
          <a:p>
            <a:pPr eaLnBrk="1" hangingPunct="1">
              <a:lnSpc>
                <a:spcPct val="110000"/>
              </a:lnSpc>
            </a:pPr>
            <a:endParaRPr lang="zh-CN" altLang="en-US" b="0" smtClean="0">
              <a:solidFill>
                <a:srgbClr val="07080F"/>
              </a:solidFill>
            </a:endParaRPr>
          </a:p>
        </p:txBody>
      </p:sp>
      <p:sp>
        <p:nvSpPr>
          <p:cNvPr id="7"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8D735517-4288-47A2-A47A-93826A6B32F5}"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8"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9"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F51DFF7A-5FF7-49FD-8DF3-26EC92D7D1AC}" type="slidenum">
              <a:rPr lang="ko-KR" altLang="en-US" sz="1200" b="1">
                <a:latin typeface="+mj-lt"/>
                <a:ea typeface="华文细黑" pitchFamily="2" charset="-122"/>
              </a:rPr>
              <a:pPr algn="r">
                <a:defRPr/>
              </a:pPr>
              <a:t>446</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14400" y="228600"/>
            <a:ext cx="7754938" cy="584200"/>
          </a:xfrm>
        </p:spPr>
        <p:txBody>
          <a:bodyPr/>
          <a:lstStyle/>
          <a:p>
            <a:pPr eaLnBrk="1" hangingPunct="1"/>
            <a:r>
              <a:rPr lang="zh-CN" altLang="en-US" sz="3200" smtClean="0">
                <a:solidFill>
                  <a:schemeClr val="bg1"/>
                </a:solidFill>
                <a:latin typeface="楷体_GB2312" pitchFamily="49" charset="-122"/>
                <a:ea typeface="楷体_GB2312" pitchFamily="49" charset="-122"/>
              </a:rPr>
              <a:t>二、社会贡献能力分析 </a:t>
            </a:r>
          </a:p>
        </p:txBody>
      </p:sp>
      <p:sp>
        <p:nvSpPr>
          <p:cNvPr id="276483" name="Rectangle 3"/>
          <p:cNvSpPr>
            <a:spLocks noGrp="1" noChangeArrowheads="1"/>
          </p:cNvSpPr>
          <p:nvPr>
            <p:ph idx="1"/>
          </p:nvPr>
        </p:nvSpPr>
        <p:spPr>
          <a:xfrm>
            <a:off x="228600" y="1066800"/>
            <a:ext cx="8610600" cy="5257800"/>
          </a:xfrm>
        </p:spPr>
        <p:txBody>
          <a:bodyPr/>
          <a:lstStyle/>
          <a:p>
            <a:pPr eaLnBrk="1" hangingPunct="1">
              <a:lnSpc>
                <a:spcPct val="120000"/>
              </a:lnSpc>
              <a:spcBef>
                <a:spcPct val="50000"/>
              </a:spcBef>
            </a:pPr>
            <a:r>
              <a:rPr lang="zh-CN" altLang="en-US" sz="2800" b="0" smtClean="0">
                <a:solidFill>
                  <a:srgbClr val="07080F"/>
                </a:solidFill>
              </a:rPr>
              <a:t>    社会贡献能力分析是通过社会贡献率和社会积累率指标进行的。 </a:t>
            </a:r>
          </a:p>
          <a:p>
            <a:pPr eaLnBrk="1" hangingPunct="1">
              <a:lnSpc>
                <a:spcPct val="120000"/>
              </a:lnSpc>
              <a:spcBef>
                <a:spcPct val="50000"/>
              </a:spcBef>
            </a:pPr>
            <a:r>
              <a:rPr lang="zh-CN" altLang="en-US" sz="2800" b="0" smtClean="0">
                <a:solidFill>
                  <a:srgbClr val="1B12C8"/>
                </a:solidFill>
              </a:rPr>
              <a:t>（一）社会贡献率</a:t>
            </a:r>
          </a:p>
          <a:p>
            <a:pPr eaLnBrk="1" hangingPunct="1">
              <a:lnSpc>
                <a:spcPct val="120000"/>
              </a:lnSpc>
              <a:spcBef>
                <a:spcPct val="50000"/>
              </a:spcBef>
            </a:pPr>
            <a:r>
              <a:rPr lang="zh-CN" altLang="en-US" sz="2800" b="0" smtClean="0">
                <a:solidFill>
                  <a:srgbClr val="07080F"/>
                </a:solidFill>
              </a:rPr>
              <a:t>社会贡献率=企业社会贡献总额÷资产平均总额×100%</a:t>
            </a:r>
          </a:p>
          <a:p>
            <a:pPr eaLnBrk="1" hangingPunct="1">
              <a:lnSpc>
                <a:spcPct val="120000"/>
              </a:lnSpc>
              <a:spcBef>
                <a:spcPct val="50000"/>
              </a:spcBef>
            </a:pPr>
            <a:r>
              <a:rPr lang="zh-CN" altLang="en-US" sz="2800" b="0" smtClean="0">
                <a:solidFill>
                  <a:srgbClr val="1B12C8"/>
                </a:solidFill>
              </a:rPr>
              <a:t>（二）社会积累率</a:t>
            </a:r>
          </a:p>
          <a:p>
            <a:pPr eaLnBrk="1" hangingPunct="1">
              <a:lnSpc>
                <a:spcPct val="120000"/>
              </a:lnSpc>
              <a:spcBef>
                <a:spcPct val="50000"/>
              </a:spcBef>
            </a:pPr>
            <a:r>
              <a:rPr lang="zh-CN" altLang="en-US" sz="2800" b="0" smtClean="0">
                <a:solidFill>
                  <a:srgbClr val="07080F"/>
                </a:solidFill>
              </a:rPr>
              <a:t>社会积累率=上缴国家财政总额÷社会贡献总额×100%</a:t>
            </a:r>
          </a:p>
          <a:p>
            <a:pPr eaLnBrk="1" hangingPunct="1">
              <a:lnSpc>
                <a:spcPct val="120000"/>
              </a:lnSpc>
              <a:spcBef>
                <a:spcPct val="50000"/>
              </a:spcBef>
            </a:pPr>
            <a:endParaRPr lang="zh-CN" altLang="en-US" sz="2800" b="0" smtClean="0">
              <a:solidFill>
                <a:srgbClr val="07080F"/>
              </a:solidFill>
            </a:endParaRP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79E925CB-20EB-43C2-8A6A-905DCD0807D1}"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2F68DD00-76DF-44B5-B807-9720D2EBD64C}" type="slidenum">
              <a:rPr lang="ko-KR" altLang="en-US" sz="1200" b="1">
                <a:latin typeface="+mj-lt"/>
                <a:ea typeface="华文细黑" pitchFamily="2" charset="-122"/>
              </a:rPr>
              <a:pPr algn="r">
                <a:defRPr/>
              </a:pPr>
              <a:t>447</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7" name="Rectangle 3"/>
          <p:cNvSpPr>
            <a:spLocks noGrp="1" noChangeArrowheads="1"/>
          </p:cNvSpPr>
          <p:nvPr>
            <p:ph idx="1"/>
          </p:nvPr>
        </p:nvSpPr>
        <p:spPr>
          <a:xfrm>
            <a:off x="685800" y="1600200"/>
            <a:ext cx="8077200" cy="4876800"/>
          </a:xfrm>
        </p:spPr>
        <p:txBody>
          <a:bodyPr/>
          <a:lstStyle/>
          <a:p>
            <a:pPr eaLnBrk="1" hangingPunct="1">
              <a:lnSpc>
                <a:spcPct val="120000"/>
              </a:lnSpc>
              <a:spcBef>
                <a:spcPct val="40000"/>
              </a:spcBef>
            </a:pPr>
            <a:r>
              <a:rPr lang="zh-CN" altLang="en-US" sz="3200" b="0" smtClean="0">
                <a:solidFill>
                  <a:srgbClr val="1B12C8"/>
                </a:solidFill>
              </a:rPr>
              <a:t>资本保值增值率=</a:t>
            </a:r>
          </a:p>
          <a:p>
            <a:pPr eaLnBrk="1" hangingPunct="1">
              <a:lnSpc>
                <a:spcPct val="120000"/>
              </a:lnSpc>
              <a:spcBef>
                <a:spcPct val="40000"/>
              </a:spcBef>
            </a:pPr>
            <a:r>
              <a:rPr lang="zh-CN" altLang="en-US" sz="3200" b="0" smtClean="0">
                <a:solidFill>
                  <a:srgbClr val="07080F"/>
                </a:solidFill>
              </a:rPr>
              <a:t>期末所有者权益÷期初所有者权益×100%</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D24D75D8-EE57-42F9-AFB7-3E193D8D9E66}"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745D29F4-41A4-4DB8-92C8-5E3706D78269}" type="slidenum">
              <a:rPr lang="ko-KR" altLang="en-US" sz="1200" b="1">
                <a:latin typeface="+mj-lt"/>
                <a:ea typeface="华文细黑" pitchFamily="2" charset="-122"/>
              </a:rPr>
              <a:pPr algn="r">
                <a:defRPr/>
              </a:pPr>
              <a:t>448</a:t>
            </a:fld>
            <a:endParaRPr lang="en-US" altLang="ko-KR" sz="1200" b="1">
              <a:latin typeface="+mj-lt"/>
              <a:ea typeface="华文细黑" pitchFamily="2" charset="-122"/>
            </a:endParaRPr>
          </a:p>
        </p:txBody>
      </p:sp>
      <p:sp>
        <p:nvSpPr>
          <p:cNvPr id="55306" name="Rectangle 10"/>
          <p:cNvSpPr>
            <a:spLocks noChangeArrowheads="1"/>
          </p:cNvSpPr>
          <p:nvPr/>
        </p:nvSpPr>
        <p:spPr bwMode="auto">
          <a:xfrm>
            <a:off x="762000" y="200025"/>
            <a:ext cx="5080000" cy="579438"/>
          </a:xfrm>
          <a:prstGeom prst="rect">
            <a:avLst/>
          </a:prstGeom>
          <a:noFill/>
          <a:ln w="7938">
            <a:noFill/>
            <a:miter lim="800000"/>
            <a:headEnd/>
            <a:tailEnd/>
          </a:ln>
          <a:effectLst/>
        </p:spPr>
        <p:txBody>
          <a:bodyPr wrap="none">
            <a:spAutoFit/>
          </a:bodyPr>
          <a:lstStyle/>
          <a:p>
            <a:r>
              <a:rPr lang="zh-CN" altLang="en-US" sz="3200" b="1">
                <a:solidFill>
                  <a:schemeClr val="bg1"/>
                </a:solidFill>
                <a:ea typeface="楷体_GB2312" pitchFamily="49" charset="-122"/>
              </a:rPr>
              <a:t>三、资本保值增值能力分析</a:t>
            </a:r>
          </a:p>
        </p:txBody>
      </p:sp>
    </p:spTree>
  </p:cSld>
  <p:clrMapOvr>
    <a:masterClrMapping/>
  </p:clrMapOvr>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685800" y="1066800"/>
            <a:ext cx="7924800" cy="5334000"/>
          </a:xfrm>
        </p:spPr>
        <p:txBody>
          <a:bodyPr>
            <a:normAutofit fontScale="85000" lnSpcReduction="20000"/>
          </a:bodyPr>
          <a:lstStyle/>
          <a:p>
            <a:pPr eaLnBrk="1" hangingPunct="1">
              <a:lnSpc>
                <a:spcPct val="110000"/>
              </a:lnSpc>
            </a:pPr>
            <a:r>
              <a:rPr lang="zh-CN" altLang="en-US" b="0" smtClean="0">
                <a:solidFill>
                  <a:srgbClr val="07080F"/>
                </a:solidFill>
              </a:rPr>
              <a:t>反映上市公司税后利润的特殊指标有：</a:t>
            </a:r>
          </a:p>
          <a:p>
            <a:pPr eaLnBrk="1" hangingPunct="1">
              <a:lnSpc>
                <a:spcPct val="110000"/>
              </a:lnSpc>
            </a:pPr>
            <a:r>
              <a:rPr lang="zh-CN" altLang="en-US" smtClean="0">
                <a:solidFill>
                  <a:srgbClr val="FF0000"/>
                </a:solidFill>
              </a:rPr>
              <a:t>（一）每股收益</a:t>
            </a:r>
          </a:p>
          <a:p>
            <a:pPr eaLnBrk="1" hangingPunct="1">
              <a:lnSpc>
                <a:spcPct val="110000"/>
              </a:lnSpc>
            </a:pPr>
            <a:r>
              <a:rPr lang="zh-CN" altLang="en-US" b="0" smtClean="0">
                <a:solidFill>
                  <a:srgbClr val="07080F"/>
                </a:solidFill>
              </a:rPr>
              <a:t>    普通股每股收益，又称每股盈余、每股净利等。其计算公式如下：</a:t>
            </a:r>
          </a:p>
          <a:p>
            <a:pPr eaLnBrk="1" hangingPunct="1">
              <a:lnSpc>
                <a:spcPct val="110000"/>
              </a:lnSpc>
            </a:pPr>
            <a:r>
              <a:rPr lang="zh-CN" altLang="en-US" b="0" smtClean="0"/>
              <a:t>普通股每股收益=（净</a:t>
            </a:r>
            <a:r>
              <a:rPr lang="zh-CN" altLang="en-US" b="0" smtClean="0">
                <a:solidFill>
                  <a:srgbClr val="07080F"/>
                </a:solidFill>
              </a:rPr>
              <a:t>利润-优先股股利）÷普通股股数</a:t>
            </a:r>
            <a:endParaRPr lang="zh-CN" altLang="en-US" b="0" smtClean="0">
              <a:solidFill>
                <a:srgbClr val="FF0000"/>
              </a:solidFill>
            </a:endParaRPr>
          </a:p>
          <a:p>
            <a:pPr eaLnBrk="1" hangingPunct="1">
              <a:lnSpc>
                <a:spcPct val="110000"/>
              </a:lnSpc>
            </a:pPr>
            <a:r>
              <a:rPr lang="zh-CN" altLang="en-US" smtClean="0">
                <a:solidFill>
                  <a:srgbClr val="FF0000"/>
                </a:solidFill>
              </a:rPr>
              <a:t>（二）每股股利</a:t>
            </a:r>
          </a:p>
          <a:p>
            <a:pPr eaLnBrk="1" hangingPunct="1">
              <a:lnSpc>
                <a:spcPct val="110000"/>
              </a:lnSpc>
            </a:pPr>
            <a:r>
              <a:rPr lang="zh-CN" altLang="en-US" b="0" smtClean="0">
                <a:solidFill>
                  <a:srgbClr val="07080F"/>
                </a:solidFill>
              </a:rPr>
              <a:t>每股股利=股利总额÷流通股数</a:t>
            </a:r>
          </a:p>
          <a:p>
            <a:pPr eaLnBrk="1" hangingPunct="1">
              <a:lnSpc>
                <a:spcPct val="110000"/>
              </a:lnSpc>
            </a:pPr>
            <a:r>
              <a:rPr lang="zh-CN" altLang="en-US" smtClean="0">
                <a:solidFill>
                  <a:srgbClr val="FF0000"/>
                </a:solidFill>
              </a:rPr>
              <a:t>（三）市盈率</a:t>
            </a:r>
          </a:p>
          <a:p>
            <a:pPr eaLnBrk="1" hangingPunct="1">
              <a:lnSpc>
                <a:spcPct val="110000"/>
              </a:lnSpc>
            </a:pPr>
            <a:r>
              <a:rPr lang="zh-CN" altLang="en-US" b="0" smtClean="0">
                <a:solidFill>
                  <a:srgbClr val="07080F"/>
                </a:solidFill>
              </a:rPr>
              <a:t>市盈率的计算公式如下：</a:t>
            </a:r>
          </a:p>
          <a:p>
            <a:pPr eaLnBrk="1" hangingPunct="1">
              <a:lnSpc>
                <a:spcPct val="110000"/>
              </a:lnSpc>
            </a:pPr>
            <a:r>
              <a:rPr lang="zh-CN" altLang="en-US" b="0" smtClean="0">
                <a:solidFill>
                  <a:srgbClr val="07080F"/>
                </a:solidFill>
              </a:rPr>
              <a:t>市盈率（倍数）=普通股每股市价÷普通股每股收益</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55F95ADB-5BF2-43B5-85D7-8D1EB3E36E8D}"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E1FB1410-ACC4-49F2-92DC-0CC90A3B820B}" type="slidenum">
              <a:rPr lang="ko-KR" altLang="en-US" sz="1200" b="1">
                <a:latin typeface="+mj-lt"/>
                <a:ea typeface="华文细黑" pitchFamily="2" charset="-122"/>
              </a:rPr>
              <a:pPr algn="r">
                <a:defRPr/>
              </a:pPr>
              <a:t>449</a:t>
            </a:fld>
            <a:endParaRPr lang="en-US" altLang="ko-KR" sz="1200" b="1">
              <a:latin typeface="+mj-lt"/>
              <a:ea typeface="华文细黑" pitchFamily="2" charset="-122"/>
            </a:endParaRPr>
          </a:p>
        </p:txBody>
      </p:sp>
      <p:sp>
        <p:nvSpPr>
          <p:cNvPr id="56330" name="Rectangle 10"/>
          <p:cNvSpPr>
            <a:spLocks noChangeArrowheads="1"/>
          </p:cNvSpPr>
          <p:nvPr/>
        </p:nvSpPr>
        <p:spPr bwMode="auto">
          <a:xfrm>
            <a:off x="762000" y="228600"/>
            <a:ext cx="5080000" cy="579438"/>
          </a:xfrm>
          <a:prstGeom prst="rect">
            <a:avLst/>
          </a:prstGeom>
          <a:noFill/>
          <a:ln w="7938">
            <a:noFill/>
            <a:miter lim="800000"/>
            <a:headEnd/>
            <a:tailEnd/>
          </a:ln>
          <a:effectLst/>
        </p:spPr>
        <p:txBody>
          <a:bodyPr wrap="none">
            <a:spAutoFit/>
          </a:bodyPr>
          <a:lstStyle/>
          <a:p>
            <a:r>
              <a:rPr lang="zh-CN" altLang="en-US" sz="3200" b="1">
                <a:solidFill>
                  <a:schemeClr val="bg1"/>
                </a:solidFill>
                <a:ea typeface="楷体_GB2312" pitchFamily="49" charset="-122"/>
              </a:rPr>
              <a:t>四、上市公司税后利润分析</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609600" y="981075"/>
            <a:ext cx="8001000" cy="5543550"/>
          </a:xfrm>
        </p:spPr>
        <p:txBody>
          <a:bodyPr/>
          <a:lstStyle/>
          <a:p>
            <a:pPr>
              <a:lnSpc>
                <a:spcPct val="110000"/>
              </a:lnSpc>
            </a:pPr>
            <a:r>
              <a:rPr lang="zh-CN" altLang="en-US" sz="1800">
                <a:solidFill>
                  <a:schemeClr val="accent2"/>
                </a:solidFill>
              </a:rPr>
              <a:t>2.费用</a:t>
            </a:r>
          </a:p>
          <a:p>
            <a:pPr>
              <a:lnSpc>
                <a:spcPct val="110000"/>
              </a:lnSpc>
            </a:pPr>
            <a:r>
              <a:rPr lang="zh-CN" altLang="en-US" sz="1800">
                <a:solidFill>
                  <a:srgbClr val="CC0000"/>
                </a:solidFill>
              </a:rPr>
              <a:t>（1）费用的定义</a:t>
            </a:r>
          </a:p>
          <a:p>
            <a:pPr>
              <a:lnSpc>
                <a:spcPct val="110000"/>
              </a:lnSpc>
            </a:pPr>
            <a:r>
              <a:rPr lang="zh-CN" altLang="en-US" sz="1800" b="0"/>
              <a:t>       费用是指企业在日常活动中发生的、</a:t>
            </a:r>
            <a:r>
              <a:rPr lang="zh-CN" altLang="en-US" sz="1800" b="0">
                <a:solidFill>
                  <a:srgbClr val="000000"/>
                </a:solidFill>
              </a:rPr>
              <a:t>会导致所有者权益减少的、与向所有者分配利润无关的经济利益的总流出。 </a:t>
            </a:r>
            <a:endParaRPr lang="zh-CN" altLang="en-US" sz="1800" b="0"/>
          </a:p>
          <a:p>
            <a:pPr>
              <a:lnSpc>
                <a:spcPct val="110000"/>
              </a:lnSpc>
            </a:pPr>
            <a:r>
              <a:rPr lang="zh-CN" altLang="en-US" sz="1800" b="0"/>
              <a:t>       为生产产品或提供劳务所发生的</a:t>
            </a:r>
            <a:r>
              <a:rPr lang="zh-CN" altLang="en-US" sz="1800" b="0">
                <a:solidFill>
                  <a:srgbClr val="0000CC"/>
                </a:solidFill>
              </a:rPr>
              <a:t>对象化</a:t>
            </a:r>
            <a:r>
              <a:rPr lang="zh-CN" altLang="en-US" sz="1800" b="0"/>
              <a:t>的费用构成产品或者劳务</a:t>
            </a:r>
            <a:r>
              <a:rPr lang="zh-CN" altLang="en-US" sz="1800" b="0">
                <a:solidFill>
                  <a:srgbClr val="0000CC"/>
                </a:solidFill>
              </a:rPr>
              <a:t>成本</a:t>
            </a:r>
            <a:r>
              <a:rPr lang="zh-CN" altLang="en-US" sz="1800" b="0"/>
              <a:t>，在确认产品或劳务收入时，计入当期损益；</a:t>
            </a:r>
            <a:r>
              <a:rPr lang="zh-CN" altLang="en-US" sz="1800" b="0">
                <a:solidFill>
                  <a:srgbClr val="0000CC"/>
                </a:solidFill>
              </a:rPr>
              <a:t>无法对象化</a:t>
            </a:r>
            <a:r>
              <a:rPr lang="zh-CN" altLang="en-US" sz="1800" b="0"/>
              <a:t>的费用直接计入发生</a:t>
            </a:r>
            <a:r>
              <a:rPr lang="zh-CN" altLang="en-US" sz="1800" b="0">
                <a:solidFill>
                  <a:srgbClr val="0000CC"/>
                </a:solidFill>
              </a:rPr>
              <a:t>当期损益</a:t>
            </a:r>
            <a:r>
              <a:rPr lang="zh-CN" altLang="en-US" sz="1800" b="0"/>
              <a:t>。</a:t>
            </a:r>
          </a:p>
          <a:p>
            <a:pPr>
              <a:lnSpc>
                <a:spcPct val="110000"/>
              </a:lnSpc>
            </a:pPr>
            <a:r>
              <a:rPr lang="zh-CN" altLang="en-US" sz="1800">
                <a:solidFill>
                  <a:srgbClr val="CC0000"/>
                </a:solidFill>
              </a:rPr>
              <a:t>（2）费用的特征</a:t>
            </a:r>
          </a:p>
          <a:p>
            <a:pPr>
              <a:lnSpc>
                <a:spcPct val="110000"/>
              </a:lnSpc>
            </a:pPr>
            <a:r>
              <a:rPr lang="zh-CN" altLang="en-US" sz="1800" b="0">
                <a:solidFill>
                  <a:srgbClr val="000000"/>
                </a:solidFill>
              </a:rPr>
              <a:t>      ①</a:t>
            </a:r>
            <a:r>
              <a:rPr lang="zh-CN" altLang="en-US" sz="1800" b="0"/>
              <a:t>费用是企业在日常活动中发生的。</a:t>
            </a:r>
          </a:p>
          <a:p>
            <a:pPr>
              <a:lnSpc>
                <a:spcPct val="110000"/>
              </a:lnSpc>
            </a:pPr>
            <a:r>
              <a:rPr lang="zh-CN" altLang="en-US" sz="1800" b="0">
                <a:solidFill>
                  <a:srgbClr val="000000"/>
                </a:solidFill>
              </a:rPr>
              <a:t>      ②</a:t>
            </a:r>
            <a:r>
              <a:rPr lang="zh-CN" altLang="en-US" sz="1800" b="0"/>
              <a:t>费用会导致经济利益的流出，该流出不包括</a:t>
            </a:r>
            <a:r>
              <a:rPr lang="zh-CN" altLang="en-US" sz="1800" b="0">
                <a:solidFill>
                  <a:srgbClr val="000000"/>
                </a:solidFill>
              </a:rPr>
              <a:t>向所有者分配的利润。</a:t>
            </a:r>
            <a:endParaRPr lang="zh-CN" altLang="en-US" sz="1800" b="0"/>
          </a:p>
          <a:p>
            <a:pPr>
              <a:lnSpc>
                <a:spcPct val="110000"/>
              </a:lnSpc>
            </a:pPr>
            <a:r>
              <a:rPr lang="zh-CN" altLang="en-US" sz="1800" b="0">
                <a:solidFill>
                  <a:srgbClr val="000000"/>
                </a:solidFill>
              </a:rPr>
              <a:t>      ③</a:t>
            </a:r>
            <a:r>
              <a:rPr lang="zh-CN" altLang="en-US" sz="1800" b="0"/>
              <a:t>费用应当最终会导致所有者权益的减少。</a:t>
            </a:r>
          </a:p>
          <a:p>
            <a:pPr>
              <a:lnSpc>
                <a:spcPct val="110000"/>
              </a:lnSpc>
            </a:pPr>
            <a:r>
              <a:rPr lang="zh-CN" altLang="en-US" sz="1800">
                <a:solidFill>
                  <a:srgbClr val="CC0000"/>
                </a:solidFill>
              </a:rPr>
              <a:t>（3）费用的确认条件</a:t>
            </a:r>
          </a:p>
          <a:p>
            <a:pPr>
              <a:lnSpc>
                <a:spcPct val="110000"/>
              </a:lnSpc>
            </a:pPr>
            <a:r>
              <a:rPr lang="zh-CN" altLang="en-US" sz="1800" b="0">
                <a:solidFill>
                  <a:srgbClr val="000000"/>
                </a:solidFill>
              </a:rPr>
              <a:t>      ①与</a:t>
            </a:r>
            <a:r>
              <a:rPr lang="zh-CN" altLang="en-US" sz="1800" b="0"/>
              <a:t>费用相关的经济利益应当很可能流出企业。</a:t>
            </a:r>
          </a:p>
          <a:p>
            <a:pPr>
              <a:lnSpc>
                <a:spcPct val="110000"/>
              </a:lnSpc>
            </a:pPr>
            <a:r>
              <a:rPr lang="zh-CN" altLang="en-US" sz="1800" b="0">
                <a:solidFill>
                  <a:srgbClr val="000000"/>
                </a:solidFill>
              </a:rPr>
              <a:t>      ②</a:t>
            </a:r>
            <a:r>
              <a:rPr lang="zh-CN" altLang="en-US" sz="1800" b="0"/>
              <a:t>经济利益流出企业的结果会导致企业资产的减少，或负债的增加，或兼而有之。</a:t>
            </a:r>
          </a:p>
          <a:p>
            <a:pPr>
              <a:lnSpc>
                <a:spcPct val="110000"/>
              </a:lnSpc>
            </a:pPr>
            <a:r>
              <a:rPr lang="zh-CN" altLang="en-US" sz="1800" b="0">
                <a:solidFill>
                  <a:srgbClr val="000000"/>
                </a:solidFill>
              </a:rPr>
              <a:t>      ③</a:t>
            </a:r>
            <a:r>
              <a:rPr lang="zh-CN" altLang="en-US" sz="1800" b="0"/>
              <a:t>经济利益的流出额能够可靠的计量。</a:t>
            </a:r>
          </a:p>
        </p:txBody>
      </p:sp>
      <p:sp>
        <p:nvSpPr>
          <p:cNvPr id="3" name="日期占位符 3"/>
          <p:cNvSpPr>
            <a:spLocks noGrp="1"/>
          </p:cNvSpPr>
          <p:nvPr>
            <p:ph type="dt" sz="half" idx="10"/>
          </p:nvPr>
        </p:nvSpPr>
        <p:spPr/>
        <p:txBody>
          <a:bodyPr/>
          <a:lstStyle/>
          <a:p>
            <a:fld id="{49F87C3A-E9A6-4412-8029-81F387F9086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3A13200F-4402-4AD6-8DF2-FDA7F1E27447}" type="slidenum">
              <a:rPr lang="en-US" altLang="ko-KR"/>
              <a:pPr/>
              <a:t>45</a:t>
            </a:fld>
            <a:endParaRPr lang="en-US" altLang="ko-KR"/>
          </a:p>
        </p:txBody>
      </p:sp>
    </p:spTree>
  </p:cSld>
  <p:clrMapOvr>
    <a:masterClrMapping/>
  </p:clrMapOvr>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838200" y="115888"/>
            <a:ext cx="7837488" cy="720725"/>
          </a:xfrm>
        </p:spPr>
        <p:txBody>
          <a:bodyPr/>
          <a:lstStyle/>
          <a:p>
            <a:pPr eaLnBrk="1" hangingPunct="1"/>
            <a:r>
              <a:rPr lang="zh-CN" altLang="en-US" sz="3200" smtClean="0">
                <a:solidFill>
                  <a:schemeClr val="bg1"/>
                </a:solidFill>
                <a:latin typeface="楷体_GB2312" pitchFamily="49" charset="-122"/>
                <a:ea typeface="楷体_GB2312" pitchFamily="49" charset="-122"/>
              </a:rPr>
              <a:t>财务综合评价</a:t>
            </a:r>
          </a:p>
        </p:txBody>
      </p:sp>
      <p:sp>
        <p:nvSpPr>
          <p:cNvPr id="279555" name="Rectangle 3"/>
          <p:cNvSpPr>
            <a:spLocks noGrp="1" noChangeArrowheads="1"/>
          </p:cNvSpPr>
          <p:nvPr>
            <p:ph idx="1"/>
          </p:nvPr>
        </p:nvSpPr>
        <p:spPr>
          <a:xfrm>
            <a:off x="762000" y="1066800"/>
            <a:ext cx="7772400" cy="5105400"/>
          </a:xfrm>
        </p:spPr>
        <p:txBody>
          <a:bodyPr/>
          <a:lstStyle/>
          <a:p>
            <a:pPr eaLnBrk="1" hangingPunct="1">
              <a:lnSpc>
                <a:spcPct val="120000"/>
              </a:lnSpc>
              <a:spcBef>
                <a:spcPct val="50000"/>
              </a:spcBef>
            </a:pPr>
            <a:r>
              <a:rPr lang="zh-CN" altLang="en-US" sz="2800" b="0" smtClean="0">
                <a:solidFill>
                  <a:srgbClr val="07080F"/>
                </a:solidFill>
                <a:latin typeface="宋体" charset="-122"/>
              </a:rPr>
              <a:t>    财务综合评价由综合财务指数评价系统和杜邦财务指标分析系统构成。</a:t>
            </a:r>
          </a:p>
          <a:p>
            <a:pPr eaLnBrk="1" hangingPunct="1">
              <a:lnSpc>
                <a:spcPct val="120000"/>
              </a:lnSpc>
              <a:spcBef>
                <a:spcPct val="50000"/>
              </a:spcBef>
            </a:pPr>
            <a:r>
              <a:rPr lang="zh-CN" altLang="en-US" sz="2800" b="0" smtClean="0">
                <a:solidFill>
                  <a:srgbClr val="1B12C8"/>
                </a:solidFill>
                <a:latin typeface="宋体" charset="-122"/>
              </a:rPr>
              <a:t>    综合财务指数评价系统</a:t>
            </a:r>
            <a:r>
              <a:rPr lang="zh-CN" altLang="en-US" sz="2800" b="0" smtClean="0">
                <a:solidFill>
                  <a:srgbClr val="07080F"/>
                </a:solidFill>
                <a:latin typeface="宋体" charset="-122"/>
              </a:rPr>
              <a:t>是通过计算综合财务指数，对企业财务状况进行综合评价的一种方法；</a:t>
            </a:r>
          </a:p>
          <a:p>
            <a:pPr eaLnBrk="1" hangingPunct="1">
              <a:lnSpc>
                <a:spcPct val="120000"/>
              </a:lnSpc>
              <a:spcBef>
                <a:spcPct val="50000"/>
              </a:spcBef>
            </a:pPr>
            <a:r>
              <a:rPr lang="zh-CN" altLang="en-US" sz="2800" b="0" smtClean="0">
                <a:solidFill>
                  <a:srgbClr val="1B12C8"/>
                </a:solidFill>
                <a:latin typeface="宋体" charset="-122"/>
              </a:rPr>
              <a:t>    杜邦财务指标分析系统是</a:t>
            </a:r>
            <a:r>
              <a:rPr lang="zh-CN" altLang="en-US" sz="2800" b="0" smtClean="0">
                <a:solidFill>
                  <a:srgbClr val="07080F"/>
                </a:solidFill>
                <a:latin typeface="宋体" charset="-122"/>
              </a:rPr>
              <a:t>利用各种主要财务比率之间的相互关系，来综合评价企业的财务能力的。</a:t>
            </a:r>
            <a:endParaRPr lang="zh-CN" altLang="en-US" sz="2800" b="0" smtClean="0">
              <a:solidFill>
                <a:srgbClr val="07080F"/>
              </a:solidFill>
            </a:endParaRP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BE32CEFD-8BE3-4C0F-AFBD-D81F8F8D24EA}"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8844D5A8-5F77-460B-9F83-93065F64B36E}" type="slidenum">
              <a:rPr lang="ko-KR" altLang="en-US" sz="1200" b="1">
                <a:latin typeface="+mj-lt"/>
                <a:ea typeface="华文细黑" pitchFamily="2" charset="-122"/>
              </a:rPr>
              <a:pPr algn="r">
                <a:defRPr/>
              </a:pPr>
              <a:t>450</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762000" y="152400"/>
            <a:ext cx="7907338" cy="633413"/>
          </a:xfrm>
        </p:spPr>
        <p:txBody>
          <a:bodyPr/>
          <a:lstStyle/>
          <a:p>
            <a:pPr eaLnBrk="1" hangingPunct="1"/>
            <a:r>
              <a:rPr lang="zh-CN" altLang="en-US" sz="3200" smtClean="0">
                <a:solidFill>
                  <a:schemeClr val="bg1"/>
                </a:solidFill>
                <a:latin typeface="楷体_GB2312" pitchFamily="49" charset="-122"/>
                <a:ea typeface="楷体_GB2312" pitchFamily="49" charset="-122"/>
              </a:rPr>
              <a:t>一、综合财务指数评价系统 </a:t>
            </a:r>
          </a:p>
        </p:txBody>
      </p:sp>
      <p:sp>
        <p:nvSpPr>
          <p:cNvPr id="280579" name="Rectangle 3"/>
          <p:cNvSpPr>
            <a:spLocks noGrp="1" noChangeArrowheads="1"/>
          </p:cNvSpPr>
          <p:nvPr>
            <p:ph idx="1"/>
          </p:nvPr>
        </p:nvSpPr>
        <p:spPr>
          <a:xfrm>
            <a:off x="533400" y="1066800"/>
            <a:ext cx="8153400" cy="5334000"/>
          </a:xfrm>
        </p:spPr>
        <p:txBody>
          <a:bodyPr>
            <a:normAutofit fontScale="85000" lnSpcReduction="20000"/>
          </a:bodyPr>
          <a:lstStyle/>
          <a:p>
            <a:pPr eaLnBrk="1" hangingPunct="1">
              <a:lnSpc>
                <a:spcPct val="110000"/>
              </a:lnSpc>
              <a:spcBef>
                <a:spcPct val="30000"/>
              </a:spcBef>
            </a:pPr>
            <a:r>
              <a:rPr lang="zh-CN" altLang="en-US" b="0" smtClean="0">
                <a:solidFill>
                  <a:srgbClr val="07080F"/>
                </a:solidFill>
              </a:rPr>
              <a:t>    综合财务指数评价系统是通过计算综合财务指数，对企业财务状况进行综合评价的一种方法。一般程序和方法是：</a:t>
            </a:r>
          </a:p>
          <a:p>
            <a:pPr eaLnBrk="1" hangingPunct="1">
              <a:lnSpc>
                <a:spcPct val="110000"/>
              </a:lnSpc>
              <a:spcBef>
                <a:spcPct val="30000"/>
              </a:spcBef>
            </a:pPr>
            <a:r>
              <a:rPr lang="zh-CN" altLang="en-US" b="0" smtClean="0">
                <a:solidFill>
                  <a:srgbClr val="07080F"/>
                </a:solidFill>
              </a:rPr>
              <a:t>    （一）正确选择财务指标</a:t>
            </a:r>
          </a:p>
          <a:p>
            <a:pPr eaLnBrk="1" hangingPunct="1">
              <a:lnSpc>
                <a:spcPct val="110000"/>
              </a:lnSpc>
              <a:spcBef>
                <a:spcPct val="30000"/>
              </a:spcBef>
            </a:pPr>
            <a:r>
              <a:rPr lang="zh-CN" altLang="en-US" b="0" smtClean="0">
                <a:solidFill>
                  <a:srgbClr val="07080F"/>
                </a:solidFill>
              </a:rPr>
              <a:t>    （二）确定财务指标的标准值</a:t>
            </a:r>
          </a:p>
          <a:p>
            <a:pPr eaLnBrk="1" hangingPunct="1">
              <a:lnSpc>
                <a:spcPct val="110000"/>
              </a:lnSpc>
              <a:spcBef>
                <a:spcPct val="30000"/>
              </a:spcBef>
            </a:pPr>
            <a:r>
              <a:rPr lang="zh-CN" altLang="en-US" b="0" smtClean="0">
                <a:solidFill>
                  <a:srgbClr val="07080F"/>
                </a:solidFill>
              </a:rPr>
              <a:t>    （三）计算财务指标的个别指数</a:t>
            </a:r>
          </a:p>
          <a:p>
            <a:pPr eaLnBrk="1" hangingPunct="1">
              <a:lnSpc>
                <a:spcPct val="110000"/>
              </a:lnSpc>
              <a:spcBef>
                <a:spcPct val="30000"/>
              </a:spcBef>
            </a:pPr>
            <a:r>
              <a:rPr lang="zh-CN" altLang="en-US" b="0" smtClean="0">
                <a:solidFill>
                  <a:srgbClr val="07080F"/>
                </a:solidFill>
              </a:rPr>
              <a:t>    （四）确定财务指标的权数</a:t>
            </a:r>
          </a:p>
          <a:p>
            <a:pPr eaLnBrk="1" hangingPunct="1">
              <a:lnSpc>
                <a:spcPct val="110000"/>
              </a:lnSpc>
              <a:spcBef>
                <a:spcPct val="30000"/>
              </a:spcBef>
            </a:pPr>
            <a:r>
              <a:rPr lang="zh-CN" altLang="en-US" b="0" smtClean="0">
                <a:solidFill>
                  <a:srgbClr val="07080F"/>
                </a:solidFill>
              </a:rPr>
              <a:t>    （五）计算综合财务指数</a:t>
            </a:r>
          </a:p>
          <a:p>
            <a:pPr eaLnBrk="1" hangingPunct="1">
              <a:lnSpc>
                <a:spcPct val="110000"/>
              </a:lnSpc>
              <a:spcBef>
                <a:spcPct val="30000"/>
              </a:spcBef>
            </a:pPr>
            <a:r>
              <a:rPr lang="zh-CN" altLang="en-US" b="0" smtClean="0">
                <a:solidFill>
                  <a:srgbClr val="07080F"/>
                </a:solidFill>
              </a:rPr>
              <a:t>    （六）进行综合财务评价 。</a:t>
            </a:r>
          </a:p>
          <a:p>
            <a:pPr eaLnBrk="1" hangingPunct="1">
              <a:lnSpc>
                <a:spcPct val="110000"/>
              </a:lnSpc>
              <a:spcBef>
                <a:spcPct val="30000"/>
              </a:spcBef>
            </a:pPr>
            <a:r>
              <a:rPr lang="zh-CN" altLang="en-US" b="0" smtClean="0">
                <a:solidFill>
                  <a:srgbClr val="07080F"/>
                </a:solidFill>
              </a:rPr>
              <a:t>    将综合财务指数与其他时期、同行业中的其他企业进行比较，确定企业所处的财务境况。</a:t>
            </a:r>
          </a:p>
        </p:txBody>
      </p:sp>
      <p:sp>
        <p:nvSpPr>
          <p:cNvPr id="7"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4168B8FB-7CF3-4667-88B0-EFE86CD35E80}"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8"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9"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D1BA5E59-DDF5-4EF8-8FE9-6A5696AE9BAF}" type="slidenum">
              <a:rPr lang="ko-KR" altLang="en-US" sz="1200" b="1">
                <a:latin typeface="+mj-lt"/>
                <a:ea typeface="华文细黑" pitchFamily="2" charset="-122"/>
              </a:rPr>
              <a:pPr algn="r">
                <a:defRPr/>
              </a:pPr>
              <a:t>451</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228600"/>
            <a:ext cx="7754938" cy="538163"/>
          </a:xfrm>
        </p:spPr>
        <p:txBody>
          <a:bodyPr>
            <a:normAutofit fontScale="90000"/>
          </a:bodyPr>
          <a:lstStyle/>
          <a:p>
            <a:pPr eaLnBrk="1" hangingPunct="1"/>
            <a:r>
              <a:rPr lang="zh-CN" altLang="en-US" sz="3200" smtClean="0">
                <a:solidFill>
                  <a:schemeClr val="bg1"/>
                </a:solidFill>
                <a:latin typeface="楷体_GB2312" pitchFamily="49" charset="-122"/>
                <a:ea typeface="楷体_GB2312" pitchFamily="49" charset="-122"/>
              </a:rPr>
              <a:t>二、杜邦财务指标分析系统 </a:t>
            </a:r>
          </a:p>
        </p:txBody>
      </p:sp>
      <p:sp>
        <p:nvSpPr>
          <p:cNvPr id="281603" name="Rectangle 3"/>
          <p:cNvSpPr>
            <a:spLocks noGrp="1" noChangeArrowheads="1"/>
          </p:cNvSpPr>
          <p:nvPr>
            <p:ph idx="1"/>
          </p:nvPr>
        </p:nvSpPr>
        <p:spPr>
          <a:xfrm>
            <a:off x="762000" y="1066800"/>
            <a:ext cx="7924800" cy="5334000"/>
          </a:xfrm>
        </p:spPr>
        <p:txBody>
          <a:bodyPr>
            <a:normAutofit fontScale="77500" lnSpcReduction="20000"/>
          </a:bodyPr>
          <a:lstStyle/>
          <a:p>
            <a:pPr eaLnBrk="1" hangingPunct="1">
              <a:lnSpc>
                <a:spcPct val="120000"/>
              </a:lnSpc>
              <a:spcBef>
                <a:spcPct val="35000"/>
              </a:spcBef>
            </a:pPr>
            <a:r>
              <a:rPr lang="zh-CN" altLang="en-US" b="0" smtClean="0">
                <a:solidFill>
                  <a:srgbClr val="07080F"/>
                </a:solidFill>
                <a:latin typeface="宋体" charset="-122"/>
              </a:rPr>
              <a:t>    杜邦财务指标分析系统是利用各种主要财务比率之间的相互关系，来综合评价企业的财务能力。这种方法是由美国的杜邦公司最早采用的，所以又称为杜邦分析法。</a:t>
            </a:r>
            <a:endParaRPr lang="zh-CN" altLang="en-US" b="0" smtClean="0">
              <a:solidFill>
                <a:srgbClr val="07080F"/>
              </a:solidFill>
            </a:endParaRPr>
          </a:p>
          <a:p>
            <a:pPr eaLnBrk="1" hangingPunct="1">
              <a:lnSpc>
                <a:spcPct val="120000"/>
              </a:lnSpc>
              <a:spcBef>
                <a:spcPct val="35000"/>
              </a:spcBef>
            </a:pPr>
            <a:r>
              <a:rPr lang="zh-CN" altLang="en-US" b="0" smtClean="0">
                <a:solidFill>
                  <a:srgbClr val="07080F"/>
                </a:solidFill>
                <a:latin typeface="宋体" charset="-122"/>
              </a:rPr>
              <a:t>    杜邦财务指标分析系统以净资产利润率为核心，通过几组重要的财务比率关系，从综合的角度全面揭示了企业的财务状况和经营成果。</a:t>
            </a:r>
            <a:endParaRPr lang="zh-CN" altLang="en-US" b="0" smtClean="0">
              <a:solidFill>
                <a:srgbClr val="07080F"/>
              </a:solidFill>
            </a:endParaRPr>
          </a:p>
          <a:p>
            <a:pPr eaLnBrk="1" hangingPunct="1">
              <a:lnSpc>
                <a:spcPct val="120000"/>
              </a:lnSpc>
              <a:spcBef>
                <a:spcPct val="35000"/>
              </a:spcBef>
            </a:pPr>
            <a:r>
              <a:rPr lang="zh-CN" altLang="en-US" b="0" smtClean="0">
                <a:solidFill>
                  <a:srgbClr val="07080F"/>
                </a:solidFill>
                <a:latin typeface="宋体" charset="-122"/>
              </a:rPr>
              <a:t>    杜邦财务指标分析系统几组重要的财务比率关系：</a:t>
            </a:r>
          </a:p>
          <a:p>
            <a:pPr eaLnBrk="1" hangingPunct="1"/>
            <a:r>
              <a:rPr lang="zh-CN" altLang="en-US" smtClean="0">
                <a:solidFill>
                  <a:srgbClr val="FF0000"/>
                </a:solidFill>
                <a:latin typeface="宋体" charset="-122"/>
              </a:rPr>
              <a:t>    净资产利润率=总资产报酬率×权益乘数</a:t>
            </a:r>
          </a:p>
          <a:p>
            <a:pPr eaLnBrk="1" hangingPunct="1"/>
            <a:r>
              <a:rPr lang="zh-CN" altLang="en-US" b="0" smtClean="0">
                <a:solidFill>
                  <a:srgbClr val="07080F"/>
                </a:solidFill>
                <a:latin typeface="宋体" charset="-122"/>
              </a:rPr>
              <a:t>    其中：</a:t>
            </a:r>
          </a:p>
          <a:p>
            <a:pPr eaLnBrk="1" hangingPunct="1"/>
            <a:r>
              <a:rPr lang="zh-CN" altLang="en-US" b="0" smtClean="0">
                <a:solidFill>
                  <a:srgbClr val="07080F"/>
                </a:solidFill>
                <a:latin typeface="宋体" charset="-122"/>
              </a:rPr>
              <a:t>    总资产报酬率=销售利润率×总资产周转率</a:t>
            </a:r>
          </a:p>
          <a:p>
            <a:pPr eaLnBrk="1" hangingPunct="1"/>
            <a:r>
              <a:rPr lang="zh-CN" altLang="en-US" b="0" smtClean="0">
                <a:solidFill>
                  <a:srgbClr val="07080F"/>
                </a:solidFill>
                <a:latin typeface="宋体" charset="-122"/>
              </a:rPr>
              <a:t>    权益乘数 =1÷所有者权益比率</a:t>
            </a:r>
          </a:p>
        </p:txBody>
      </p:sp>
      <p:sp>
        <p:nvSpPr>
          <p:cNvPr id="6" name="日期占位符 3"/>
          <p:cNvSpPr>
            <a:spLocks noGrp="1"/>
          </p:cNvSpPr>
          <p:nvPr>
            <p:ph type="dt" sz="half" idx="10"/>
          </p:nvPr>
        </p:nvSpPr>
        <p:spPr bwMode="auto">
          <a:xfrm>
            <a:off x="685800" y="6626225"/>
            <a:ext cx="1905000" cy="195263"/>
          </a:xfrm>
          <a:prstGeom prst="rect">
            <a:avLst/>
          </a:prstGeom>
          <a:ln>
            <a:miter lim="800000"/>
            <a:headEnd/>
            <a:tailEnd/>
          </a:ln>
        </p:spPr>
        <p:txBody>
          <a:bodyPr anchor="ctr"/>
          <a:lstStyle/>
          <a:p>
            <a:pPr>
              <a:defRPr/>
            </a:pPr>
            <a:fld id="{F33A32C8-7539-4046-9688-B2F18C533D9E}" type="datetime1">
              <a:rPr lang="zh-CN" altLang="en-US" sz="1200" b="1">
                <a:latin typeface="+mj-lt"/>
                <a:ea typeface="华文细黑" pitchFamily="2" charset="-122"/>
              </a:rPr>
              <a:pPr>
                <a:defRPr/>
              </a:pPr>
              <a:t>2012-07-13</a:t>
            </a:fld>
            <a:endParaRPr lang="en-US" altLang="ko-KR" sz="1200" b="1">
              <a:latin typeface="+mj-lt"/>
              <a:ea typeface="华文细黑" pitchFamily="2" charset="-122"/>
            </a:endParaRPr>
          </a:p>
        </p:txBody>
      </p:sp>
      <p:sp>
        <p:nvSpPr>
          <p:cNvPr id="7" name="页脚占位符 4"/>
          <p:cNvSpPr>
            <a:spLocks noGrp="1"/>
          </p:cNvSpPr>
          <p:nvPr>
            <p:ph type="ftr" sz="quarter" idx="11"/>
          </p:nvPr>
        </p:nvSpPr>
        <p:spPr bwMode="auto">
          <a:xfrm>
            <a:off x="3124200" y="6626225"/>
            <a:ext cx="2895600" cy="195263"/>
          </a:xfrm>
          <a:prstGeom prst="rect">
            <a:avLst/>
          </a:prstGeom>
          <a:ln>
            <a:miter lim="800000"/>
            <a:headEnd/>
            <a:tailEnd/>
          </a:ln>
        </p:spPr>
        <p:txBody>
          <a:bodyPr anchor="ctr"/>
          <a:lstStyle/>
          <a:p>
            <a:pPr algn="ctr">
              <a:defRPr/>
            </a:pPr>
            <a:r>
              <a:rPr lang="ko-KR" altLang="en-US" sz="1200" b="1">
                <a:latin typeface="+mj-lt"/>
                <a:ea typeface="华文细黑" pitchFamily="2" charset="-122"/>
              </a:rPr>
              <a:t>会计学</a:t>
            </a:r>
            <a:endParaRPr lang="en-US" altLang="ko-KR" sz="1200" b="1">
              <a:latin typeface="+mj-lt"/>
              <a:ea typeface="华文细黑" pitchFamily="2" charset="-122"/>
            </a:endParaRPr>
          </a:p>
        </p:txBody>
      </p:sp>
      <p:sp>
        <p:nvSpPr>
          <p:cNvPr id="8" name="灯片编号占位符 5"/>
          <p:cNvSpPr>
            <a:spLocks noGrp="1"/>
          </p:cNvSpPr>
          <p:nvPr>
            <p:ph type="sldNum" sz="quarter" idx="12"/>
          </p:nvPr>
        </p:nvSpPr>
        <p:spPr bwMode="auto">
          <a:xfrm>
            <a:off x="6553200" y="6626225"/>
            <a:ext cx="1905000" cy="195263"/>
          </a:xfrm>
          <a:prstGeom prst="rect">
            <a:avLst/>
          </a:prstGeom>
          <a:ln>
            <a:miter lim="800000"/>
            <a:headEnd/>
            <a:tailEnd/>
          </a:ln>
        </p:spPr>
        <p:txBody>
          <a:bodyPr anchor="ctr"/>
          <a:lstStyle/>
          <a:p>
            <a:pPr algn="r">
              <a:defRPr/>
            </a:pPr>
            <a:fld id="{AD5DF65C-C788-4F18-B029-9DF4ECEE3272}" type="slidenum">
              <a:rPr lang="ko-KR" altLang="en-US" sz="1200" b="1">
                <a:latin typeface="+mj-lt"/>
                <a:ea typeface="华文细黑" pitchFamily="2" charset="-122"/>
              </a:rPr>
              <a:pPr algn="r">
                <a:defRPr/>
              </a:pPr>
              <a:t>452</a:t>
            </a:fld>
            <a:endParaRPr lang="en-US" altLang="ko-KR" sz="1200" b="1">
              <a:latin typeface="+mj-lt"/>
              <a:ea typeface="华文细黑" pitchFamily="2" charset="-122"/>
            </a:endParaRPr>
          </a:p>
        </p:txBody>
      </p:sp>
    </p:spTree>
  </p:cSld>
  <p:clrMapOvr>
    <a:masterClrMapping/>
  </p:clrMapOvr>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p:txBody>
          <a:bodyPr>
            <a:normAutofit fontScale="90000"/>
          </a:bodyPr>
          <a:lstStyle/>
          <a:p>
            <a:r>
              <a:rPr lang="zh-CN" altLang="en-US" sz="10600" b="0">
                <a:solidFill>
                  <a:srgbClr val="003366"/>
                </a:solidFill>
                <a:ea typeface="华文新魏" pitchFamily="2" charset="-122"/>
              </a:rPr>
              <a:t>会计学</a:t>
            </a:r>
          </a:p>
        </p:txBody>
      </p:sp>
      <p:sp>
        <p:nvSpPr>
          <p:cNvPr id="158723" name="Rectangle 3"/>
          <p:cNvSpPr>
            <a:spLocks noGrp="1" noChangeArrowheads="1"/>
          </p:cNvSpPr>
          <p:nvPr>
            <p:ph type="subTitle" idx="1"/>
          </p:nvPr>
        </p:nvSpPr>
        <p:spPr>
          <a:xfrm>
            <a:off x="900113" y="5157788"/>
            <a:ext cx="7488237" cy="649287"/>
          </a:xfrm>
        </p:spPr>
        <p:txBody>
          <a:bodyPr/>
          <a:lstStyle/>
          <a:p>
            <a:r>
              <a:rPr lang="en-US" altLang="zh-CN" sz="2800" b="0">
                <a:solidFill>
                  <a:srgbClr val="000066"/>
                </a:solidFill>
              </a:rPr>
              <a:t>《</a:t>
            </a:r>
            <a:r>
              <a:rPr lang="zh-CN" altLang="en-US" sz="2800" b="0">
                <a:solidFill>
                  <a:srgbClr val="000066"/>
                </a:solidFill>
              </a:rPr>
              <a:t>会计学</a:t>
            </a:r>
            <a:r>
              <a:rPr lang="en-US" altLang="zh-CN" sz="2800" b="0">
                <a:solidFill>
                  <a:srgbClr val="000066"/>
                </a:solidFill>
              </a:rPr>
              <a:t>》</a:t>
            </a:r>
            <a:r>
              <a:rPr lang="zh-CN" altLang="en-US" sz="2800" b="0">
                <a:solidFill>
                  <a:srgbClr val="000066"/>
                </a:solidFill>
              </a:rPr>
              <a:t>课程组</a:t>
            </a:r>
          </a:p>
        </p:txBody>
      </p:sp>
      <p:sp>
        <p:nvSpPr>
          <p:cNvPr id="4" name="Rectangle 11"/>
          <p:cNvSpPr>
            <a:spLocks noGrp="1" noChangeArrowheads="1"/>
          </p:cNvSpPr>
          <p:nvPr>
            <p:ph type="dt" sz="half" idx="10"/>
          </p:nvPr>
        </p:nvSpPr>
        <p:spPr>
          <a:xfrm>
            <a:off x="685800" y="6296025"/>
            <a:ext cx="1905000" cy="457200"/>
          </a:xfrm>
          <a:prstGeom prst="rect">
            <a:avLst/>
          </a:prstGeom>
        </p:spPr>
        <p:txBody>
          <a:bodyPr/>
          <a:lstStyle/>
          <a:p>
            <a:fld id="{0CB16339-015D-4B85-8AFF-038AE157A90B}" type="datetime1">
              <a:rPr lang="zh-CN" altLang="en-US"/>
              <a:pPr/>
              <a:t>2012-07-13</a:t>
            </a:fld>
            <a:endParaRPr lang="en-US" altLang="ko-KR"/>
          </a:p>
        </p:txBody>
      </p:sp>
      <p:sp>
        <p:nvSpPr>
          <p:cNvPr id="6" name="Rectangle 13"/>
          <p:cNvSpPr>
            <a:spLocks noGrp="1" noChangeArrowheads="1"/>
          </p:cNvSpPr>
          <p:nvPr>
            <p:ph type="sldNum" sz="quarter" idx="12"/>
          </p:nvPr>
        </p:nvSpPr>
        <p:spPr>
          <a:xfrm>
            <a:off x="6553200" y="6296025"/>
            <a:ext cx="1905000" cy="457200"/>
          </a:xfrm>
          <a:prstGeom prst="rect">
            <a:avLst/>
          </a:prstGeom>
        </p:spPr>
        <p:txBody>
          <a:bodyPr/>
          <a:lstStyle/>
          <a:p>
            <a:fld id="{97FB6DB3-D1C6-44A9-B19A-7C61E180286A}" type="slidenum">
              <a:rPr lang="ko-KR" altLang="en-US"/>
              <a:pPr/>
              <a:t>453</a:t>
            </a:fld>
            <a:endParaRPr lang="en-US" altLang="ko-KR"/>
          </a:p>
        </p:txBody>
      </p:sp>
    </p:spTree>
  </p:cSld>
  <p:clrMapOvr>
    <a:masterClrMapping/>
  </p:clrMapOvr>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a:r>
              <a:rPr lang="zh-CN" altLang="en-US" sz="4800" b="0" dirty="0">
                <a:latin typeface="华文新魏" pitchFamily="2" charset="-122"/>
                <a:ea typeface="华文新魏" pitchFamily="2" charset="-122"/>
              </a:rPr>
              <a:t>第十一章   </a:t>
            </a:r>
            <a:r>
              <a:rPr lang="zh-CN" altLang="en-US" sz="4800" b="0" dirty="0">
                <a:latin typeface="黑体" pitchFamily="2" charset="-122"/>
                <a:ea typeface="华文新魏" pitchFamily="2" charset="-122"/>
              </a:rPr>
              <a:t>会计规划</a:t>
            </a:r>
          </a:p>
        </p:txBody>
      </p:sp>
      <p:sp>
        <p:nvSpPr>
          <p:cNvPr id="5" name="日期占位符 3"/>
          <p:cNvSpPr>
            <a:spLocks noGrp="1"/>
          </p:cNvSpPr>
          <p:nvPr>
            <p:ph type="dt" sz="half" idx="10"/>
          </p:nvPr>
        </p:nvSpPr>
        <p:spPr/>
        <p:txBody>
          <a:bodyPr/>
          <a:lstStyle/>
          <a:p>
            <a:fld id="{DAE4E890-0539-4AB0-877D-910991579ACE}"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64416674-401C-4AE7-89C6-820B27F46AFD}" type="slidenum">
              <a:rPr lang="ko-KR" altLang="en-US"/>
              <a:pPr/>
              <a:t>454</a:t>
            </a:fld>
            <a:endParaRPr lang="en-US" altLang="ko-KR"/>
          </a:p>
        </p:txBody>
      </p:sp>
      <p:sp>
        <p:nvSpPr>
          <p:cNvPr id="159762" name="AutoShape 18"/>
          <p:cNvSpPr>
            <a:spLocks noChangeArrowheads="1"/>
          </p:cNvSpPr>
          <p:nvPr/>
        </p:nvSpPr>
        <p:spPr bwMode="auto">
          <a:xfrm>
            <a:off x="1908175" y="1916113"/>
            <a:ext cx="5111750" cy="627062"/>
          </a:xfrm>
          <a:prstGeom prst="roundRect">
            <a:avLst>
              <a:gd name="adj" fmla="val 50000"/>
            </a:avLst>
          </a:prstGeom>
          <a:solidFill>
            <a:srgbClr val="FFFFCC"/>
          </a:solidFill>
          <a:ln w="9525">
            <a:solidFill>
              <a:schemeClr val="tx2"/>
            </a:solidFill>
            <a:round/>
            <a:headEnd/>
            <a:tailEnd/>
          </a:ln>
          <a:effectLst/>
        </p:spPr>
        <p:txBody>
          <a:bodyPr wrap="none" anchor="ctr"/>
          <a:lstStyle/>
          <a:p>
            <a:pPr marL="352425" latinLnBrk="0"/>
            <a:r>
              <a:rPr lang="zh-CN" altLang="en-US" sz="3200" b="1">
                <a:latin typeface="黑体" pitchFamily="2" charset="-122"/>
                <a:ea typeface="黑体" pitchFamily="2" charset="-122"/>
              </a:rPr>
              <a:t>第一节  成本性态分析</a:t>
            </a:r>
          </a:p>
        </p:txBody>
      </p:sp>
      <p:sp>
        <p:nvSpPr>
          <p:cNvPr id="159763" name="AutoShape 19"/>
          <p:cNvSpPr>
            <a:spLocks noChangeArrowheads="1"/>
          </p:cNvSpPr>
          <p:nvPr/>
        </p:nvSpPr>
        <p:spPr bwMode="auto">
          <a:xfrm>
            <a:off x="1908175" y="3500438"/>
            <a:ext cx="5111750" cy="627062"/>
          </a:xfrm>
          <a:prstGeom prst="roundRect">
            <a:avLst>
              <a:gd name="adj" fmla="val 50000"/>
            </a:avLst>
          </a:prstGeom>
          <a:solidFill>
            <a:srgbClr val="FFFFCC"/>
          </a:solidFill>
          <a:ln w="9525">
            <a:solidFill>
              <a:schemeClr val="tx1"/>
            </a:solidFill>
            <a:round/>
            <a:headEnd/>
            <a:tailEnd/>
          </a:ln>
          <a:effectLst/>
        </p:spPr>
        <p:txBody>
          <a:bodyPr wrap="none" anchor="ctr"/>
          <a:lstStyle/>
          <a:p>
            <a:pPr marL="354013" latinLnBrk="0"/>
            <a:r>
              <a:rPr lang="zh-CN" altLang="en-US" sz="3200" b="1">
                <a:latin typeface="黑体" pitchFamily="2" charset="-122"/>
                <a:ea typeface="黑体" pitchFamily="2" charset="-122"/>
              </a:rPr>
              <a:t>第二节  损益平衡分析</a:t>
            </a:r>
          </a:p>
        </p:txBody>
      </p:sp>
    </p:spTree>
  </p:cSld>
  <p:clrMapOvr>
    <a:masterClrMapping/>
  </p:clrMapOvr>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88913"/>
            <a:ext cx="8078787" cy="647700"/>
          </a:xfrm>
        </p:spPr>
        <p:txBody>
          <a:bodyPr>
            <a:normAutofit fontScale="90000"/>
          </a:bodyPr>
          <a:lstStyle/>
          <a:p>
            <a:pPr algn="ctr"/>
            <a:r>
              <a:rPr lang="zh-CN" altLang="en-US" sz="4400" b="0">
                <a:solidFill>
                  <a:schemeClr val="bg1"/>
                </a:solidFill>
                <a:latin typeface="华文新魏" pitchFamily="2" charset="-122"/>
                <a:ea typeface="华文新魏" pitchFamily="2" charset="-122"/>
              </a:rPr>
              <a:t>第一节</a:t>
            </a:r>
            <a:r>
              <a:rPr lang="zh-CN" altLang="en-US" sz="4400" b="0">
                <a:solidFill>
                  <a:schemeClr val="bg1"/>
                </a:solidFill>
                <a:latin typeface="Arial"/>
                <a:ea typeface="华文新魏" pitchFamily="2" charset="-122"/>
              </a:rPr>
              <a:t> </a:t>
            </a:r>
            <a:r>
              <a:rPr lang="zh-CN" altLang="en-US" sz="4400" b="0">
                <a:solidFill>
                  <a:schemeClr val="bg1"/>
                </a:solidFill>
                <a:latin typeface="华文新魏" pitchFamily="2" charset="-122"/>
                <a:ea typeface="华文新魏" pitchFamily="2" charset="-122"/>
              </a:rPr>
              <a:t> 成本性态分析</a:t>
            </a:r>
            <a:endParaRPr lang="en-US" altLang="zh-CN" sz="4400" b="0">
              <a:solidFill>
                <a:schemeClr val="bg1"/>
              </a:solidFill>
              <a:latin typeface="华文新魏" pitchFamily="2" charset="-122"/>
              <a:ea typeface="华文新魏" pitchFamily="2" charset="-122"/>
            </a:endParaRPr>
          </a:p>
        </p:txBody>
      </p:sp>
      <p:sp>
        <p:nvSpPr>
          <p:cNvPr id="11267" name="Rectangle 3"/>
          <p:cNvSpPr>
            <a:spLocks noGrp="1" noChangeArrowheads="1"/>
          </p:cNvSpPr>
          <p:nvPr>
            <p:ph idx="1"/>
          </p:nvPr>
        </p:nvSpPr>
        <p:spPr>
          <a:xfrm>
            <a:off x="1476375" y="1484313"/>
            <a:ext cx="6600825" cy="3644900"/>
          </a:xfrm>
        </p:spPr>
        <p:txBody>
          <a:bodyPr/>
          <a:lstStyle/>
          <a:p>
            <a:pPr>
              <a:lnSpc>
                <a:spcPct val="140000"/>
              </a:lnSpc>
            </a:pPr>
            <a:r>
              <a:rPr lang="zh-CN" altLang="en-US" sz="4000">
                <a:ea typeface="黑体" pitchFamily="2" charset="-122"/>
              </a:rPr>
              <a:t>一、成本性态</a:t>
            </a:r>
            <a:endParaRPr lang="en-US" altLang="zh-CN" sz="4000">
              <a:ea typeface="黑体" pitchFamily="2" charset="-122"/>
            </a:endParaRPr>
          </a:p>
          <a:p>
            <a:pPr>
              <a:lnSpc>
                <a:spcPct val="140000"/>
              </a:lnSpc>
            </a:pPr>
            <a:r>
              <a:rPr lang="zh-CN" altLang="en-US" sz="4000">
                <a:ea typeface="黑体" pitchFamily="2" charset="-122"/>
              </a:rPr>
              <a:t>二、混合成本</a:t>
            </a:r>
            <a:endParaRPr lang="en-US" altLang="zh-CN" sz="4000">
              <a:ea typeface="黑体" pitchFamily="2" charset="-122"/>
            </a:endParaRPr>
          </a:p>
          <a:p>
            <a:pPr>
              <a:lnSpc>
                <a:spcPct val="140000"/>
              </a:lnSpc>
            </a:pPr>
            <a:r>
              <a:rPr lang="zh-CN" altLang="en-US" sz="4000">
                <a:ea typeface="黑体" pitchFamily="2" charset="-122"/>
              </a:rPr>
              <a:t>三、边际贡献</a:t>
            </a:r>
          </a:p>
        </p:txBody>
      </p:sp>
      <p:sp>
        <p:nvSpPr>
          <p:cNvPr id="4" name="日期占位符 3"/>
          <p:cNvSpPr>
            <a:spLocks noGrp="1"/>
          </p:cNvSpPr>
          <p:nvPr>
            <p:ph type="dt" sz="half" idx="10"/>
          </p:nvPr>
        </p:nvSpPr>
        <p:spPr/>
        <p:txBody>
          <a:bodyPr/>
          <a:lstStyle/>
          <a:p>
            <a:fld id="{99572506-6DD5-4CE5-A719-113BE187A01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370D09EA-626C-4D2A-B010-51843D35C8FE}" type="slidenum">
              <a:rPr lang="ko-KR" altLang="en-US"/>
              <a:pPr/>
              <a:t>455</a:t>
            </a:fld>
            <a:endParaRPr lang="en-US" altLang="ko-KR"/>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755650" y="188913"/>
            <a:ext cx="7543800" cy="647700"/>
          </a:xfrm>
        </p:spPr>
        <p:txBody>
          <a:bodyPr/>
          <a:lstStyle/>
          <a:p>
            <a:r>
              <a:rPr lang="zh-CN" altLang="en-US" sz="3600">
                <a:solidFill>
                  <a:schemeClr val="bg1"/>
                </a:solidFill>
              </a:rPr>
              <a:t>一、成本性态</a:t>
            </a:r>
          </a:p>
        </p:txBody>
      </p:sp>
      <p:sp>
        <p:nvSpPr>
          <p:cNvPr id="1028" name="Rectangle 4"/>
          <p:cNvSpPr>
            <a:spLocks noGrp="1" noChangeArrowheads="1"/>
          </p:cNvSpPr>
          <p:nvPr>
            <p:ph idx="1"/>
          </p:nvPr>
        </p:nvSpPr>
        <p:spPr>
          <a:xfrm>
            <a:off x="684213" y="1196975"/>
            <a:ext cx="7991475" cy="5184775"/>
          </a:xfrm>
        </p:spPr>
        <p:txBody>
          <a:bodyPr/>
          <a:lstStyle/>
          <a:p>
            <a:pPr>
              <a:lnSpc>
                <a:spcPct val="110000"/>
              </a:lnSpc>
              <a:spcBef>
                <a:spcPct val="40000"/>
              </a:spcBef>
            </a:pPr>
            <a:r>
              <a:rPr lang="en-US" altLang="zh-CN" sz="2800" b="0"/>
              <a:t>1.</a:t>
            </a:r>
            <a:r>
              <a:rPr lang="zh-CN" altLang="en-US" sz="2800" b="0"/>
              <a:t>变动成本，指指在一定的期间和一定业务量范围内，成本总额随着业务量的变动而成正比例变动的成本。</a:t>
            </a:r>
          </a:p>
          <a:p>
            <a:pPr>
              <a:lnSpc>
                <a:spcPct val="110000"/>
              </a:lnSpc>
              <a:spcBef>
                <a:spcPct val="40000"/>
              </a:spcBef>
            </a:pPr>
            <a:r>
              <a:rPr lang="en-US" altLang="zh-CN" sz="2800" b="0"/>
              <a:t>2.</a:t>
            </a:r>
            <a:r>
              <a:rPr lang="zh-CN" altLang="en-US" sz="2800" b="0"/>
              <a:t>固定成本，指成本总额在一定期间和一定业务量范围内，不受业务量变动影响而保持固定不变的成本。</a:t>
            </a:r>
          </a:p>
          <a:p>
            <a:pPr>
              <a:lnSpc>
                <a:spcPct val="110000"/>
              </a:lnSpc>
              <a:spcBef>
                <a:spcPct val="40000"/>
              </a:spcBef>
            </a:pPr>
            <a:r>
              <a:rPr lang="en-US" altLang="zh-CN" sz="2800" b="0"/>
              <a:t>3.</a:t>
            </a:r>
            <a:r>
              <a:rPr lang="zh-CN" altLang="en-US" sz="2800" b="0"/>
              <a:t>总成本模型</a:t>
            </a:r>
          </a:p>
          <a:p>
            <a:pPr>
              <a:lnSpc>
                <a:spcPct val="110000"/>
              </a:lnSpc>
              <a:spcBef>
                <a:spcPct val="40000"/>
              </a:spcBef>
            </a:pPr>
            <a:r>
              <a:rPr lang="en-US" altLang="zh-CN" sz="2800" b="0"/>
              <a:t> </a:t>
            </a:r>
            <a:r>
              <a:rPr lang="zh-CN" altLang="en-US" sz="2800" b="0"/>
              <a:t>总成本</a:t>
            </a:r>
            <a:r>
              <a:rPr lang="en-US" altLang="zh-CN" sz="2800" b="0"/>
              <a:t>=</a:t>
            </a:r>
            <a:r>
              <a:rPr lang="zh-CN" altLang="en-US" sz="2800" b="0"/>
              <a:t>固定成本总额</a:t>
            </a:r>
            <a:r>
              <a:rPr lang="en-US" altLang="zh-CN" sz="2800" b="0"/>
              <a:t>+</a:t>
            </a:r>
            <a:r>
              <a:rPr lang="zh-CN" altLang="en-US" sz="2800" b="0"/>
              <a:t>变动成本总额</a:t>
            </a:r>
            <a:endParaRPr lang="en-US" altLang="zh-CN" sz="2800" b="0"/>
          </a:p>
        </p:txBody>
      </p:sp>
      <p:sp>
        <p:nvSpPr>
          <p:cNvPr id="4" name="日期占位符 3"/>
          <p:cNvSpPr>
            <a:spLocks noGrp="1"/>
          </p:cNvSpPr>
          <p:nvPr>
            <p:ph type="dt" sz="half" idx="10"/>
          </p:nvPr>
        </p:nvSpPr>
        <p:spPr/>
        <p:txBody>
          <a:bodyPr/>
          <a:lstStyle/>
          <a:p>
            <a:fld id="{82D43E55-3F7E-44C5-9E3E-7033E2F69E5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F760BFE-3B48-44C8-8D11-2D2AC120B139}" type="slidenum">
              <a:rPr lang="ko-KR" altLang="en-US"/>
              <a:pPr/>
              <a:t>456</a:t>
            </a:fld>
            <a:endParaRPr lang="en-US" altLang="ko-KR"/>
          </a:p>
        </p:txBody>
      </p:sp>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4213" y="188913"/>
            <a:ext cx="8077200" cy="635000"/>
          </a:xfrm>
        </p:spPr>
        <p:txBody>
          <a:bodyPr>
            <a:normAutofit fontScale="90000"/>
          </a:bodyPr>
          <a:lstStyle/>
          <a:p>
            <a:r>
              <a:rPr lang="zh-CN" altLang="en-US" sz="3600">
                <a:solidFill>
                  <a:schemeClr val="bg1"/>
                </a:solidFill>
              </a:rPr>
              <a:t>二、混合成本</a:t>
            </a:r>
            <a:endParaRPr lang="en-US" altLang="zh-CN" sz="3600">
              <a:solidFill>
                <a:schemeClr val="bg1"/>
              </a:solidFill>
            </a:endParaRPr>
          </a:p>
        </p:txBody>
      </p:sp>
      <p:sp>
        <p:nvSpPr>
          <p:cNvPr id="142339" name="Rectangle 3"/>
          <p:cNvSpPr>
            <a:spLocks noGrp="1" noChangeArrowheads="1"/>
          </p:cNvSpPr>
          <p:nvPr>
            <p:ph idx="1"/>
          </p:nvPr>
        </p:nvSpPr>
        <p:spPr>
          <a:xfrm>
            <a:off x="611188" y="1125538"/>
            <a:ext cx="8135937" cy="5183187"/>
          </a:xfrm>
        </p:spPr>
        <p:txBody>
          <a:bodyPr/>
          <a:lstStyle/>
          <a:p>
            <a:pPr>
              <a:lnSpc>
                <a:spcPct val="120000"/>
              </a:lnSpc>
              <a:spcBef>
                <a:spcPct val="45000"/>
              </a:spcBef>
            </a:pPr>
            <a:r>
              <a:rPr lang="en-US" altLang="zh-CN" sz="2800" b="0"/>
              <a:t>1.</a:t>
            </a:r>
            <a:r>
              <a:rPr lang="zh-CN" altLang="en-US" sz="2800" b="0"/>
              <a:t>混合成本是指兼有变动成本和固定成本性质，且成本总额和单位成本都随业务量的变动而变动的成本。</a:t>
            </a:r>
          </a:p>
          <a:p>
            <a:pPr>
              <a:lnSpc>
                <a:spcPct val="120000"/>
              </a:lnSpc>
              <a:spcBef>
                <a:spcPct val="45000"/>
              </a:spcBef>
            </a:pPr>
            <a:r>
              <a:rPr lang="en-US" altLang="zh-CN" sz="2800" b="0"/>
              <a:t>2.</a:t>
            </a:r>
            <a:r>
              <a:rPr lang="zh-CN" altLang="en-US" sz="2800" b="0"/>
              <a:t>种类：</a:t>
            </a:r>
          </a:p>
          <a:p>
            <a:pPr>
              <a:lnSpc>
                <a:spcPct val="120000"/>
              </a:lnSpc>
              <a:spcBef>
                <a:spcPct val="45000"/>
              </a:spcBef>
            </a:pPr>
            <a:r>
              <a:rPr lang="zh-CN" altLang="en-US" sz="2800" b="0"/>
              <a:t>  ⑴半变动成本</a:t>
            </a:r>
          </a:p>
          <a:p>
            <a:pPr>
              <a:lnSpc>
                <a:spcPct val="120000"/>
              </a:lnSpc>
              <a:spcBef>
                <a:spcPct val="45000"/>
              </a:spcBef>
            </a:pPr>
            <a:r>
              <a:rPr lang="zh-CN" altLang="en-US" sz="2800" b="0"/>
              <a:t>  ⑵半固定成本</a:t>
            </a:r>
          </a:p>
          <a:p>
            <a:pPr>
              <a:lnSpc>
                <a:spcPct val="120000"/>
              </a:lnSpc>
              <a:spcBef>
                <a:spcPct val="45000"/>
              </a:spcBef>
            </a:pPr>
            <a:r>
              <a:rPr lang="zh-CN" altLang="en-US" sz="2800" b="0"/>
              <a:t>  ⑶延期变动成本</a:t>
            </a:r>
          </a:p>
        </p:txBody>
      </p:sp>
      <p:sp>
        <p:nvSpPr>
          <p:cNvPr id="4" name="日期占位符 3"/>
          <p:cNvSpPr>
            <a:spLocks noGrp="1"/>
          </p:cNvSpPr>
          <p:nvPr>
            <p:ph type="dt" sz="half" idx="10"/>
          </p:nvPr>
        </p:nvSpPr>
        <p:spPr/>
        <p:txBody>
          <a:bodyPr/>
          <a:lstStyle/>
          <a:p>
            <a:fld id="{98AFCCFC-1B5F-4E57-A486-8F1CBC970A99}"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F81190C-7DBD-4EA6-A7AB-310D7EAFAC16}" type="slidenum">
              <a:rPr lang="ko-KR" altLang="en-US"/>
              <a:pPr/>
              <a:t>457</a:t>
            </a:fld>
            <a:endParaRPr lang="en-US" altLang="ko-KR"/>
          </a:p>
        </p:txBody>
      </p:sp>
    </p:spTree>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1188" y="188913"/>
            <a:ext cx="8077200" cy="635000"/>
          </a:xfrm>
        </p:spPr>
        <p:txBody>
          <a:bodyPr>
            <a:normAutofit fontScale="90000"/>
          </a:bodyPr>
          <a:lstStyle/>
          <a:p>
            <a:r>
              <a:rPr lang="zh-CN" altLang="en-US" sz="3600">
                <a:solidFill>
                  <a:schemeClr val="bg1"/>
                </a:solidFill>
              </a:rPr>
              <a:t>三、边际贡献</a:t>
            </a:r>
            <a:endParaRPr lang="en-US" altLang="zh-CN" sz="3600">
              <a:solidFill>
                <a:schemeClr val="bg1"/>
              </a:solidFill>
            </a:endParaRPr>
          </a:p>
        </p:txBody>
      </p:sp>
      <p:sp>
        <p:nvSpPr>
          <p:cNvPr id="143363" name="Rectangle 3"/>
          <p:cNvSpPr>
            <a:spLocks noGrp="1" noChangeArrowheads="1"/>
          </p:cNvSpPr>
          <p:nvPr>
            <p:ph idx="1"/>
          </p:nvPr>
        </p:nvSpPr>
        <p:spPr>
          <a:xfrm>
            <a:off x="468313" y="1125538"/>
            <a:ext cx="8496300" cy="5543550"/>
          </a:xfrm>
        </p:spPr>
        <p:txBody>
          <a:bodyPr/>
          <a:lstStyle/>
          <a:p>
            <a:pPr>
              <a:lnSpc>
                <a:spcPct val="110000"/>
              </a:lnSpc>
              <a:spcBef>
                <a:spcPct val="30000"/>
              </a:spcBef>
            </a:pPr>
            <a:r>
              <a:rPr lang="en-US" altLang="zh-CN" sz="2800" b="0"/>
              <a:t>1.</a:t>
            </a:r>
            <a:r>
              <a:rPr lang="zh-CN" altLang="en-US" sz="2800" b="0"/>
              <a:t>边际贡献</a:t>
            </a:r>
            <a:r>
              <a:rPr lang="en-US" altLang="zh-CN" sz="2800" b="0"/>
              <a:t>,</a:t>
            </a:r>
            <a:r>
              <a:rPr lang="zh-CN" altLang="en-US" sz="2800" b="0"/>
              <a:t>又称贡献毛益</a:t>
            </a:r>
            <a:r>
              <a:rPr lang="en-US" altLang="zh-CN" sz="2800" b="0"/>
              <a:t>,</a:t>
            </a:r>
            <a:r>
              <a:rPr lang="zh-CN" altLang="en-US" sz="2800" b="0"/>
              <a:t>是产品销售收入超过变动成本以后的余额</a:t>
            </a:r>
            <a:r>
              <a:rPr lang="en-US" altLang="zh-CN" sz="2800" b="0"/>
              <a:t>,</a:t>
            </a:r>
            <a:r>
              <a:rPr lang="zh-CN" altLang="en-US" sz="2800" b="0"/>
              <a:t>反映了产品的初步盈利能力和数额。  </a:t>
            </a:r>
          </a:p>
          <a:p>
            <a:pPr>
              <a:lnSpc>
                <a:spcPct val="110000"/>
              </a:lnSpc>
              <a:spcBef>
                <a:spcPct val="30000"/>
              </a:spcBef>
            </a:pPr>
            <a:r>
              <a:rPr lang="en-US" altLang="zh-CN" sz="2800" b="0"/>
              <a:t>2.</a:t>
            </a:r>
            <a:r>
              <a:rPr lang="zh-CN" altLang="en-US" sz="2800" b="0"/>
              <a:t>基本公式：</a:t>
            </a:r>
          </a:p>
          <a:p>
            <a:pPr>
              <a:lnSpc>
                <a:spcPct val="110000"/>
              </a:lnSpc>
              <a:spcBef>
                <a:spcPct val="30000"/>
              </a:spcBef>
            </a:pPr>
            <a:r>
              <a:rPr lang="zh-CN" altLang="en-US" sz="2800" b="0"/>
              <a:t>  边际贡献总额</a:t>
            </a:r>
            <a:r>
              <a:rPr lang="en-US" altLang="zh-CN" sz="2800" b="0"/>
              <a:t>=</a:t>
            </a:r>
            <a:r>
              <a:rPr lang="zh-CN" altLang="en-US" sz="2800" b="0"/>
              <a:t>销售收入总额</a:t>
            </a:r>
            <a:r>
              <a:rPr lang="en-US" altLang="zh-CN" sz="2800" b="0"/>
              <a:t>-</a:t>
            </a:r>
            <a:r>
              <a:rPr lang="zh-CN" altLang="en-US" sz="2800" b="0"/>
              <a:t>变动成本总额</a:t>
            </a:r>
          </a:p>
          <a:p>
            <a:pPr>
              <a:lnSpc>
                <a:spcPct val="110000"/>
              </a:lnSpc>
              <a:spcBef>
                <a:spcPct val="30000"/>
              </a:spcBef>
            </a:pPr>
            <a:r>
              <a:rPr lang="en-US" altLang="zh-CN" sz="2800" b="0"/>
              <a:t>              =</a:t>
            </a:r>
            <a:r>
              <a:rPr lang="zh-CN" altLang="en-US" sz="2800" b="0"/>
              <a:t>销售量*单位边际贡献</a:t>
            </a:r>
          </a:p>
          <a:p>
            <a:pPr>
              <a:lnSpc>
                <a:spcPct val="110000"/>
              </a:lnSpc>
              <a:spcBef>
                <a:spcPct val="30000"/>
              </a:spcBef>
            </a:pPr>
            <a:r>
              <a:rPr lang="zh-CN" altLang="en-US" sz="2800" b="0"/>
              <a:t>  单位边际贡献</a:t>
            </a:r>
            <a:r>
              <a:rPr lang="en-US" altLang="zh-CN" sz="2800" b="0"/>
              <a:t>=</a:t>
            </a:r>
            <a:r>
              <a:rPr lang="zh-CN" altLang="en-US" sz="2800" b="0"/>
              <a:t>销售单价</a:t>
            </a:r>
            <a:r>
              <a:rPr lang="en-US" altLang="zh-CN" sz="2800" b="0"/>
              <a:t>-</a:t>
            </a:r>
            <a:r>
              <a:rPr lang="zh-CN" altLang="en-US" sz="2800" b="0"/>
              <a:t>单位变动成本</a:t>
            </a:r>
          </a:p>
          <a:p>
            <a:pPr>
              <a:lnSpc>
                <a:spcPct val="110000"/>
              </a:lnSpc>
              <a:spcBef>
                <a:spcPct val="30000"/>
              </a:spcBef>
            </a:pPr>
            <a:r>
              <a:rPr lang="zh-CN" altLang="en-US" sz="2800" b="0"/>
              <a:t>  边际贡献率</a:t>
            </a:r>
            <a:r>
              <a:rPr lang="en-US" altLang="zh-CN" sz="2800" b="0"/>
              <a:t>=</a:t>
            </a:r>
            <a:r>
              <a:rPr lang="zh-CN" altLang="en-US" sz="2800" b="0"/>
              <a:t>边际贡献总额</a:t>
            </a:r>
            <a:r>
              <a:rPr lang="en-US" altLang="zh-CN" sz="2800" b="0"/>
              <a:t>/ </a:t>
            </a:r>
            <a:r>
              <a:rPr lang="zh-CN" altLang="en-US" sz="2800" b="0"/>
              <a:t>销售收入总额</a:t>
            </a:r>
          </a:p>
          <a:p>
            <a:pPr>
              <a:lnSpc>
                <a:spcPct val="110000"/>
              </a:lnSpc>
              <a:spcBef>
                <a:spcPct val="30000"/>
              </a:spcBef>
            </a:pPr>
            <a:r>
              <a:rPr lang="en-US" altLang="zh-CN" sz="2800" b="0"/>
              <a:t>            =</a:t>
            </a:r>
            <a:r>
              <a:rPr lang="zh-CN" altLang="en-US" sz="2800" b="0"/>
              <a:t>单位边际贡献</a:t>
            </a:r>
            <a:r>
              <a:rPr lang="en-US" altLang="zh-CN" sz="2800" b="0"/>
              <a:t>/ </a:t>
            </a:r>
            <a:r>
              <a:rPr lang="zh-CN" altLang="en-US" sz="2800" b="0"/>
              <a:t>销售单价 </a:t>
            </a:r>
          </a:p>
          <a:p>
            <a:pPr>
              <a:lnSpc>
                <a:spcPct val="110000"/>
              </a:lnSpc>
              <a:spcBef>
                <a:spcPct val="30000"/>
              </a:spcBef>
            </a:pPr>
            <a:r>
              <a:rPr lang="en-US" altLang="zh-CN" sz="2800" b="0"/>
              <a:t>            =1-</a:t>
            </a:r>
            <a:r>
              <a:rPr lang="zh-CN" altLang="en-US" sz="2800" b="0"/>
              <a:t>变动成本率</a:t>
            </a:r>
            <a:r>
              <a:rPr lang="zh-CN" altLang="en-US" sz="2800"/>
              <a:t>  </a:t>
            </a:r>
            <a:endParaRPr lang="en-US" altLang="zh-CN" sz="2800"/>
          </a:p>
        </p:txBody>
      </p:sp>
      <p:sp>
        <p:nvSpPr>
          <p:cNvPr id="4" name="日期占位符 3"/>
          <p:cNvSpPr>
            <a:spLocks noGrp="1"/>
          </p:cNvSpPr>
          <p:nvPr>
            <p:ph type="dt" sz="half" idx="10"/>
          </p:nvPr>
        </p:nvSpPr>
        <p:spPr/>
        <p:txBody>
          <a:bodyPr/>
          <a:lstStyle/>
          <a:p>
            <a:fld id="{07758892-BE34-4B74-BB46-723816BD9FD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EE287BFF-EC16-44F0-A461-32A3645ED664}" type="slidenum">
              <a:rPr lang="ko-KR" altLang="en-US"/>
              <a:pPr/>
              <a:t>458</a:t>
            </a:fld>
            <a:endParaRPr lang="en-US" altLang="ko-KR"/>
          </a:p>
        </p:txBody>
      </p:sp>
    </p:spTree>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611188" y="1052513"/>
            <a:ext cx="8077200" cy="5040312"/>
          </a:xfrm>
        </p:spPr>
        <p:txBody>
          <a:bodyPr/>
          <a:lstStyle/>
          <a:p>
            <a:pPr>
              <a:lnSpc>
                <a:spcPct val="110000"/>
              </a:lnSpc>
              <a:spcBef>
                <a:spcPct val="30000"/>
              </a:spcBef>
            </a:pPr>
            <a:r>
              <a:rPr lang="en-US" altLang="zh-CN" sz="2800" b="0"/>
              <a:t>3.</a:t>
            </a:r>
            <a:r>
              <a:rPr lang="zh-CN" altLang="en-US" sz="2800" b="0"/>
              <a:t>边际贡献的性质：</a:t>
            </a:r>
          </a:p>
          <a:p>
            <a:pPr>
              <a:lnSpc>
                <a:spcPct val="110000"/>
              </a:lnSpc>
              <a:spcBef>
                <a:spcPct val="30000"/>
              </a:spcBef>
            </a:pPr>
            <a:r>
              <a:rPr lang="zh-CN" altLang="en-US" sz="2800" b="0"/>
              <a:t>  产品的边际贡献反映了产品的初步盈利能力和对企业最终利润所作的贡献。</a:t>
            </a:r>
          </a:p>
          <a:p>
            <a:pPr>
              <a:lnSpc>
                <a:spcPct val="110000"/>
              </a:lnSpc>
              <a:spcBef>
                <a:spcPct val="30000"/>
              </a:spcBef>
            </a:pPr>
            <a:endParaRPr lang="zh-CN" altLang="en-US" sz="1400" b="0"/>
          </a:p>
          <a:p>
            <a:pPr>
              <a:lnSpc>
                <a:spcPct val="110000"/>
              </a:lnSpc>
              <a:spcBef>
                <a:spcPct val="30000"/>
              </a:spcBef>
            </a:pPr>
            <a:r>
              <a:rPr lang="en-US" altLang="zh-CN" sz="2800" b="0"/>
              <a:t>4.</a:t>
            </a:r>
            <a:r>
              <a:rPr lang="zh-CN" altLang="en-US" sz="2800" b="0"/>
              <a:t>边际贡献的作用：</a:t>
            </a:r>
          </a:p>
          <a:p>
            <a:pPr>
              <a:lnSpc>
                <a:spcPct val="110000"/>
              </a:lnSpc>
              <a:spcBef>
                <a:spcPct val="30000"/>
              </a:spcBef>
            </a:pPr>
            <a:r>
              <a:rPr lang="zh-CN" altLang="en-US" sz="2800" b="0"/>
              <a:t>  边际贡献是一个很重要的指标，它可以提供企业盈利能力资料，尤其是产品初步盈利资料，是进行预测和短期决策的依据。</a:t>
            </a:r>
          </a:p>
        </p:txBody>
      </p:sp>
      <p:sp>
        <p:nvSpPr>
          <p:cNvPr id="3" name="日期占位符 3"/>
          <p:cNvSpPr>
            <a:spLocks noGrp="1"/>
          </p:cNvSpPr>
          <p:nvPr>
            <p:ph type="dt" sz="half" idx="10"/>
          </p:nvPr>
        </p:nvSpPr>
        <p:spPr/>
        <p:txBody>
          <a:bodyPr/>
          <a:lstStyle/>
          <a:p>
            <a:fld id="{233153BA-9363-4780-BF41-132BEE21FDC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2FF203F-11C4-4F94-870C-53E58DB5936F}" type="slidenum">
              <a:rPr lang="ko-KR" altLang="en-US"/>
              <a:pPr/>
              <a:t>459</a:t>
            </a:fld>
            <a:endParaRPr lang="en-US" altLang="ko-K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609600" y="1066800"/>
            <a:ext cx="8001000" cy="5257800"/>
          </a:xfrm>
        </p:spPr>
        <p:txBody>
          <a:bodyPr/>
          <a:lstStyle/>
          <a:p>
            <a:pPr>
              <a:lnSpc>
                <a:spcPct val="105000"/>
              </a:lnSpc>
            </a:pPr>
            <a:r>
              <a:rPr lang="zh-CN" altLang="en-US" sz="2000">
                <a:solidFill>
                  <a:schemeClr val="accent2"/>
                </a:solidFill>
              </a:rPr>
              <a:t>3.利润</a:t>
            </a:r>
          </a:p>
          <a:p>
            <a:pPr>
              <a:lnSpc>
                <a:spcPct val="105000"/>
              </a:lnSpc>
            </a:pPr>
            <a:r>
              <a:rPr lang="zh-CN" altLang="en-US" sz="2000">
                <a:solidFill>
                  <a:srgbClr val="CC0000"/>
                </a:solidFill>
              </a:rPr>
              <a:t>（1）利润的定义</a:t>
            </a:r>
          </a:p>
          <a:p>
            <a:pPr>
              <a:lnSpc>
                <a:spcPct val="105000"/>
              </a:lnSpc>
            </a:pPr>
            <a:r>
              <a:rPr lang="zh-CN" altLang="en-US" sz="2000" b="0"/>
              <a:t>       利润是指企业在一定会计期间的经营成果。利润通常是评价企业管理层经营业绩的一项重要指标，也是投资者、债权人等作出投资决策、信贷决策的重要参考指标。</a:t>
            </a:r>
          </a:p>
          <a:p>
            <a:pPr>
              <a:lnSpc>
                <a:spcPct val="105000"/>
              </a:lnSpc>
            </a:pPr>
            <a:r>
              <a:rPr lang="zh-CN" altLang="en-US" sz="2000">
                <a:solidFill>
                  <a:srgbClr val="CC0000"/>
                </a:solidFill>
              </a:rPr>
              <a:t>（2）利润的构成</a:t>
            </a:r>
          </a:p>
          <a:p>
            <a:pPr>
              <a:lnSpc>
                <a:spcPct val="105000"/>
              </a:lnSpc>
            </a:pPr>
            <a:r>
              <a:rPr lang="zh-CN" altLang="en-US" sz="2000" b="0"/>
              <a:t>        包括营业利润、投资收益、利得和损失等。</a:t>
            </a:r>
          </a:p>
          <a:p>
            <a:pPr>
              <a:lnSpc>
                <a:spcPct val="105000"/>
              </a:lnSpc>
            </a:pPr>
            <a:r>
              <a:rPr lang="zh-CN" altLang="en-US" sz="2000" b="0">
                <a:solidFill>
                  <a:schemeClr val="accent2"/>
                </a:solidFill>
              </a:rPr>
              <a:t>       </a:t>
            </a:r>
            <a:r>
              <a:rPr lang="zh-CN" altLang="en-US" sz="2000">
                <a:solidFill>
                  <a:schemeClr val="accent2"/>
                </a:solidFill>
              </a:rPr>
              <a:t>利得</a:t>
            </a:r>
            <a:r>
              <a:rPr lang="zh-CN" altLang="en-US" sz="2000" b="0"/>
              <a:t>指收入和直接计入所有者项目外的经济利益的净流入。</a:t>
            </a:r>
          </a:p>
          <a:p>
            <a:pPr>
              <a:lnSpc>
                <a:spcPct val="105000"/>
              </a:lnSpc>
            </a:pPr>
            <a:r>
              <a:rPr lang="zh-CN" altLang="en-US" sz="2000">
                <a:solidFill>
                  <a:schemeClr val="accent2"/>
                </a:solidFill>
              </a:rPr>
              <a:t>       损失</a:t>
            </a:r>
            <a:r>
              <a:rPr lang="zh-CN" altLang="en-US" sz="2000" b="0"/>
              <a:t>指除费用和直接计入所有者项目外的经济利益的净流出。</a:t>
            </a:r>
          </a:p>
          <a:p>
            <a:pPr>
              <a:lnSpc>
                <a:spcPct val="105000"/>
              </a:lnSpc>
            </a:pPr>
            <a:r>
              <a:rPr lang="zh-CN" altLang="en-US" sz="2000">
                <a:solidFill>
                  <a:srgbClr val="CC0000"/>
                </a:solidFill>
              </a:rPr>
              <a:t>（3）利润的确认条件</a:t>
            </a:r>
          </a:p>
          <a:p>
            <a:pPr>
              <a:lnSpc>
                <a:spcPct val="105000"/>
              </a:lnSpc>
            </a:pPr>
            <a:r>
              <a:rPr lang="zh-CN" altLang="en-US" sz="2000" b="0"/>
              <a:t>       利润的确认主要依赖于收入和费用以及利得和损失的确认，反映的是收入减去费用、利得减去损失后的净额。</a:t>
            </a:r>
          </a:p>
          <a:p>
            <a:pPr>
              <a:lnSpc>
                <a:spcPct val="105000"/>
              </a:lnSpc>
            </a:pPr>
            <a:r>
              <a:rPr lang="zh-CN" altLang="en-US" sz="2000" b="0"/>
              <a:t>       利润按会计核算内容可分为：营业利润、投资净收益、营业外收支净额等。</a:t>
            </a:r>
          </a:p>
        </p:txBody>
      </p:sp>
      <p:sp>
        <p:nvSpPr>
          <p:cNvPr id="3" name="日期占位符 3"/>
          <p:cNvSpPr>
            <a:spLocks noGrp="1"/>
          </p:cNvSpPr>
          <p:nvPr>
            <p:ph type="dt" sz="half" idx="10"/>
          </p:nvPr>
        </p:nvSpPr>
        <p:spPr/>
        <p:txBody>
          <a:bodyPr/>
          <a:lstStyle/>
          <a:p>
            <a:fld id="{845B8D81-A4C6-4853-BCB0-0DF83AD98EF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84B6C124-6F58-4D29-8A52-AA7426509448}" type="slidenum">
              <a:rPr lang="en-US" altLang="ko-KR"/>
              <a:pPr/>
              <a:t>46</a:t>
            </a:fld>
            <a:endParaRPr lang="en-US" altLang="ko-KR"/>
          </a:p>
        </p:txBody>
      </p:sp>
    </p:spTree>
  </p:cSld>
  <p:clrMapOvr>
    <a:masterClrMapping/>
  </p:clrMapOvr>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088" y="188913"/>
            <a:ext cx="7859712" cy="635000"/>
          </a:xfrm>
        </p:spPr>
        <p:txBody>
          <a:bodyPr>
            <a:normAutofit fontScale="90000"/>
          </a:bodyPr>
          <a:lstStyle/>
          <a:p>
            <a:pPr algn="ctr"/>
            <a:r>
              <a:rPr lang="zh-CN" altLang="en-US" sz="4400" b="0">
                <a:solidFill>
                  <a:schemeClr val="bg1"/>
                </a:solidFill>
                <a:latin typeface="华文新魏" pitchFamily="2" charset="-122"/>
                <a:ea typeface="华文新魏" pitchFamily="2" charset="-122"/>
              </a:rPr>
              <a:t>第二节   损益平衡分析</a:t>
            </a:r>
            <a:endParaRPr lang="en-US" altLang="zh-CN" sz="4400" b="0">
              <a:solidFill>
                <a:schemeClr val="bg1"/>
              </a:solidFill>
              <a:latin typeface="华文新魏" pitchFamily="2" charset="-122"/>
              <a:ea typeface="华文新魏" pitchFamily="2" charset="-122"/>
            </a:endParaRPr>
          </a:p>
        </p:txBody>
      </p:sp>
      <p:sp>
        <p:nvSpPr>
          <p:cNvPr id="16387" name="Rectangle 3"/>
          <p:cNvSpPr>
            <a:spLocks noGrp="1" noChangeArrowheads="1"/>
          </p:cNvSpPr>
          <p:nvPr>
            <p:ph idx="1"/>
          </p:nvPr>
        </p:nvSpPr>
        <p:spPr>
          <a:xfrm>
            <a:off x="1547813" y="1557338"/>
            <a:ext cx="6792912" cy="4083050"/>
          </a:xfrm>
        </p:spPr>
        <p:txBody>
          <a:bodyPr/>
          <a:lstStyle/>
          <a:p>
            <a:pPr>
              <a:lnSpc>
                <a:spcPct val="120000"/>
              </a:lnSpc>
            </a:pPr>
            <a:r>
              <a:rPr lang="zh-CN" altLang="en-US" sz="3600" b="0">
                <a:latin typeface="仿宋_GB2312" pitchFamily="49" charset="-122"/>
                <a:ea typeface="黑体" pitchFamily="2" charset="-122"/>
              </a:rPr>
              <a:t>一、基本原理</a:t>
            </a:r>
          </a:p>
          <a:p>
            <a:pPr>
              <a:lnSpc>
                <a:spcPct val="120000"/>
              </a:lnSpc>
            </a:pPr>
            <a:r>
              <a:rPr lang="zh-CN" altLang="en-US" sz="3600" b="0">
                <a:latin typeface="仿宋_GB2312" pitchFamily="49" charset="-122"/>
                <a:ea typeface="黑体" pitchFamily="2" charset="-122"/>
              </a:rPr>
              <a:t>二、损益平衡基本分析</a:t>
            </a:r>
            <a:endParaRPr lang="en-US" altLang="zh-CN" sz="3600" b="0">
              <a:latin typeface="仿宋_GB2312" pitchFamily="49" charset="-122"/>
              <a:ea typeface="黑体" pitchFamily="2" charset="-122"/>
            </a:endParaRPr>
          </a:p>
          <a:p>
            <a:pPr>
              <a:lnSpc>
                <a:spcPct val="120000"/>
              </a:lnSpc>
            </a:pPr>
            <a:r>
              <a:rPr lang="zh-CN" altLang="en-US" sz="3600" b="0">
                <a:latin typeface="仿宋_GB2312" pitchFamily="49" charset="-122"/>
                <a:ea typeface="黑体" pitchFamily="2" charset="-122"/>
              </a:rPr>
              <a:t>三、安全边际分析</a:t>
            </a:r>
            <a:endParaRPr lang="en-US" altLang="zh-CN" sz="3600" b="0">
              <a:latin typeface="仿宋_GB2312" pitchFamily="49" charset="-122"/>
              <a:ea typeface="黑体" pitchFamily="2" charset="-122"/>
            </a:endParaRPr>
          </a:p>
          <a:p>
            <a:pPr>
              <a:lnSpc>
                <a:spcPct val="120000"/>
              </a:lnSpc>
            </a:pPr>
            <a:r>
              <a:rPr lang="zh-CN" altLang="en-US" sz="3600" b="0">
                <a:latin typeface="仿宋_GB2312" pitchFamily="49" charset="-122"/>
                <a:ea typeface="黑体" pitchFamily="2" charset="-122"/>
              </a:rPr>
              <a:t>四、营业杠杆分析</a:t>
            </a:r>
            <a:endParaRPr lang="zh-CN" altLang="en-US" sz="3600" b="0">
              <a:ea typeface="黑体" pitchFamily="2" charset="-122"/>
            </a:endParaRPr>
          </a:p>
        </p:txBody>
      </p:sp>
      <p:sp>
        <p:nvSpPr>
          <p:cNvPr id="4" name="日期占位符 3"/>
          <p:cNvSpPr>
            <a:spLocks noGrp="1"/>
          </p:cNvSpPr>
          <p:nvPr>
            <p:ph type="dt" sz="half" idx="10"/>
          </p:nvPr>
        </p:nvSpPr>
        <p:spPr/>
        <p:txBody>
          <a:bodyPr/>
          <a:lstStyle/>
          <a:p>
            <a:fld id="{2BC81D2E-EC70-465F-A5C9-11E32801DC3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EBAFF83-E073-41C2-91E4-BF26BF81CAFF}" type="slidenum">
              <a:rPr lang="ko-KR" altLang="en-US"/>
              <a:pPr/>
              <a:t>460</a:t>
            </a:fld>
            <a:endParaRPr lang="en-US" altLang="ko-KR"/>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zh-CN" altLang="en-US" sz="3600">
                <a:solidFill>
                  <a:schemeClr val="bg1"/>
                </a:solidFill>
              </a:rPr>
              <a:t>一、基本原理</a:t>
            </a:r>
          </a:p>
        </p:txBody>
      </p:sp>
      <p:sp>
        <p:nvSpPr>
          <p:cNvPr id="148483" name="Rectangle 3"/>
          <p:cNvSpPr>
            <a:spLocks noGrp="1" noChangeArrowheads="1"/>
          </p:cNvSpPr>
          <p:nvPr>
            <p:ph idx="1"/>
          </p:nvPr>
        </p:nvSpPr>
        <p:spPr/>
        <p:txBody>
          <a:bodyPr>
            <a:normAutofit lnSpcReduction="10000"/>
          </a:bodyPr>
          <a:lstStyle/>
          <a:p>
            <a:pPr>
              <a:lnSpc>
                <a:spcPct val="110000"/>
              </a:lnSpc>
              <a:spcBef>
                <a:spcPct val="30000"/>
              </a:spcBef>
            </a:pPr>
            <a:r>
              <a:rPr lang="en-US" altLang="zh-CN" sz="2800" b="0"/>
              <a:t>1.</a:t>
            </a:r>
            <a:r>
              <a:rPr lang="zh-CN" altLang="en-US" sz="2800" b="0"/>
              <a:t>损益平衡分析，又称量本利分析，即</a:t>
            </a:r>
            <a:r>
              <a:rPr lang="zh-CN" altLang="en-US" sz="2800" b="0">
                <a:latin typeface="Arial"/>
              </a:rPr>
              <a:t>“</a:t>
            </a:r>
            <a:r>
              <a:rPr lang="zh-CN" altLang="en-US" sz="2800" b="0"/>
              <a:t>成本</a:t>
            </a:r>
            <a:r>
              <a:rPr lang="en-US" altLang="zh-CN" sz="2800" b="0">
                <a:latin typeface="Arial"/>
              </a:rPr>
              <a:t>—</a:t>
            </a:r>
            <a:r>
              <a:rPr lang="zh-CN" altLang="en-US" sz="2800" b="0"/>
              <a:t>业务量</a:t>
            </a:r>
            <a:r>
              <a:rPr lang="en-US" altLang="zh-CN" sz="2800" b="0">
                <a:latin typeface="Arial"/>
              </a:rPr>
              <a:t>—</a:t>
            </a:r>
            <a:r>
              <a:rPr lang="zh-CN" altLang="en-US" sz="2800" b="0"/>
              <a:t>利润</a:t>
            </a:r>
            <a:r>
              <a:rPr lang="zh-CN" altLang="en-US" sz="2800" b="0">
                <a:latin typeface="Arial"/>
              </a:rPr>
              <a:t>”</a:t>
            </a:r>
            <a:r>
              <a:rPr lang="zh-CN" altLang="en-US" sz="2800" b="0"/>
              <a:t>分析，是在成本性态分析的基础上，运用数量化的模型揭示企业一定期间内的成本、业务量、利润之间的相互影响、相互制约关系的一种定量分析方法。</a:t>
            </a:r>
          </a:p>
          <a:p>
            <a:pPr>
              <a:lnSpc>
                <a:spcPct val="110000"/>
              </a:lnSpc>
              <a:spcBef>
                <a:spcPct val="30000"/>
              </a:spcBef>
            </a:pPr>
            <a:r>
              <a:rPr lang="en-US" altLang="zh-CN" sz="2800" b="0"/>
              <a:t>2.</a:t>
            </a:r>
            <a:r>
              <a:rPr lang="zh-CN" altLang="en-US" sz="2800" b="0"/>
              <a:t>基本关系式：</a:t>
            </a:r>
          </a:p>
          <a:p>
            <a:pPr>
              <a:lnSpc>
                <a:spcPct val="110000"/>
              </a:lnSpc>
              <a:spcBef>
                <a:spcPct val="30000"/>
              </a:spcBef>
            </a:pPr>
            <a:r>
              <a:rPr lang="zh-CN" altLang="en-US" sz="2800" b="0"/>
              <a:t>  利润</a:t>
            </a:r>
            <a:r>
              <a:rPr lang="en-US" altLang="zh-CN" sz="2800" b="0"/>
              <a:t>=</a:t>
            </a:r>
            <a:r>
              <a:rPr lang="zh-CN" altLang="en-US" sz="2800" b="0"/>
              <a:t>销售收入</a:t>
            </a:r>
            <a:r>
              <a:rPr lang="en-US" altLang="zh-CN" sz="2800" b="0"/>
              <a:t>-</a:t>
            </a:r>
            <a:r>
              <a:rPr lang="zh-CN" altLang="en-US" sz="2800" b="0"/>
              <a:t>销售成本</a:t>
            </a:r>
            <a:r>
              <a:rPr lang="en-US" altLang="zh-CN" sz="2800" b="0"/>
              <a:t>-</a:t>
            </a:r>
            <a:r>
              <a:rPr lang="zh-CN" altLang="en-US" sz="2800" b="0"/>
              <a:t>期间费用</a:t>
            </a:r>
          </a:p>
          <a:p>
            <a:pPr>
              <a:lnSpc>
                <a:spcPct val="110000"/>
              </a:lnSpc>
              <a:spcBef>
                <a:spcPct val="30000"/>
              </a:spcBef>
            </a:pPr>
            <a:r>
              <a:rPr lang="zh-CN" altLang="en-US" sz="2800" b="0"/>
              <a:t>      </a:t>
            </a:r>
            <a:r>
              <a:rPr lang="en-US" altLang="zh-CN" sz="2800" b="0"/>
              <a:t>=</a:t>
            </a:r>
            <a:r>
              <a:rPr lang="zh-CN" altLang="en-US" sz="2800" b="0"/>
              <a:t>边际贡献</a:t>
            </a:r>
            <a:r>
              <a:rPr lang="en-US" altLang="zh-CN" sz="2800" b="0"/>
              <a:t>-</a:t>
            </a:r>
            <a:r>
              <a:rPr lang="zh-CN" altLang="en-US" sz="2800" b="0"/>
              <a:t>固定成本</a:t>
            </a:r>
          </a:p>
          <a:p>
            <a:pPr>
              <a:lnSpc>
                <a:spcPct val="110000"/>
              </a:lnSpc>
              <a:spcBef>
                <a:spcPct val="30000"/>
              </a:spcBef>
            </a:pPr>
            <a:r>
              <a:rPr lang="zh-CN" altLang="en-US" sz="2800" b="0"/>
              <a:t>      </a:t>
            </a:r>
            <a:r>
              <a:rPr lang="en-US" altLang="zh-CN" sz="2800" b="0"/>
              <a:t>=</a:t>
            </a:r>
            <a:r>
              <a:rPr lang="zh-CN" altLang="en-US" sz="2800" b="0"/>
              <a:t>销售量*（单价</a:t>
            </a:r>
            <a:r>
              <a:rPr lang="en-US" altLang="zh-CN" sz="2800" b="0"/>
              <a:t>-</a:t>
            </a:r>
            <a:r>
              <a:rPr lang="zh-CN" altLang="en-US" sz="2800" b="0"/>
              <a:t>单位变动成本）</a:t>
            </a:r>
            <a:r>
              <a:rPr lang="en-US" altLang="zh-CN" sz="2800" b="0"/>
              <a:t>-</a:t>
            </a:r>
            <a:r>
              <a:rPr lang="zh-CN" altLang="en-US" sz="2800" b="0"/>
              <a:t>固定成本 </a:t>
            </a:r>
          </a:p>
        </p:txBody>
      </p:sp>
      <p:sp>
        <p:nvSpPr>
          <p:cNvPr id="4" name="日期占位符 3"/>
          <p:cNvSpPr>
            <a:spLocks noGrp="1"/>
          </p:cNvSpPr>
          <p:nvPr>
            <p:ph type="dt" sz="half" idx="10"/>
          </p:nvPr>
        </p:nvSpPr>
        <p:spPr/>
        <p:txBody>
          <a:bodyPr/>
          <a:lstStyle/>
          <a:p>
            <a:fld id="{68A60504-809B-4A52-957A-567E54942CF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46E0E6D3-DC4A-4D7C-B8CB-1A7DA904BD73}" type="slidenum">
              <a:rPr lang="ko-KR" altLang="en-US"/>
              <a:pPr/>
              <a:t>461</a:t>
            </a:fld>
            <a:endParaRPr lang="en-US" altLang="ko-KR"/>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zh-CN" altLang="en-US" sz="3600">
                <a:solidFill>
                  <a:schemeClr val="bg1"/>
                </a:solidFill>
              </a:rPr>
              <a:t>二、损益平衡基本分析</a:t>
            </a:r>
            <a:endParaRPr lang="en-US" altLang="zh-CN" sz="3600">
              <a:solidFill>
                <a:schemeClr val="bg1"/>
              </a:solidFill>
            </a:endParaRPr>
          </a:p>
        </p:txBody>
      </p:sp>
      <p:sp>
        <p:nvSpPr>
          <p:cNvPr id="149507" name="Rectangle 3"/>
          <p:cNvSpPr>
            <a:spLocks noGrp="1" noChangeArrowheads="1"/>
          </p:cNvSpPr>
          <p:nvPr>
            <p:ph idx="1"/>
          </p:nvPr>
        </p:nvSpPr>
        <p:spPr>
          <a:xfrm>
            <a:off x="468313" y="1052513"/>
            <a:ext cx="8424862" cy="5334000"/>
          </a:xfrm>
        </p:spPr>
        <p:txBody>
          <a:bodyPr/>
          <a:lstStyle/>
          <a:p>
            <a:pPr marL="533400" indent="-533400"/>
            <a:r>
              <a:rPr lang="en-US" altLang="zh-CN" sz="2800" b="0"/>
              <a:t>1.</a:t>
            </a:r>
            <a:r>
              <a:rPr lang="zh-CN" altLang="en-US" sz="2800" b="0"/>
              <a:t>保本及保本点：</a:t>
            </a:r>
          </a:p>
          <a:p>
            <a:pPr marL="533400" indent="-533400">
              <a:buSzPct val="60000"/>
              <a:buFont typeface="Wingdings" pitchFamily="2" charset="2"/>
              <a:buNone/>
            </a:pPr>
            <a:r>
              <a:rPr lang="zh-CN" altLang="en-US" sz="2800" b="0"/>
              <a:t>● 保本销售量</a:t>
            </a:r>
            <a:r>
              <a:rPr lang="en-US" altLang="zh-CN" sz="2800" b="0"/>
              <a:t>=</a:t>
            </a:r>
            <a:r>
              <a:rPr lang="zh-CN" altLang="en-US" sz="2800" b="0"/>
              <a:t>固定成本</a:t>
            </a:r>
            <a:r>
              <a:rPr lang="en-US" altLang="zh-CN" sz="2800" b="0"/>
              <a:t>/</a:t>
            </a:r>
            <a:r>
              <a:rPr lang="zh-CN" altLang="en-US" sz="2800" b="0"/>
              <a:t>（单价</a:t>
            </a:r>
            <a:r>
              <a:rPr lang="en-US" altLang="zh-CN" sz="2800" b="0"/>
              <a:t>-</a:t>
            </a:r>
            <a:r>
              <a:rPr lang="zh-CN" altLang="en-US" sz="2800" b="0"/>
              <a:t>单位变动成本）</a:t>
            </a:r>
            <a:r>
              <a:rPr lang="en-US" altLang="zh-CN" sz="2800" b="0"/>
              <a:t>=</a:t>
            </a:r>
            <a:r>
              <a:rPr lang="zh-CN" altLang="en-US" sz="2800" b="0"/>
              <a:t>固定成本</a:t>
            </a:r>
            <a:r>
              <a:rPr lang="en-US" altLang="zh-CN" sz="2800" b="0"/>
              <a:t>/</a:t>
            </a:r>
            <a:r>
              <a:rPr lang="zh-CN" altLang="en-US" sz="2800" b="0"/>
              <a:t>单位边际贡献</a:t>
            </a:r>
          </a:p>
          <a:p>
            <a:pPr marL="533400" indent="-533400">
              <a:buSzPct val="60000"/>
              <a:buFont typeface="Wingdings" pitchFamily="2" charset="2"/>
              <a:buNone/>
            </a:pPr>
            <a:r>
              <a:rPr lang="zh-CN" altLang="en-US" sz="2800" b="0"/>
              <a:t>● 保本销售额</a:t>
            </a:r>
            <a:r>
              <a:rPr lang="en-US" altLang="zh-CN" sz="2800" b="0"/>
              <a:t>=</a:t>
            </a:r>
            <a:r>
              <a:rPr lang="zh-CN" altLang="en-US" sz="2800" b="0"/>
              <a:t>固定成本</a:t>
            </a:r>
            <a:r>
              <a:rPr lang="en-US" altLang="zh-CN" sz="2800" b="0"/>
              <a:t>/</a:t>
            </a:r>
            <a:r>
              <a:rPr lang="zh-CN" altLang="en-US" sz="2800" b="0"/>
              <a:t>边际贡献率 </a:t>
            </a:r>
          </a:p>
          <a:p>
            <a:pPr marL="533400" indent="-533400">
              <a:buSzPct val="60000"/>
              <a:buFont typeface="Wingdings" pitchFamily="2" charset="2"/>
              <a:buNone/>
            </a:pPr>
            <a:endParaRPr lang="en-US" altLang="zh-CN" sz="2800" b="0"/>
          </a:p>
          <a:p>
            <a:pPr marL="533400" indent="-533400">
              <a:buSzPct val="50000"/>
              <a:buFont typeface="Wingdings" pitchFamily="2" charset="2"/>
              <a:buNone/>
            </a:pPr>
            <a:r>
              <a:rPr lang="en-US" altLang="zh-CN" sz="2800" b="0"/>
              <a:t>2.</a:t>
            </a:r>
            <a:r>
              <a:rPr lang="zh-CN" altLang="en-US" sz="2800" b="0"/>
              <a:t>保利点：</a:t>
            </a:r>
          </a:p>
          <a:p>
            <a:pPr marL="533400" indent="-533400">
              <a:buSzPct val="60000"/>
              <a:buFont typeface="Wingdings" pitchFamily="2" charset="2"/>
              <a:buNone/>
            </a:pPr>
            <a:r>
              <a:rPr lang="zh-CN" altLang="en-US" sz="2800" b="0"/>
              <a:t>● 实现目标利润的销售量</a:t>
            </a:r>
            <a:r>
              <a:rPr lang="en-US" altLang="zh-CN" sz="2800" b="0"/>
              <a:t>=</a:t>
            </a:r>
            <a:r>
              <a:rPr lang="zh-CN" altLang="en-US" sz="2800" b="0"/>
              <a:t>固定成本</a:t>
            </a:r>
            <a:r>
              <a:rPr lang="en-US" altLang="zh-CN" sz="2800" b="0"/>
              <a:t>+</a:t>
            </a:r>
            <a:r>
              <a:rPr lang="zh-CN" altLang="en-US" sz="2800" b="0"/>
              <a:t>目标利润</a:t>
            </a:r>
            <a:r>
              <a:rPr lang="en-US" altLang="zh-CN" sz="2800" b="0"/>
              <a:t>/</a:t>
            </a:r>
            <a:r>
              <a:rPr lang="zh-CN" altLang="en-US" sz="2800" b="0"/>
              <a:t>（销售单价</a:t>
            </a:r>
            <a:r>
              <a:rPr lang="en-US" altLang="zh-CN" sz="2800" b="0"/>
              <a:t>-</a:t>
            </a:r>
            <a:r>
              <a:rPr lang="zh-CN" altLang="en-US" sz="2800" b="0"/>
              <a:t>单位变动成本）</a:t>
            </a:r>
            <a:r>
              <a:rPr lang="en-US" altLang="zh-CN" sz="2800" b="0"/>
              <a:t>=</a:t>
            </a:r>
            <a:r>
              <a:rPr lang="zh-CN" altLang="en-US" sz="2800" b="0"/>
              <a:t>固定成本</a:t>
            </a:r>
            <a:r>
              <a:rPr lang="en-US" altLang="zh-CN" sz="2800" b="0"/>
              <a:t>+</a:t>
            </a:r>
            <a:r>
              <a:rPr lang="zh-CN" altLang="en-US" sz="2800" b="0"/>
              <a:t>目标利润</a:t>
            </a:r>
            <a:r>
              <a:rPr lang="en-US" altLang="zh-CN" sz="2800" b="0"/>
              <a:t>/</a:t>
            </a:r>
            <a:r>
              <a:rPr lang="zh-CN" altLang="en-US" sz="2800" b="0"/>
              <a:t>单位边际贡献 </a:t>
            </a:r>
          </a:p>
          <a:p>
            <a:pPr marL="533400" indent="-533400">
              <a:buSzPct val="60000"/>
              <a:buFont typeface="Wingdings" pitchFamily="2" charset="2"/>
              <a:buNone/>
            </a:pPr>
            <a:r>
              <a:rPr lang="zh-CN" altLang="en-US" sz="2800" b="0"/>
              <a:t>● 实现目标利润的销售额</a:t>
            </a:r>
            <a:r>
              <a:rPr lang="en-US" altLang="zh-CN" sz="2800" b="0"/>
              <a:t>=</a:t>
            </a:r>
            <a:r>
              <a:rPr lang="zh-CN" altLang="en-US" sz="2800" b="0"/>
              <a:t>固定成本</a:t>
            </a:r>
            <a:r>
              <a:rPr lang="en-US" altLang="zh-CN" sz="2800" b="0"/>
              <a:t>+</a:t>
            </a:r>
            <a:r>
              <a:rPr lang="zh-CN" altLang="en-US" sz="2800" b="0"/>
              <a:t>目标利润</a:t>
            </a:r>
            <a:r>
              <a:rPr lang="en-US" altLang="zh-CN" sz="2800" b="0"/>
              <a:t>/</a:t>
            </a:r>
            <a:r>
              <a:rPr lang="zh-CN" altLang="en-US" sz="2800" b="0"/>
              <a:t>边际贡献率</a:t>
            </a:r>
            <a:r>
              <a:rPr lang="en-US" altLang="zh-CN" sz="2800" b="0"/>
              <a:t>=</a:t>
            </a:r>
            <a:r>
              <a:rPr lang="zh-CN" altLang="en-US" sz="2800" b="0"/>
              <a:t>固定成本</a:t>
            </a:r>
            <a:r>
              <a:rPr lang="en-US" altLang="zh-CN" sz="2800" b="0"/>
              <a:t>+</a:t>
            </a:r>
            <a:r>
              <a:rPr lang="zh-CN" altLang="en-US" sz="2800" b="0"/>
              <a:t>目标利润</a:t>
            </a:r>
            <a:r>
              <a:rPr lang="en-US" altLang="zh-CN" sz="2800" b="0"/>
              <a:t>/</a:t>
            </a:r>
            <a:r>
              <a:rPr lang="zh-CN" altLang="en-US" sz="2800" b="0"/>
              <a:t>（</a:t>
            </a:r>
            <a:r>
              <a:rPr lang="en-US" altLang="zh-CN" sz="2800" b="0"/>
              <a:t>1-</a:t>
            </a:r>
            <a:r>
              <a:rPr lang="zh-CN" altLang="en-US" sz="2800" b="0"/>
              <a:t>变动成本率） </a:t>
            </a:r>
          </a:p>
        </p:txBody>
      </p:sp>
      <p:sp>
        <p:nvSpPr>
          <p:cNvPr id="4" name="日期占位符 3"/>
          <p:cNvSpPr>
            <a:spLocks noGrp="1"/>
          </p:cNvSpPr>
          <p:nvPr>
            <p:ph type="dt" sz="half" idx="10"/>
          </p:nvPr>
        </p:nvSpPr>
        <p:spPr/>
        <p:txBody>
          <a:bodyPr/>
          <a:lstStyle/>
          <a:p>
            <a:fld id="{10AC83F9-A540-4B64-A4DB-0050D1A237E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711E6B0E-380D-4462-B085-6C58B60DCDA4}" type="slidenum">
              <a:rPr lang="ko-KR" altLang="en-US"/>
              <a:pPr/>
              <a:t>462</a:t>
            </a:fld>
            <a:endParaRPr lang="en-US" altLang="ko-KR"/>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zh-CN" altLang="en-US" sz="3600">
                <a:solidFill>
                  <a:schemeClr val="bg1"/>
                </a:solidFill>
              </a:rPr>
              <a:t>三、安全边际分析</a:t>
            </a:r>
            <a:endParaRPr lang="en-US" altLang="zh-CN" sz="3600">
              <a:solidFill>
                <a:schemeClr val="bg1"/>
              </a:solidFill>
            </a:endParaRPr>
          </a:p>
        </p:txBody>
      </p:sp>
      <p:sp>
        <p:nvSpPr>
          <p:cNvPr id="150531" name="Rectangle 3"/>
          <p:cNvSpPr>
            <a:spLocks noGrp="1" noChangeArrowheads="1"/>
          </p:cNvSpPr>
          <p:nvPr>
            <p:ph idx="1"/>
          </p:nvPr>
        </p:nvSpPr>
        <p:spPr>
          <a:xfrm>
            <a:off x="468313" y="1125538"/>
            <a:ext cx="8496300" cy="5334000"/>
          </a:xfrm>
        </p:spPr>
        <p:txBody>
          <a:bodyPr>
            <a:normAutofit fontScale="92500" lnSpcReduction="10000"/>
          </a:bodyPr>
          <a:lstStyle/>
          <a:p>
            <a:pPr>
              <a:lnSpc>
                <a:spcPct val="120000"/>
              </a:lnSpc>
              <a:spcBef>
                <a:spcPct val="40000"/>
              </a:spcBef>
            </a:pPr>
            <a:r>
              <a:rPr lang="en-US" altLang="zh-CN" sz="2800" b="0"/>
              <a:t>1.</a:t>
            </a:r>
            <a:r>
              <a:rPr lang="zh-CN" altLang="en-US" sz="2800" b="0"/>
              <a:t>安全边际，是指实际或预测的销售量超过盈亏临界点销售量的差额。</a:t>
            </a:r>
          </a:p>
          <a:p>
            <a:pPr>
              <a:lnSpc>
                <a:spcPct val="120000"/>
              </a:lnSpc>
              <a:spcBef>
                <a:spcPct val="40000"/>
              </a:spcBef>
            </a:pPr>
            <a:r>
              <a:rPr lang="en-US" altLang="zh-CN" sz="2800" b="0"/>
              <a:t>2.</a:t>
            </a:r>
            <a:r>
              <a:rPr lang="zh-CN" altLang="en-US" sz="2800" b="0"/>
              <a:t>安全边际的计算：</a:t>
            </a:r>
          </a:p>
          <a:p>
            <a:pPr>
              <a:lnSpc>
                <a:spcPct val="120000"/>
              </a:lnSpc>
              <a:spcBef>
                <a:spcPct val="40000"/>
              </a:spcBef>
              <a:buSzPct val="60000"/>
              <a:buFont typeface="Wingdings" pitchFamily="2" charset="2"/>
              <a:buChar char="l"/>
            </a:pPr>
            <a:r>
              <a:rPr lang="zh-CN" altLang="en-US" b="0"/>
              <a:t>安全边际量</a:t>
            </a:r>
            <a:r>
              <a:rPr lang="en-US" altLang="zh-CN" b="0"/>
              <a:t>=</a:t>
            </a:r>
            <a:r>
              <a:rPr lang="zh-CN" altLang="en-US" b="0"/>
              <a:t>预测</a:t>
            </a:r>
            <a:r>
              <a:rPr lang="en-US" altLang="zh-CN" b="0"/>
              <a:t>(</a:t>
            </a:r>
            <a:r>
              <a:rPr lang="zh-CN" altLang="en-US" b="0"/>
              <a:t>或实际</a:t>
            </a:r>
            <a:r>
              <a:rPr lang="en-US" altLang="zh-CN" b="0"/>
              <a:t>)</a:t>
            </a:r>
            <a:r>
              <a:rPr lang="zh-CN" altLang="en-US" b="0"/>
              <a:t>销售数量</a:t>
            </a:r>
            <a:r>
              <a:rPr lang="en-US" altLang="zh-CN" b="0"/>
              <a:t>-</a:t>
            </a:r>
            <a:r>
              <a:rPr lang="zh-CN" altLang="en-US" b="0"/>
              <a:t>保本点销售数量</a:t>
            </a:r>
          </a:p>
          <a:p>
            <a:pPr>
              <a:lnSpc>
                <a:spcPct val="120000"/>
              </a:lnSpc>
              <a:spcBef>
                <a:spcPct val="40000"/>
              </a:spcBef>
              <a:buSzPct val="60000"/>
              <a:buFont typeface="Wingdings" pitchFamily="2" charset="2"/>
              <a:buChar char="l"/>
            </a:pPr>
            <a:r>
              <a:rPr lang="zh-CN" altLang="en-US" b="0"/>
              <a:t>安全边际额</a:t>
            </a:r>
            <a:r>
              <a:rPr lang="en-US" altLang="zh-CN" b="0"/>
              <a:t>=</a:t>
            </a:r>
            <a:r>
              <a:rPr lang="zh-CN" altLang="en-US" b="0"/>
              <a:t>预测</a:t>
            </a:r>
            <a:r>
              <a:rPr lang="en-US" altLang="zh-CN" b="0"/>
              <a:t>(</a:t>
            </a:r>
            <a:r>
              <a:rPr lang="zh-CN" altLang="en-US" b="0"/>
              <a:t>或实际</a:t>
            </a:r>
            <a:r>
              <a:rPr lang="en-US" altLang="zh-CN" b="0"/>
              <a:t>)</a:t>
            </a:r>
            <a:r>
              <a:rPr lang="zh-CN" altLang="en-US" b="0"/>
              <a:t>销售金额</a:t>
            </a:r>
            <a:r>
              <a:rPr lang="en-US" altLang="zh-CN" b="0"/>
              <a:t>-</a:t>
            </a:r>
            <a:r>
              <a:rPr lang="zh-CN" altLang="en-US" b="0"/>
              <a:t>保本点销售金额</a:t>
            </a:r>
          </a:p>
          <a:p>
            <a:pPr>
              <a:lnSpc>
                <a:spcPct val="120000"/>
              </a:lnSpc>
              <a:spcBef>
                <a:spcPct val="40000"/>
              </a:spcBef>
              <a:buSzPct val="60000"/>
              <a:buFont typeface="Wingdings" pitchFamily="2" charset="2"/>
              <a:buChar char="l"/>
            </a:pPr>
            <a:r>
              <a:rPr lang="zh-CN" altLang="en-US" b="0"/>
              <a:t>安全边际率</a:t>
            </a:r>
            <a:r>
              <a:rPr lang="en-US" altLang="zh-CN" b="0"/>
              <a:t>=</a:t>
            </a:r>
            <a:r>
              <a:rPr lang="zh-CN" altLang="en-US" b="0"/>
              <a:t>安全边际量</a:t>
            </a:r>
            <a:r>
              <a:rPr lang="en-US" altLang="zh-CN" b="0"/>
              <a:t>(</a:t>
            </a:r>
            <a:r>
              <a:rPr lang="zh-CN" altLang="en-US" b="0"/>
              <a:t>或安全边际额</a:t>
            </a:r>
            <a:r>
              <a:rPr lang="en-US" altLang="zh-CN" b="0"/>
              <a:t>)/</a:t>
            </a:r>
            <a:r>
              <a:rPr lang="zh-CN" altLang="en-US" b="0"/>
              <a:t>预测</a:t>
            </a:r>
            <a:r>
              <a:rPr lang="en-US" altLang="zh-CN" b="0"/>
              <a:t>(</a:t>
            </a:r>
            <a:r>
              <a:rPr lang="zh-CN" altLang="en-US" b="0"/>
              <a:t>或实际</a:t>
            </a:r>
            <a:r>
              <a:rPr lang="en-US" altLang="zh-CN" b="0"/>
              <a:t>)</a:t>
            </a:r>
            <a:r>
              <a:rPr lang="zh-CN" altLang="en-US" b="0"/>
              <a:t>销售量</a:t>
            </a:r>
            <a:r>
              <a:rPr lang="en-US" altLang="zh-CN" b="0"/>
              <a:t>(</a:t>
            </a:r>
            <a:r>
              <a:rPr lang="zh-CN" altLang="en-US" b="0"/>
              <a:t>或销售额</a:t>
            </a:r>
            <a:r>
              <a:rPr lang="en-US" altLang="zh-CN" b="0"/>
              <a:t>)</a:t>
            </a:r>
            <a:r>
              <a:rPr lang="en-US" altLang="zh-CN" sz="2800" b="0"/>
              <a:t> </a:t>
            </a:r>
            <a:endParaRPr lang="zh-CN" altLang="en-US" sz="2800" b="0"/>
          </a:p>
        </p:txBody>
      </p:sp>
      <p:sp>
        <p:nvSpPr>
          <p:cNvPr id="4" name="日期占位符 3"/>
          <p:cNvSpPr>
            <a:spLocks noGrp="1"/>
          </p:cNvSpPr>
          <p:nvPr>
            <p:ph type="dt" sz="half" idx="10"/>
          </p:nvPr>
        </p:nvSpPr>
        <p:spPr/>
        <p:txBody>
          <a:bodyPr/>
          <a:lstStyle/>
          <a:p>
            <a:fld id="{8A74F8F1-0D69-4329-A9BC-B6B80F8F790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AFB7EC36-9404-4C1B-9511-29E5599CF7AB}" type="slidenum">
              <a:rPr lang="ko-KR" altLang="en-US"/>
              <a:pPr/>
              <a:t>463</a:t>
            </a:fld>
            <a:endParaRPr lang="en-US" altLang="ko-KR"/>
          </a:p>
        </p:txBody>
      </p:sp>
    </p:spTree>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zh-CN" altLang="en-US" sz="3600">
                <a:solidFill>
                  <a:schemeClr val="bg1"/>
                </a:solidFill>
              </a:rPr>
              <a:t>四、营业杠杆分析</a:t>
            </a:r>
          </a:p>
        </p:txBody>
      </p:sp>
      <p:sp>
        <p:nvSpPr>
          <p:cNvPr id="151555" name="Rectangle 3"/>
          <p:cNvSpPr>
            <a:spLocks noGrp="1" noChangeArrowheads="1"/>
          </p:cNvSpPr>
          <p:nvPr>
            <p:ph idx="1"/>
          </p:nvPr>
        </p:nvSpPr>
        <p:spPr>
          <a:xfrm>
            <a:off x="684213" y="1125538"/>
            <a:ext cx="7920037" cy="5145087"/>
          </a:xfrm>
        </p:spPr>
        <p:txBody>
          <a:bodyPr/>
          <a:lstStyle/>
          <a:p>
            <a:pPr>
              <a:lnSpc>
                <a:spcPct val="120000"/>
              </a:lnSpc>
              <a:spcBef>
                <a:spcPct val="40000"/>
              </a:spcBef>
            </a:pPr>
            <a:r>
              <a:rPr lang="en-US" altLang="zh-CN" sz="2800" b="0"/>
              <a:t>1.</a:t>
            </a:r>
            <a:r>
              <a:rPr lang="zh-CN" altLang="en-US" sz="2800" b="0"/>
              <a:t>基本原理：营业杠杆是指由于固定成本的存在</a:t>
            </a:r>
            <a:r>
              <a:rPr lang="en-US" altLang="zh-CN" sz="2800" b="0"/>
              <a:t>,</a:t>
            </a:r>
            <a:r>
              <a:rPr lang="zh-CN" altLang="en-US" sz="2800" b="0"/>
              <a:t>从而使企业利润的变动幅度大于产销量的变动幅度的现象。</a:t>
            </a:r>
          </a:p>
          <a:p>
            <a:pPr>
              <a:lnSpc>
                <a:spcPct val="120000"/>
              </a:lnSpc>
              <a:spcBef>
                <a:spcPct val="40000"/>
              </a:spcBef>
            </a:pPr>
            <a:r>
              <a:rPr lang="zh-CN" altLang="en-US" sz="2800" b="0"/>
              <a:t>    这是因为</a:t>
            </a:r>
            <a:r>
              <a:rPr lang="en-US" altLang="zh-CN" sz="2800" b="0"/>
              <a:t>:</a:t>
            </a:r>
            <a:r>
              <a:rPr lang="zh-CN" altLang="en-US" sz="2800" b="0"/>
              <a:t>当产销业务量发生</a:t>
            </a:r>
            <a:r>
              <a:rPr lang="en-US" altLang="zh-CN" sz="2800" b="0"/>
              <a:t>,</a:t>
            </a:r>
            <a:r>
              <a:rPr lang="zh-CN" altLang="en-US" sz="2800" b="0"/>
              <a:t>利润一方面直接随产销量变动而变动</a:t>
            </a:r>
            <a:r>
              <a:rPr lang="en-US" altLang="zh-CN" sz="2800" b="0"/>
              <a:t>,</a:t>
            </a:r>
            <a:r>
              <a:rPr lang="zh-CN" altLang="en-US" sz="2800" b="0"/>
              <a:t>另一方面产销量变动导致单位产品固定成本的变动</a:t>
            </a:r>
            <a:r>
              <a:rPr lang="en-US" altLang="zh-CN" sz="2800" b="0"/>
              <a:t>,</a:t>
            </a:r>
            <a:r>
              <a:rPr lang="zh-CN" altLang="en-US" sz="2800" b="0"/>
              <a:t>又间接影响利润额的变动</a:t>
            </a:r>
            <a:r>
              <a:rPr lang="en-US" altLang="zh-CN" sz="2800" b="0"/>
              <a:t>,</a:t>
            </a:r>
            <a:r>
              <a:rPr lang="zh-CN" altLang="en-US" sz="2800" b="0"/>
              <a:t>故利润的变动幅度会更大。 </a:t>
            </a:r>
          </a:p>
        </p:txBody>
      </p:sp>
      <p:sp>
        <p:nvSpPr>
          <p:cNvPr id="4" name="日期占位符 3"/>
          <p:cNvSpPr>
            <a:spLocks noGrp="1"/>
          </p:cNvSpPr>
          <p:nvPr>
            <p:ph type="dt" sz="half" idx="10"/>
          </p:nvPr>
        </p:nvSpPr>
        <p:spPr/>
        <p:txBody>
          <a:bodyPr/>
          <a:lstStyle/>
          <a:p>
            <a:fld id="{597A4FCE-B98B-4E5E-99AF-C91727F10E3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F09B5217-2746-46B3-BED1-C80A8CA32B3C}" type="slidenum">
              <a:rPr lang="ko-KR" altLang="en-US"/>
              <a:pPr/>
              <a:t>464</a:t>
            </a:fld>
            <a:endParaRPr lang="en-US" altLang="ko-KR"/>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611188" y="981075"/>
            <a:ext cx="8207375" cy="5648325"/>
          </a:xfrm>
        </p:spPr>
        <p:txBody>
          <a:bodyPr/>
          <a:lstStyle/>
          <a:p>
            <a:pPr>
              <a:lnSpc>
                <a:spcPct val="110000"/>
              </a:lnSpc>
              <a:spcBef>
                <a:spcPct val="30000"/>
              </a:spcBef>
            </a:pPr>
            <a:r>
              <a:rPr lang="en-US" altLang="zh-CN" sz="2800" b="0"/>
              <a:t>2.</a:t>
            </a:r>
            <a:r>
              <a:rPr lang="zh-CN" altLang="en-US" sz="2800" b="0"/>
              <a:t>营业杠杆的计算：</a:t>
            </a:r>
          </a:p>
          <a:p>
            <a:pPr>
              <a:lnSpc>
                <a:spcPct val="110000"/>
              </a:lnSpc>
              <a:spcBef>
                <a:spcPct val="30000"/>
              </a:spcBef>
            </a:pPr>
            <a:r>
              <a:rPr lang="zh-CN" altLang="en-US" sz="2800" b="0"/>
              <a:t>营业杠杆系数</a:t>
            </a:r>
            <a:r>
              <a:rPr lang="en-US" altLang="zh-CN" sz="2800" b="0"/>
              <a:t>=</a:t>
            </a:r>
            <a:r>
              <a:rPr lang="zh-CN" altLang="en-US" sz="2800" b="0"/>
              <a:t>净收益变动率</a:t>
            </a:r>
            <a:r>
              <a:rPr lang="en-US" altLang="zh-CN" sz="2800" b="0"/>
              <a:t>/</a:t>
            </a:r>
            <a:r>
              <a:rPr lang="zh-CN" altLang="en-US" sz="2800" b="0"/>
              <a:t>销售量变动率</a:t>
            </a:r>
          </a:p>
          <a:p>
            <a:pPr>
              <a:lnSpc>
                <a:spcPct val="110000"/>
              </a:lnSpc>
              <a:spcBef>
                <a:spcPct val="30000"/>
              </a:spcBef>
            </a:pPr>
            <a:r>
              <a:rPr lang="en-US" altLang="zh-CN" sz="2800" b="0"/>
              <a:t>3.</a:t>
            </a:r>
            <a:r>
              <a:rPr lang="zh-CN" altLang="en-US" sz="2800" b="0"/>
              <a:t>营业杠杆的作用：</a:t>
            </a:r>
          </a:p>
          <a:p>
            <a:pPr>
              <a:lnSpc>
                <a:spcPct val="110000"/>
              </a:lnSpc>
              <a:spcBef>
                <a:spcPct val="30000"/>
              </a:spcBef>
            </a:pPr>
            <a:r>
              <a:rPr lang="zh-CN" altLang="en-US" sz="2800" b="0"/>
              <a:t>  ⑴衡量企业经营风险。</a:t>
            </a:r>
          </a:p>
          <a:p>
            <a:pPr>
              <a:lnSpc>
                <a:spcPct val="110000"/>
              </a:lnSpc>
              <a:spcBef>
                <a:spcPct val="30000"/>
              </a:spcBef>
            </a:pPr>
            <a:r>
              <a:rPr lang="zh-CN" altLang="en-US" sz="2800" b="0"/>
              <a:t>  ⑵帮助企业调整成本结构。</a:t>
            </a:r>
          </a:p>
          <a:p>
            <a:pPr>
              <a:lnSpc>
                <a:spcPct val="110000"/>
              </a:lnSpc>
              <a:spcBef>
                <a:spcPct val="30000"/>
              </a:spcBef>
            </a:pPr>
            <a:r>
              <a:rPr lang="zh-CN" altLang="en-US" sz="2800" b="0"/>
              <a:t>  ⑶预测未来的营业利润和业务量水平。</a:t>
            </a:r>
          </a:p>
          <a:p>
            <a:pPr>
              <a:lnSpc>
                <a:spcPct val="110000"/>
              </a:lnSpc>
              <a:spcBef>
                <a:spcPct val="30000"/>
              </a:spcBef>
            </a:pPr>
            <a:r>
              <a:rPr lang="zh-CN" altLang="en-US" sz="2800" b="0"/>
              <a:t>    计划期净收益</a:t>
            </a:r>
            <a:r>
              <a:rPr lang="en-US" altLang="zh-CN" sz="2800" b="0"/>
              <a:t>=</a:t>
            </a:r>
            <a:r>
              <a:rPr lang="zh-CN" altLang="en-US" sz="2800" b="0"/>
              <a:t>基期净收益*（</a:t>
            </a:r>
            <a:r>
              <a:rPr lang="en-US" altLang="zh-CN" sz="2800" b="0"/>
              <a:t>1+</a:t>
            </a:r>
            <a:r>
              <a:rPr lang="zh-CN" altLang="en-US" sz="2800" b="0"/>
              <a:t>销售变动率*营业杠杆系数） </a:t>
            </a:r>
          </a:p>
        </p:txBody>
      </p:sp>
      <p:sp>
        <p:nvSpPr>
          <p:cNvPr id="3" name="日期占位符 3"/>
          <p:cNvSpPr>
            <a:spLocks noGrp="1"/>
          </p:cNvSpPr>
          <p:nvPr>
            <p:ph type="dt" sz="half" idx="10"/>
          </p:nvPr>
        </p:nvSpPr>
        <p:spPr/>
        <p:txBody>
          <a:bodyPr/>
          <a:lstStyle/>
          <a:p>
            <a:fld id="{B29982FB-4E52-40C7-8100-7AC8CA106244}"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2589CFF3-AA5F-411F-B841-226471770171}" type="slidenum">
              <a:rPr lang="ko-KR" altLang="en-US"/>
              <a:pPr/>
              <a:t>465</a:t>
            </a:fld>
            <a:endParaRPr lang="en-US" altLang="ko-KR"/>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zh-CN" altLang="en-US" sz="3600">
                <a:solidFill>
                  <a:schemeClr val="bg1"/>
                </a:solidFill>
              </a:rPr>
              <a:t>本章思考题</a:t>
            </a:r>
            <a:endParaRPr lang="en-US" altLang="zh-CN" sz="3600">
              <a:solidFill>
                <a:schemeClr val="bg1"/>
              </a:solidFill>
            </a:endParaRPr>
          </a:p>
        </p:txBody>
      </p:sp>
      <p:sp>
        <p:nvSpPr>
          <p:cNvPr id="153603" name="Rectangle 3"/>
          <p:cNvSpPr>
            <a:spLocks noGrp="1" noChangeArrowheads="1"/>
          </p:cNvSpPr>
          <p:nvPr>
            <p:ph idx="1"/>
          </p:nvPr>
        </p:nvSpPr>
        <p:spPr>
          <a:xfrm>
            <a:off x="539750" y="1268413"/>
            <a:ext cx="7920038" cy="4895850"/>
          </a:xfrm>
        </p:spPr>
        <p:txBody>
          <a:bodyPr/>
          <a:lstStyle/>
          <a:p>
            <a:pPr>
              <a:spcBef>
                <a:spcPct val="50000"/>
              </a:spcBef>
            </a:pPr>
            <a:r>
              <a:rPr lang="en-US" altLang="zh-CN" sz="2800" b="0"/>
              <a:t>1.</a:t>
            </a:r>
            <a:r>
              <a:rPr lang="zh-CN" altLang="en-US" sz="2800" b="0"/>
              <a:t>试述变动成本、固定成本、混合成本的特点。</a:t>
            </a:r>
          </a:p>
          <a:p>
            <a:pPr>
              <a:spcBef>
                <a:spcPct val="50000"/>
              </a:spcBef>
            </a:pPr>
            <a:r>
              <a:rPr lang="en-US" altLang="zh-CN" sz="2800" b="0"/>
              <a:t>2.</a:t>
            </a:r>
            <a:r>
              <a:rPr lang="zh-CN" altLang="en-US" sz="2800" b="0"/>
              <a:t>边际贡献为什么反映了产品的初步盈利能力。</a:t>
            </a:r>
          </a:p>
          <a:p>
            <a:pPr>
              <a:spcBef>
                <a:spcPct val="50000"/>
              </a:spcBef>
            </a:pPr>
            <a:r>
              <a:rPr lang="en-US" altLang="zh-CN" sz="2800" b="0"/>
              <a:t>3.</a:t>
            </a:r>
            <a:r>
              <a:rPr lang="zh-CN" altLang="en-US" sz="2800" b="0"/>
              <a:t>反映企业经营风险的指标有哪些，为什么。</a:t>
            </a:r>
          </a:p>
          <a:p>
            <a:pPr>
              <a:spcBef>
                <a:spcPct val="50000"/>
              </a:spcBef>
            </a:pPr>
            <a:r>
              <a:rPr lang="en-US" altLang="zh-CN" sz="2800" b="0"/>
              <a:t>4.</a:t>
            </a:r>
            <a:r>
              <a:rPr lang="zh-CN" altLang="en-US" sz="2800" b="0"/>
              <a:t>为什么会产生营业杠杆效应。</a:t>
            </a:r>
          </a:p>
          <a:p>
            <a:pPr>
              <a:spcBef>
                <a:spcPct val="50000"/>
              </a:spcBef>
            </a:pPr>
            <a:r>
              <a:rPr lang="en-US" altLang="zh-CN" sz="2800" b="0"/>
              <a:t>5.</a:t>
            </a:r>
            <a:r>
              <a:rPr lang="zh-CN" altLang="en-US" sz="2800" b="0"/>
              <a:t>企业如何规划营业杠杆水平。</a:t>
            </a:r>
            <a:endParaRPr lang="en-US" altLang="zh-CN" sz="2800" b="0"/>
          </a:p>
        </p:txBody>
      </p:sp>
      <p:sp>
        <p:nvSpPr>
          <p:cNvPr id="4" name="日期占位符 3"/>
          <p:cNvSpPr>
            <a:spLocks noGrp="1"/>
          </p:cNvSpPr>
          <p:nvPr>
            <p:ph type="dt" sz="half" idx="10"/>
          </p:nvPr>
        </p:nvSpPr>
        <p:spPr/>
        <p:txBody>
          <a:bodyPr/>
          <a:lstStyle/>
          <a:p>
            <a:fld id="{3E9BB77B-FDDE-4319-902F-D3371C2BBCC4}"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B511415-92DA-4F3F-BFC4-645A6B7D2900}" type="slidenum">
              <a:rPr lang="ko-KR" altLang="en-US"/>
              <a:pPr/>
              <a:t>466</a:t>
            </a:fld>
            <a:endParaRPr lang="en-US" altLang="ko-KR"/>
          </a:p>
        </p:txBody>
      </p:sp>
    </p:spTree>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normAutofit fontScale="90000"/>
          </a:bodyPr>
          <a:lstStyle/>
          <a:p>
            <a:r>
              <a:rPr lang="zh-CN" altLang="en-US" sz="10600" b="0">
                <a:solidFill>
                  <a:srgbClr val="003366"/>
                </a:solidFill>
                <a:ea typeface="华文新魏" pitchFamily="2" charset="-122"/>
              </a:rPr>
              <a:t>会计学</a:t>
            </a:r>
          </a:p>
        </p:txBody>
      </p:sp>
      <p:sp>
        <p:nvSpPr>
          <p:cNvPr id="36867" name="Rectangle 3"/>
          <p:cNvSpPr>
            <a:spLocks noGrp="1" noChangeArrowheads="1"/>
          </p:cNvSpPr>
          <p:nvPr>
            <p:ph type="subTitle" idx="1"/>
          </p:nvPr>
        </p:nvSpPr>
        <p:spPr>
          <a:xfrm>
            <a:off x="900113" y="5157788"/>
            <a:ext cx="7488237" cy="649287"/>
          </a:xfrm>
        </p:spPr>
        <p:txBody>
          <a:bodyPr/>
          <a:lstStyle/>
          <a:p>
            <a:r>
              <a:rPr lang="en-US" altLang="zh-CN" sz="2800" b="0">
                <a:solidFill>
                  <a:srgbClr val="000066"/>
                </a:solidFill>
              </a:rPr>
              <a:t>《</a:t>
            </a:r>
            <a:r>
              <a:rPr lang="zh-CN" altLang="en-US" sz="2800" b="0">
                <a:solidFill>
                  <a:srgbClr val="000066"/>
                </a:solidFill>
              </a:rPr>
              <a:t>会计学</a:t>
            </a:r>
            <a:r>
              <a:rPr lang="en-US" altLang="zh-CN" sz="2800" b="0">
                <a:solidFill>
                  <a:srgbClr val="000066"/>
                </a:solidFill>
              </a:rPr>
              <a:t>》</a:t>
            </a:r>
            <a:r>
              <a:rPr lang="zh-CN" altLang="en-US" sz="2800" b="0">
                <a:solidFill>
                  <a:srgbClr val="000066"/>
                </a:solidFill>
              </a:rPr>
              <a:t>课程组</a:t>
            </a:r>
          </a:p>
        </p:txBody>
      </p:sp>
      <p:sp>
        <p:nvSpPr>
          <p:cNvPr id="4" name="Rectangle 11"/>
          <p:cNvSpPr>
            <a:spLocks noGrp="1" noChangeArrowheads="1"/>
          </p:cNvSpPr>
          <p:nvPr>
            <p:ph type="dt" sz="half" idx="10"/>
          </p:nvPr>
        </p:nvSpPr>
        <p:spPr>
          <a:xfrm>
            <a:off x="685800" y="6296025"/>
            <a:ext cx="1905000" cy="457200"/>
          </a:xfrm>
          <a:prstGeom prst="rect">
            <a:avLst/>
          </a:prstGeom>
        </p:spPr>
        <p:txBody>
          <a:bodyPr/>
          <a:lstStyle/>
          <a:p>
            <a:fld id="{A0545FCC-1C8A-4E6D-8C03-9E396D118DC1}" type="datetime1">
              <a:rPr lang="zh-CN" altLang="en-US"/>
              <a:pPr/>
              <a:t>2012-07-13</a:t>
            </a:fld>
            <a:endParaRPr lang="en-US" altLang="ko-KR"/>
          </a:p>
        </p:txBody>
      </p:sp>
      <p:sp>
        <p:nvSpPr>
          <p:cNvPr id="6" name="Rectangle 13"/>
          <p:cNvSpPr>
            <a:spLocks noGrp="1" noChangeArrowheads="1"/>
          </p:cNvSpPr>
          <p:nvPr>
            <p:ph type="sldNum" sz="quarter" idx="12"/>
          </p:nvPr>
        </p:nvSpPr>
        <p:spPr>
          <a:xfrm>
            <a:off x="6553200" y="6296025"/>
            <a:ext cx="1905000" cy="457200"/>
          </a:xfrm>
          <a:prstGeom prst="rect">
            <a:avLst/>
          </a:prstGeom>
        </p:spPr>
        <p:txBody>
          <a:bodyPr/>
          <a:lstStyle/>
          <a:p>
            <a:fld id="{0A234B87-91F0-452F-9E7A-BF975C8B9F0D}" type="slidenum">
              <a:rPr lang="ko-KR" altLang="en-US"/>
              <a:pPr/>
              <a:t>467</a:t>
            </a:fld>
            <a:endParaRPr lang="en-US" altLang="ko-KR"/>
          </a:p>
        </p:txBody>
      </p:sp>
    </p:spTree>
  </p:cSld>
  <p:clrMapOvr>
    <a:masterClrMapping/>
  </p:clrMapOvr>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sz="4800" b="0">
                <a:solidFill>
                  <a:schemeClr val="bg1"/>
                </a:solidFill>
                <a:latin typeface="华文新魏" pitchFamily="2" charset="-122"/>
                <a:ea typeface="华文新魏" pitchFamily="2" charset="-122"/>
              </a:rPr>
              <a:t>第十二章   </a:t>
            </a:r>
            <a:r>
              <a:rPr lang="zh-CN" altLang="en-US" sz="4800" b="0">
                <a:solidFill>
                  <a:schemeClr val="bg1"/>
                </a:solidFill>
                <a:latin typeface="黑体" pitchFamily="2" charset="-122"/>
                <a:ea typeface="华文新魏" pitchFamily="2" charset="-122"/>
              </a:rPr>
              <a:t>会计决策</a:t>
            </a:r>
          </a:p>
        </p:txBody>
      </p:sp>
      <p:sp>
        <p:nvSpPr>
          <p:cNvPr id="5" name="日期占位符 3"/>
          <p:cNvSpPr>
            <a:spLocks noGrp="1"/>
          </p:cNvSpPr>
          <p:nvPr>
            <p:ph type="dt" sz="half" idx="10"/>
          </p:nvPr>
        </p:nvSpPr>
        <p:spPr/>
        <p:txBody>
          <a:bodyPr/>
          <a:lstStyle/>
          <a:p>
            <a:fld id="{01AF9DB9-0DC7-4257-B938-C78684D8CD13}"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ko-KR" altLang="en-US"/>
              <a:t>会计学</a:t>
            </a:r>
            <a:endParaRPr lang="en-US" altLang="ko-KR"/>
          </a:p>
        </p:txBody>
      </p:sp>
      <p:sp>
        <p:nvSpPr>
          <p:cNvPr id="7" name="灯片编号占位符 5"/>
          <p:cNvSpPr>
            <a:spLocks noGrp="1"/>
          </p:cNvSpPr>
          <p:nvPr>
            <p:ph type="sldNum" sz="quarter" idx="12"/>
          </p:nvPr>
        </p:nvSpPr>
        <p:spPr/>
        <p:txBody>
          <a:bodyPr/>
          <a:lstStyle/>
          <a:p>
            <a:fld id="{8CE4C28D-8AB1-490C-9A2E-4FA784E5F12B}" type="slidenum">
              <a:rPr lang="ko-KR" altLang="en-US"/>
              <a:pPr/>
              <a:t>468</a:t>
            </a:fld>
            <a:endParaRPr lang="en-US" altLang="ko-KR"/>
          </a:p>
        </p:txBody>
      </p:sp>
      <p:sp>
        <p:nvSpPr>
          <p:cNvPr id="37891" name="AutoShape 3"/>
          <p:cNvSpPr>
            <a:spLocks noChangeArrowheads="1"/>
          </p:cNvSpPr>
          <p:nvPr/>
        </p:nvSpPr>
        <p:spPr bwMode="auto">
          <a:xfrm>
            <a:off x="1908175" y="1916113"/>
            <a:ext cx="5111750" cy="627062"/>
          </a:xfrm>
          <a:prstGeom prst="roundRect">
            <a:avLst>
              <a:gd name="adj" fmla="val 50000"/>
            </a:avLst>
          </a:prstGeom>
          <a:solidFill>
            <a:srgbClr val="FFFFCC"/>
          </a:solidFill>
          <a:ln w="9525">
            <a:solidFill>
              <a:schemeClr val="tx2"/>
            </a:solidFill>
            <a:round/>
            <a:headEnd/>
            <a:tailEnd/>
          </a:ln>
          <a:effectLst/>
        </p:spPr>
        <p:txBody>
          <a:bodyPr wrap="none" anchor="ctr"/>
          <a:lstStyle/>
          <a:p>
            <a:pPr marL="352425"/>
            <a:r>
              <a:rPr kumimoji="1" lang="zh-CN" altLang="en-US" sz="3200" b="1">
                <a:latin typeface="黑体" pitchFamily="2" charset="-122"/>
                <a:ea typeface="黑体" pitchFamily="2" charset="-122"/>
              </a:rPr>
              <a:t>第一节  短期经营决策</a:t>
            </a:r>
          </a:p>
        </p:txBody>
      </p:sp>
      <p:sp>
        <p:nvSpPr>
          <p:cNvPr id="37892" name="AutoShape 4"/>
          <p:cNvSpPr>
            <a:spLocks noChangeArrowheads="1"/>
          </p:cNvSpPr>
          <p:nvPr/>
        </p:nvSpPr>
        <p:spPr bwMode="auto">
          <a:xfrm>
            <a:off x="1908175" y="3500438"/>
            <a:ext cx="5111750" cy="627062"/>
          </a:xfrm>
          <a:prstGeom prst="roundRect">
            <a:avLst>
              <a:gd name="adj" fmla="val 50000"/>
            </a:avLst>
          </a:prstGeom>
          <a:solidFill>
            <a:srgbClr val="FFFFCC"/>
          </a:solidFill>
          <a:ln w="9525">
            <a:solidFill>
              <a:schemeClr val="tx1"/>
            </a:solidFill>
            <a:round/>
            <a:headEnd/>
            <a:tailEnd/>
          </a:ln>
          <a:effectLst/>
        </p:spPr>
        <p:txBody>
          <a:bodyPr wrap="none" anchor="ctr"/>
          <a:lstStyle/>
          <a:p>
            <a:pPr marL="354013"/>
            <a:r>
              <a:rPr kumimoji="1" lang="zh-CN" altLang="en-US" sz="3200" b="1">
                <a:latin typeface="黑体" pitchFamily="2" charset="-122"/>
                <a:ea typeface="黑体" pitchFamily="2" charset="-122"/>
              </a:rPr>
              <a:t>第二节  长期投资决策</a:t>
            </a:r>
          </a:p>
        </p:txBody>
      </p:sp>
    </p:spTree>
  </p:cSld>
  <p:clrMapOvr>
    <a:masterClrMapping/>
  </p:clrMapOvr>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152400"/>
            <a:ext cx="7772400" cy="762000"/>
          </a:xfrm>
        </p:spPr>
        <p:txBody>
          <a:bodyPr>
            <a:normAutofit fontScale="90000"/>
          </a:bodyPr>
          <a:lstStyle/>
          <a:p>
            <a:r>
              <a:rPr lang="zh-CN" altLang="en-US" sz="4800" b="0">
                <a:solidFill>
                  <a:schemeClr val="bg1"/>
                </a:solidFill>
                <a:latin typeface="华文新魏" pitchFamily="2" charset="-122"/>
                <a:ea typeface="华文新魏" pitchFamily="2" charset="-122"/>
              </a:rPr>
              <a:t>第一节  短期经营决策</a:t>
            </a:r>
          </a:p>
        </p:txBody>
      </p:sp>
      <p:sp>
        <p:nvSpPr>
          <p:cNvPr id="13315" name="Rectangle 3"/>
          <p:cNvSpPr>
            <a:spLocks noGrp="1" noChangeArrowheads="1"/>
          </p:cNvSpPr>
          <p:nvPr>
            <p:ph idx="1"/>
          </p:nvPr>
        </p:nvSpPr>
        <p:spPr>
          <a:xfrm>
            <a:off x="1295400" y="1524000"/>
            <a:ext cx="7119938" cy="4159250"/>
          </a:xfrm>
        </p:spPr>
        <p:txBody>
          <a:bodyPr/>
          <a:lstStyle/>
          <a:p>
            <a:pPr>
              <a:lnSpc>
                <a:spcPct val="130000"/>
              </a:lnSpc>
            </a:pPr>
            <a:r>
              <a:rPr lang="zh-CN" altLang="en-US" sz="4000" b="0">
                <a:ea typeface="黑体" pitchFamily="2" charset="-122"/>
              </a:rPr>
              <a:t>一、短期经营决策的特点</a:t>
            </a:r>
          </a:p>
          <a:p>
            <a:pPr>
              <a:lnSpc>
                <a:spcPct val="130000"/>
              </a:lnSpc>
            </a:pPr>
            <a:r>
              <a:rPr lang="zh-CN" altLang="en-US" sz="4000" b="0">
                <a:ea typeface="黑体" pitchFamily="2" charset="-122"/>
              </a:rPr>
              <a:t>二、差量分析法</a:t>
            </a:r>
          </a:p>
          <a:p>
            <a:pPr>
              <a:lnSpc>
                <a:spcPct val="130000"/>
              </a:lnSpc>
            </a:pPr>
            <a:r>
              <a:rPr lang="zh-CN" altLang="en-US" sz="4000" b="0">
                <a:ea typeface="黑体" pitchFamily="2" charset="-122"/>
              </a:rPr>
              <a:t>三、量本利分析法</a:t>
            </a:r>
            <a:r>
              <a:rPr lang="zh-CN" altLang="en-US" sz="3600" b="0">
                <a:latin typeface="Arial"/>
                <a:ea typeface="黑体" pitchFamily="2" charset="-122"/>
              </a:rPr>
              <a:t> </a:t>
            </a:r>
            <a:endParaRPr lang="zh-CN" altLang="en-US" sz="3600" b="0">
              <a:ea typeface="黑体" pitchFamily="2" charset="-122"/>
            </a:endParaRPr>
          </a:p>
        </p:txBody>
      </p:sp>
      <p:sp>
        <p:nvSpPr>
          <p:cNvPr id="4" name="日期占位符 3"/>
          <p:cNvSpPr>
            <a:spLocks noGrp="1"/>
          </p:cNvSpPr>
          <p:nvPr>
            <p:ph type="dt" sz="half" idx="10"/>
          </p:nvPr>
        </p:nvSpPr>
        <p:spPr/>
        <p:txBody>
          <a:bodyPr/>
          <a:lstStyle/>
          <a:p>
            <a:fld id="{4DE62B20-62FF-4F72-98E0-53E41279728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830E5380-96A3-4322-9A99-29CD942FDEA9}" type="slidenum">
              <a:rPr lang="ko-KR" altLang="en-US"/>
              <a:pPr/>
              <a:t>469</a:t>
            </a:fld>
            <a:endParaRPr lang="en-US" altLang="ko-K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827088" y="1916113"/>
            <a:ext cx="7785100" cy="4391025"/>
          </a:xfrm>
        </p:spPr>
        <p:txBody>
          <a:bodyPr/>
          <a:lstStyle/>
          <a:p>
            <a:pPr>
              <a:lnSpc>
                <a:spcPct val="120000"/>
              </a:lnSpc>
              <a:spcBef>
                <a:spcPct val="70000"/>
              </a:spcBef>
            </a:pPr>
            <a:r>
              <a:rPr lang="zh-CN" altLang="en-US" sz="3600">
                <a:latin typeface="楷体_GB2312" pitchFamily="49" charset="-122"/>
              </a:rPr>
              <a:t>动态会计要素之间的数量关系：</a:t>
            </a:r>
          </a:p>
          <a:p>
            <a:pPr>
              <a:lnSpc>
                <a:spcPct val="120000"/>
              </a:lnSpc>
              <a:spcBef>
                <a:spcPct val="70000"/>
              </a:spcBef>
            </a:pPr>
            <a:r>
              <a:rPr lang="zh-CN" altLang="en-US" sz="3600">
                <a:solidFill>
                  <a:schemeClr val="accent2"/>
                </a:solidFill>
                <a:latin typeface="楷体_GB2312" pitchFamily="49" charset="-122"/>
              </a:rPr>
              <a:t>收入-费用＝利润</a:t>
            </a:r>
          </a:p>
          <a:p>
            <a:pPr>
              <a:lnSpc>
                <a:spcPct val="120000"/>
              </a:lnSpc>
              <a:spcBef>
                <a:spcPct val="70000"/>
              </a:spcBef>
            </a:pPr>
            <a:endParaRPr lang="zh-CN" altLang="en-US" sz="3600">
              <a:latin typeface="楷体_GB2312" pitchFamily="49" charset="-122"/>
            </a:endParaRPr>
          </a:p>
        </p:txBody>
      </p:sp>
      <p:sp>
        <p:nvSpPr>
          <p:cNvPr id="3" name="日期占位符 3"/>
          <p:cNvSpPr>
            <a:spLocks noGrp="1"/>
          </p:cNvSpPr>
          <p:nvPr>
            <p:ph type="dt" sz="half" idx="10"/>
          </p:nvPr>
        </p:nvSpPr>
        <p:spPr/>
        <p:txBody>
          <a:bodyPr/>
          <a:lstStyle/>
          <a:p>
            <a:fld id="{F547C11C-9239-439E-B8E8-9AD6AAFA0C6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63D681E4-2AAC-4F8D-B95E-E3D7A9E1E2A7}" type="slidenum">
              <a:rPr lang="en-US" altLang="ko-KR"/>
              <a:pPr/>
              <a:t>47</a:t>
            </a:fld>
            <a:endParaRPr lang="en-US" altLang="ko-KR"/>
          </a:p>
        </p:txBody>
      </p:sp>
    </p:spTree>
  </p:cSld>
  <p:clrMapOvr>
    <a:masterClrMapping/>
  </p:clrMapOvr>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153400" cy="685800"/>
          </a:xfrm>
        </p:spPr>
        <p:txBody>
          <a:bodyPr/>
          <a:lstStyle/>
          <a:p>
            <a:r>
              <a:rPr lang="zh-CN" altLang="en-US" sz="3600">
                <a:solidFill>
                  <a:schemeClr val="bg1"/>
                </a:solidFill>
              </a:rPr>
              <a:t>一、短期经营决策的特点</a:t>
            </a:r>
          </a:p>
        </p:txBody>
      </p:sp>
      <p:sp>
        <p:nvSpPr>
          <p:cNvPr id="14339" name="Rectangle 3"/>
          <p:cNvSpPr>
            <a:spLocks noGrp="1" noChangeArrowheads="1"/>
          </p:cNvSpPr>
          <p:nvPr>
            <p:ph idx="1"/>
          </p:nvPr>
        </p:nvSpPr>
        <p:spPr>
          <a:xfrm>
            <a:off x="609600" y="1066800"/>
            <a:ext cx="7843838" cy="5257800"/>
          </a:xfrm>
        </p:spPr>
        <p:txBody>
          <a:bodyPr/>
          <a:lstStyle/>
          <a:p>
            <a:pPr marL="533400" indent="-533400">
              <a:lnSpc>
                <a:spcPct val="120000"/>
              </a:lnSpc>
              <a:spcBef>
                <a:spcPct val="40000"/>
              </a:spcBef>
            </a:pPr>
            <a:r>
              <a:rPr lang="en-US" altLang="zh-CN" sz="2800" b="0"/>
              <a:t>1.</a:t>
            </a:r>
            <a:r>
              <a:rPr lang="zh-CN" altLang="en-US" sz="2800" b="0"/>
              <a:t>决策性质：战术性决策</a:t>
            </a:r>
            <a:endParaRPr lang="zh-CN" altLang="en-US" sz="1600" b="0"/>
          </a:p>
          <a:p>
            <a:pPr marL="533400" indent="-533400">
              <a:lnSpc>
                <a:spcPct val="120000"/>
              </a:lnSpc>
              <a:spcBef>
                <a:spcPct val="40000"/>
              </a:spcBef>
            </a:pPr>
            <a:r>
              <a:rPr lang="en-US" altLang="zh-CN" sz="2800" b="0"/>
              <a:t>2.</a:t>
            </a:r>
            <a:r>
              <a:rPr lang="zh-CN" altLang="en-US" sz="2800" b="0"/>
              <a:t>决策者：中基层管理人员</a:t>
            </a:r>
            <a:endParaRPr lang="zh-CN" altLang="en-US" sz="1600" b="0"/>
          </a:p>
          <a:p>
            <a:pPr marL="533400" indent="-533400">
              <a:lnSpc>
                <a:spcPct val="120000"/>
              </a:lnSpc>
              <a:spcBef>
                <a:spcPct val="40000"/>
              </a:spcBef>
            </a:pPr>
            <a:r>
              <a:rPr lang="en-US" altLang="zh-CN" sz="2800" b="0"/>
              <a:t>3.</a:t>
            </a:r>
            <a:r>
              <a:rPr lang="zh-CN" altLang="en-US" sz="2800" b="0"/>
              <a:t>决策目标：期间利润</a:t>
            </a:r>
          </a:p>
          <a:p>
            <a:pPr marL="533400" indent="-533400">
              <a:lnSpc>
                <a:spcPct val="120000"/>
              </a:lnSpc>
              <a:spcBef>
                <a:spcPct val="40000"/>
              </a:spcBef>
            </a:pPr>
            <a:r>
              <a:rPr lang="zh-CN" altLang="en-US" sz="2800" b="0"/>
              <a:t>  </a:t>
            </a:r>
            <a:r>
              <a:rPr lang="en-US" altLang="zh-CN" sz="2800" b="0"/>
              <a:t>(1)</a:t>
            </a:r>
            <a:r>
              <a:rPr lang="zh-CN" altLang="en-US" sz="2800" b="0"/>
              <a:t>本年利润是现金流量的主要来源</a:t>
            </a:r>
          </a:p>
          <a:p>
            <a:pPr marL="533400" indent="-533400">
              <a:lnSpc>
                <a:spcPct val="120000"/>
              </a:lnSpc>
              <a:spcBef>
                <a:spcPct val="40000"/>
              </a:spcBef>
            </a:pPr>
            <a:r>
              <a:rPr lang="zh-CN" altLang="en-US" sz="2800" b="0"/>
              <a:t>  </a:t>
            </a:r>
            <a:r>
              <a:rPr lang="en-US" altLang="zh-CN" sz="2800" b="0"/>
              <a:t>(2)</a:t>
            </a:r>
            <a:r>
              <a:rPr lang="zh-CN" altLang="en-US" sz="2800" b="0"/>
              <a:t>本年内期间利润与现金流量的差异主要是由长期投资决策所应解决的问题</a:t>
            </a:r>
          </a:p>
          <a:p>
            <a:pPr marL="533400" indent="-533400">
              <a:lnSpc>
                <a:spcPct val="120000"/>
              </a:lnSpc>
              <a:spcBef>
                <a:spcPct val="40000"/>
              </a:spcBef>
            </a:pPr>
            <a:r>
              <a:rPr lang="zh-CN" altLang="en-US" sz="2800" b="0"/>
              <a:t>  </a:t>
            </a:r>
            <a:r>
              <a:rPr lang="en-US" altLang="zh-CN" sz="2800" b="0"/>
              <a:t>(3)</a:t>
            </a:r>
            <a:r>
              <a:rPr lang="zh-CN" altLang="en-US" sz="2800" b="0"/>
              <a:t>流动资金无法变现的可能性小</a:t>
            </a:r>
          </a:p>
        </p:txBody>
      </p:sp>
      <p:sp>
        <p:nvSpPr>
          <p:cNvPr id="4" name="日期占位符 3"/>
          <p:cNvSpPr>
            <a:spLocks noGrp="1"/>
          </p:cNvSpPr>
          <p:nvPr>
            <p:ph type="dt" sz="half" idx="10"/>
          </p:nvPr>
        </p:nvSpPr>
        <p:spPr/>
        <p:txBody>
          <a:bodyPr/>
          <a:lstStyle/>
          <a:p>
            <a:fld id="{24AAAA2E-05EF-4C33-8A69-80152D25534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D9B4C994-DBFA-438F-86ED-619E9AF1B333}" type="slidenum">
              <a:rPr lang="ko-KR" altLang="en-US"/>
              <a:pPr/>
              <a:t>470</a:t>
            </a:fld>
            <a:endParaRPr lang="en-US" altLang="ko-KR"/>
          </a:p>
        </p:txBody>
      </p:sp>
    </p:spTree>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sz="3600">
                <a:solidFill>
                  <a:schemeClr val="bg1"/>
                </a:solidFill>
              </a:rPr>
              <a:t>二、差量分析法</a:t>
            </a:r>
          </a:p>
        </p:txBody>
      </p:sp>
      <p:sp>
        <p:nvSpPr>
          <p:cNvPr id="15363" name="Rectangle 3"/>
          <p:cNvSpPr>
            <a:spLocks noGrp="1" noChangeArrowheads="1"/>
          </p:cNvSpPr>
          <p:nvPr>
            <p:ph idx="1"/>
          </p:nvPr>
        </p:nvSpPr>
        <p:spPr>
          <a:xfrm>
            <a:off x="533400" y="1066800"/>
            <a:ext cx="8153400" cy="5257800"/>
          </a:xfrm>
        </p:spPr>
        <p:txBody>
          <a:bodyPr/>
          <a:lstStyle/>
          <a:p>
            <a:pPr>
              <a:lnSpc>
                <a:spcPct val="120000"/>
              </a:lnSpc>
              <a:spcBef>
                <a:spcPct val="45000"/>
              </a:spcBef>
            </a:pPr>
            <a:r>
              <a:rPr lang="en-US" altLang="zh-CN" sz="2800" b="0"/>
              <a:t>1</a:t>
            </a:r>
            <a:r>
              <a:rPr lang="zh-CN" altLang="en-US" sz="2800" b="0"/>
              <a:t>、基本原理</a:t>
            </a:r>
          </a:p>
          <a:p>
            <a:pPr>
              <a:lnSpc>
                <a:spcPct val="120000"/>
              </a:lnSpc>
              <a:spcBef>
                <a:spcPct val="45000"/>
              </a:spcBef>
              <a:buSzPct val="60000"/>
              <a:buFont typeface="Wingdings" pitchFamily="2" charset="2"/>
              <a:buNone/>
            </a:pPr>
            <a:r>
              <a:rPr lang="zh-CN" altLang="en-US" sz="2800" b="0"/>
              <a:t>● 差量分析法是通过两个备选方案的差量收入与差量成本的比较，从而确定最优方案的决策方法。</a:t>
            </a:r>
          </a:p>
          <a:p>
            <a:pPr>
              <a:lnSpc>
                <a:spcPct val="120000"/>
              </a:lnSpc>
              <a:spcBef>
                <a:spcPct val="45000"/>
              </a:spcBef>
              <a:buSzPct val="60000"/>
              <a:buFont typeface="Wingdings" pitchFamily="2" charset="2"/>
              <a:buNone/>
            </a:pPr>
            <a:r>
              <a:rPr lang="zh-CN" altLang="en-US" sz="2800" b="0"/>
              <a:t>● </a:t>
            </a:r>
            <a:r>
              <a:rPr lang="zh-CN" altLang="en-US" sz="2800" b="0">
                <a:latin typeface="Arial"/>
              </a:rPr>
              <a:t>“</a:t>
            </a:r>
            <a:r>
              <a:rPr lang="zh-CN" altLang="en-US" sz="2800" b="0"/>
              <a:t>差量收入</a:t>
            </a:r>
            <a:r>
              <a:rPr lang="zh-CN" altLang="en-US" sz="2800" b="0">
                <a:latin typeface="Arial"/>
              </a:rPr>
              <a:t>”</a:t>
            </a:r>
            <a:r>
              <a:rPr lang="zh-CN" altLang="en-US" sz="2800" b="0"/>
              <a:t>是指两个备选方案的预期相关收入的差异数。</a:t>
            </a:r>
          </a:p>
          <a:p>
            <a:pPr>
              <a:lnSpc>
                <a:spcPct val="120000"/>
              </a:lnSpc>
              <a:spcBef>
                <a:spcPct val="45000"/>
              </a:spcBef>
              <a:buSzPct val="60000"/>
              <a:buFont typeface="Wingdings" pitchFamily="2" charset="2"/>
              <a:buNone/>
            </a:pPr>
            <a:r>
              <a:rPr lang="zh-CN" altLang="en-US" sz="2800" b="0"/>
              <a:t>● </a:t>
            </a:r>
            <a:r>
              <a:rPr lang="zh-CN" altLang="en-US" sz="2800" b="0">
                <a:latin typeface="Arial"/>
              </a:rPr>
              <a:t>“</a:t>
            </a:r>
            <a:r>
              <a:rPr lang="zh-CN" altLang="en-US" sz="2800" b="0"/>
              <a:t>差量成本</a:t>
            </a:r>
            <a:r>
              <a:rPr lang="zh-CN" altLang="en-US" sz="2800" b="0">
                <a:latin typeface="Arial"/>
              </a:rPr>
              <a:t>”</a:t>
            </a:r>
            <a:r>
              <a:rPr lang="zh-CN" altLang="en-US" sz="2800" b="0"/>
              <a:t>是指两个备选方案的预期相关成本的差异数。 </a:t>
            </a:r>
          </a:p>
        </p:txBody>
      </p:sp>
      <p:sp>
        <p:nvSpPr>
          <p:cNvPr id="4" name="日期占位符 3"/>
          <p:cNvSpPr>
            <a:spLocks noGrp="1"/>
          </p:cNvSpPr>
          <p:nvPr>
            <p:ph type="dt" sz="half" idx="10"/>
          </p:nvPr>
        </p:nvSpPr>
        <p:spPr/>
        <p:txBody>
          <a:bodyPr/>
          <a:lstStyle/>
          <a:p>
            <a:fld id="{7842C6A1-EBE0-4B01-9576-C3B57D629AD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2FC09D24-D2AB-4DA1-A4EC-21A052EB7DD9}" type="slidenum">
              <a:rPr lang="ko-KR" altLang="en-US"/>
              <a:pPr/>
              <a:t>471</a:t>
            </a:fld>
            <a:endParaRPr lang="en-US" altLang="ko-KR"/>
          </a:p>
        </p:txBody>
      </p:sp>
    </p:spTree>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539750" y="1066800"/>
            <a:ext cx="7918450" cy="5410200"/>
          </a:xfrm>
        </p:spPr>
        <p:txBody>
          <a:bodyPr>
            <a:normAutofit fontScale="77500" lnSpcReduction="20000"/>
          </a:bodyPr>
          <a:lstStyle/>
          <a:p>
            <a:pPr>
              <a:lnSpc>
                <a:spcPct val="110000"/>
              </a:lnSpc>
              <a:spcBef>
                <a:spcPct val="30000"/>
              </a:spcBef>
            </a:pPr>
            <a:r>
              <a:rPr lang="en-US" altLang="zh-CN" b="0"/>
              <a:t>2.</a:t>
            </a:r>
            <a:r>
              <a:rPr lang="zh-CN" altLang="en-US" b="0"/>
              <a:t>产品停转决策</a:t>
            </a:r>
          </a:p>
          <a:p>
            <a:pPr>
              <a:lnSpc>
                <a:spcPct val="110000"/>
              </a:lnSpc>
              <a:spcBef>
                <a:spcPct val="30000"/>
              </a:spcBef>
            </a:pPr>
            <a:r>
              <a:rPr lang="zh-CN" altLang="en-US" b="0"/>
              <a:t>  亏损产品边际贡献 </a:t>
            </a:r>
            <a:r>
              <a:rPr lang="en-US" altLang="zh-CN" b="0"/>
              <a:t>&gt; 0</a:t>
            </a:r>
            <a:r>
              <a:rPr lang="zh-CN" altLang="en-US" b="0"/>
              <a:t>，不应当停产</a:t>
            </a:r>
          </a:p>
          <a:p>
            <a:pPr>
              <a:lnSpc>
                <a:spcPct val="110000"/>
              </a:lnSpc>
              <a:spcBef>
                <a:spcPct val="30000"/>
              </a:spcBef>
            </a:pPr>
            <a:r>
              <a:rPr lang="zh-CN" altLang="en-US" b="0"/>
              <a:t>  亏损产品边际贡献 </a:t>
            </a:r>
            <a:r>
              <a:rPr lang="en-US" altLang="zh-CN" b="0"/>
              <a:t>&gt; </a:t>
            </a:r>
            <a:r>
              <a:rPr lang="zh-CN" altLang="en-US" b="0"/>
              <a:t>转产产品边际贡献，不应当转产</a:t>
            </a:r>
          </a:p>
          <a:p>
            <a:pPr>
              <a:lnSpc>
                <a:spcPct val="110000"/>
              </a:lnSpc>
              <a:spcBef>
                <a:spcPct val="30000"/>
              </a:spcBef>
            </a:pPr>
            <a:r>
              <a:rPr lang="en-US" altLang="zh-CN" b="0"/>
              <a:t>3.</a:t>
            </a:r>
            <a:r>
              <a:rPr lang="zh-CN" altLang="en-US" b="0"/>
              <a:t>进一步加工决策</a:t>
            </a:r>
          </a:p>
          <a:p>
            <a:pPr>
              <a:lnSpc>
                <a:spcPct val="110000"/>
              </a:lnSpc>
              <a:spcBef>
                <a:spcPct val="30000"/>
              </a:spcBef>
            </a:pPr>
            <a:r>
              <a:rPr lang="zh-CN" altLang="en-US" b="0"/>
              <a:t>  完工产成品售价</a:t>
            </a:r>
            <a:r>
              <a:rPr lang="en-US" altLang="zh-CN" b="0">
                <a:latin typeface="Arial"/>
              </a:rPr>
              <a:t>–</a:t>
            </a:r>
            <a:r>
              <a:rPr lang="zh-CN" altLang="en-US" b="0"/>
              <a:t>半成品售价 </a:t>
            </a:r>
            <a:r>
              <a:rPr lang="en-US" altLang="zh-CN" b="0"/>
              <a:t>&gt; </a:t>
            </a:r>
            <a:r>
              <a:rPr lang="zh-CN" altLang="en-US" b="0"/>
              <a:t>追加成本，进一步加工</a:t>
            </a:r>
          </a:p>
          <a:p>
            <a:pPr>
              <a:lnSpc>
                <a:spcPct val="110000"/>
              </a:lnSpc>
              <a:spcBef>
                <a:spcPct val="30000"/>
              </a:spcBef>
            </a:pPr>
            <a:r>
              <a:rPr lang="zh-CN" altLang="en-US" b="0"/>
              <a:t>  完工产成品售价</a:t>
            </a:r>
            <a:r>
              <a:rPr lang="en-US" altLang="zh-CN" b="0">
                <a:latin typeface="Arial"/>
              </a:rPr>
              <a:t>–</a:t>
            </a:r>
            <a:r>
              <a:rPr lang="zh-CN" altLang="en-US" b="0"/>
              <a:t>半成品售价 </a:t>
            </a:r>
            <a:r>
              <a:rPr lang="en-US" altLang="zh-CN" b="0"/>
              <a:t>&lt; </a:t>
            </a:r>
            <a:r>
              <a:rPr lang="zh-CN" altLang="en-US" b="0"/>
              <a:t>追加成本，立即出售</a:t>
            </a:r>
          </a:p>
          <a:p>
            <a:pPr>
              <a:lnSpc>
                <a:spcPct val="110000"/>
              </a:lnSpc>
              <a:spcBef>
                <a:spcPct val="30000"/>
              </a:spcBef>
            </a:pPr>
            <a:r>
              <a:rPr lang="en-US" altLang="zh-CN" b="0"/>
              <a:t>4.</a:t>
            </a:r>
            <a:r>
              <a:rPr lang="zh-CN" altLang="en-US" b="0"/>
              <a:t>特殊价格订货决策</a:t>
            </a:r>
          </a:p>
          <a:p>
            <a:pPr>
              <a:lnSpc>
                <a:spcPct val="110000"/>
              </a:lnSpc>
              <a:spcBef>
                <a:spcPct val="30000"/>
              </a:spcBef>
            </a:pPr>
            <a:r>
              <a:rPr lang="zh-CN" altLang="en-US" b="0"/>
              <a:t>  特殊订货价格 </a:t>
            </a:r>
            <a:r>
              <a:rPr lang="en-US" altLang="zh-CN" b="0"/>
              <a:t>&gt; </a:t>
            </a:r>
            <a:r>
              <a:rPr lang="zh-CN" altLang="en-US" b="0"/>
              <a:t>单位变动成本 </a:t>
            </a:r>
            <a:r>
              <a:rPr lang="en-US" altLang="zh-CN" b="0"/>
              <a:t>+ </a:t>
            </a:r>
            <a:r>
              <a:rPr lang="zh-CN" altLang="en-US" b="0"/>
              <a:t>单位机会成本</a:t>
            </a:r>
          </a:p>
          <a:p>
            <a:pPr>
              <a:lnSpc>
                <a:spcPct val="110000"/>
              </a:lnSpc>
              <a:spcBef>
                <a:spcPct val="30000"/>
              </a:spcBef>
            </a:pPr>
            <a:r>
              <a:rPr lang="zh-CN" altLang="en-US" b="0"/>
              <a:t>  其中：单位机会成本</a:t>
            </a:r>
            <a:r>
              <a:rPr lang="en-US" altLang="zh-CN" b="0"/>
              <a:t>=</a:t>
            </a:r>
            <a:r>
              <a:rPr lang="zh-CN" altLang="en-US" b="0"/>
              <a:t>因接受特殊订货而造成的损失</a:t>
            </a:r>
            <a:r>
              <a:rPr lang="en-US" altLang="zh-CN" b="0"/>
              <a:t>/ </a:t>
            </a:r>
            <a:r>
              <a:rPr lang="zh-CN" altLang="en-US" b="0"/>
              <a:t>特殊订货数量</a:t>
            </a:r>
          </a:p>
        </p:txBody>
      </p:sp>
      <p:sp>
        <p:nvSpPr>
          <p:cNvPr id="3" name="日期占位符 3"/>
          <p:cNvSpPr>
            <a:spLocks noGrp="1"/>
          </p:cNvSpPr>
          <p:nvPr>
            <p:ph type="dt" sz="half" idx="10"/>
          </p:nvPr>
        </p:nvSpPr>
        <p:spPr/>
        <p:txBody>
          <a:bodyPr/>
          <a:lstStyle/>
          <a:p>
            <a:fld id="{3FAEF20D-51AD-41EF-B281-9E5F00C3F13C}"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C31326DC-7A45-4779-8E82-A98D2FA5F749}" type="slidenum">
              <a:rPr lang="ko-KR" altLang="en-US"/>
              <a:pPr/>
              <a:t>472</a:t>
            </a:fld>
            <a:endParaRPr lang="en-US" altLang="ko-KR"/>
          </a:p>
        </p:txBody>
      </p:sp>
    </p:spTree>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sz="3600">
                <a:solidFill>
                  <a:schemeClr val="bg1"/>
                </a:solidFill>
              </a:rPr>
              <a:t>三、量本利分析法</a:t>
            </a:r>
          </a:p>
        </p:txBody>
      </p:sp>
      <p:sp>
        <p:nvSpPr>
          <p:cNvPr id="17411" name="Rectangle 3"/>
          <p:cNvSpPr>
            <a:spLocks noGrp="1" noChangeArrowheads="1"/>
          </p:cNvSpPr>
          <p:nvPr>
            <p:ph idx="1"/>
          </p:nvPr>
        </p:nvSpPr>
        <p:spPr>
          <a:xfrm>
            <a:off x="539750" y="1130300"/>
            <a:ext cx="8135938" cy="5322888"/>
          </a:xfrm>
        </p:spPr>
        <p:txBody>
          <a:bodyPr/>
          <a:lstStyle/>
          <a:p>
            <a:pPr>
              <a:lnSpc>
                <a:spcPct val="120000"/>
              </a:lnSpc>
              <a:spcBef>
                <a:spcPct val="40000"/>
              </a:spcBef>
            </a:pPr>
            <a:r>
              <a:rPr lang="en-US" altLang="zh-CN" sz="2800" b="0"/>
              <a:t>1.</a:t>
            </a:r>
            <a:r>
              <a:rPr lang="zh-CN" altLang="en-US" sz="2800" b="0"/>
              <a:t>基本原理</a:t>
            </a:r>
          </a:p>
          <a:p>
            <a:pPr>
              <a:lnSpc>
                <a:spcPct val="120000"/>
              </a:lnSpc>
              <a:spcBef>
                <a:spcPct val="40000"/>
              </a:spcBef>
              <a:buSzPct val="60000"/>
              <a:buFont typeface="Wingdings" pitchFamily="2" charset="2"/>
              <a:buNone/>
            </a:pPr>
            <a:r>
              <a:rPr lang="zh-CN" altLang="en-US" sz="2800" b="0"/>
              <a:t>● 量本利分析法是根据各个备选方案的成本、业务量与利润三者之间的相互依存关系原理来确定何种方案最优的决策方法。</a:t>
            </a:r>
          </a:p>
          <a:p>
            <a:pPr>
              <a:lnSpc>
                <a:spcPct val="120000"/>
              </a:lnSpc>
              <a:spcBef>
                <a:spcPct val="40000"/>
              </a:spcBef>
              <a:buSzPct val="60000"/>
              <a:buFont typeface="Wingdings" pitchFamily="2" charset="2"/>
              <a:buNone/>
            </a:pPr>
            <a:r>
              <a:rPr lang="zh-CN" altLang="en-US" sz="2800" b="0"/>
              <a:t>● </a:t>
            </a:r>
            <a:r>
              <a:rPr lang="zh-CN" altLang="en-US" sz="2800" b="0">
                <a:latin typeface="Arial"/>
              </a:rPr>
              <a:t>“</a:t>
            </a:r>
            <a:r>
              <a:rPr lang="zh-CN" altLang="en-US" sz="2800" b="0"/>
              <a:t>成本分界点</a:t>
            </a:r>
            <a:r>
              <a:rPr lang="zh-CN" altLang="en-US" sz="2800" b="0">
                <a:latin typeface="Arial"/>
              </a:rPr>
              <a:t>”</a:t>
            </a:r>
            <a:r>
              <a:rPr lang="zh-CN" altLang="en-US" sz="2800" b="0"/>
              <a:t>是两个备选方案预期相关成本总额相同情况下的业务量。</a:t>
            </a:r>
          </a:p>
          <a:p>
            <a:pPr>
              <a:lnSpc>
                <a:spcPct val="120000"/>
              </a:lnSpc>
              <a:spcBef>
                <a:spcPct val="40000"/>
              </a:spcBef>
              <a:buSzPct val="60000"/>
              <a:buFont typeface="Wingdings" pitchFamily="2" charset="2"/>
              <a:buNone/>
            </a:pPr>
            <a:r>
              <a:rPr lang="zh-CN" altLang="en-US" sz="2800" b="0"/>
              <a:t>● 关键在于确定</a:t>
            </a:r>
            <a:r>
              <a:rPr lang="zh-CN" altLang="en-US" sz="2800" b="0">
                <a:latin typeface="Arial"/>
              </a:rPr>
              <a:t>“</a:t>
            </a:r>
            <a:r>
              <a:rPr lang="zh-CN" altLang="en-US" sz="2800" b="0"/>
              <a:t>成本分界点</a:t>
            </a:r>
            <a:r>
              <a:rPr lang="zh-CN" altLang="en-US" sz="2800" b="0">
                <a:latin typeface="Arial"/>
              </a:rPr>
              <a:t>”</a:t>
            </a:r>
            <a:r>
              <a:rPr lang="zh-CN" altLang="en-US" sz="2800" b="0"/>
              <a:t>。 </a:t>
            </a:r>
          </a:p>
        </p:txBody>
      </p:sp>
      <p:sp>
        <p:nvSpPr>
          <p:cNvPr id="4" name="日期占位符 3"/>
          <p:cNvSpPr>
            <a:spLocks noGrp="1"/>
          </p:cNvSpPr>
          <p:nvPr>
            <p:ph type="dt" sz="half" idx="10"/>
          </p:nvPr>
        </p:nvSpPr>
        <p:spPr/>
        <p:txBody>
          <a:bodyPr/>
          <a:lstStyle/>
          <a:p>
            <a:fld id="{6CFEA7D8-2E01-415B-9508-B03E7026A4C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86CA351F-4AC5-4FB4-8132-E545099C5062}" type="slidenum">
              <a:rPr lang="ko-KR" altLang="en-US"/>
              <a:pPr/>
              <a:t>473</a:t>
            </a:fld>
            <a:endParaRPr lang="en-US" altLang="ko-KR"/>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685800" y="838200"/>
            <a:ext cx="8153400" cy="5562600"/>
          </a:xfrm>
        </p:spPr>
        <p:txBody>
          <a:bodyPr/>
          <a:lstStyle/>
          <a:p>
            <a:r>
              <a:rPr lang="en-US" altLang="zh-CN" sz="2800" b="0"/>
              <a:t>2.</a:t>
            </a:r>
            <a:r>
              <a:rPr lang="zh-CN" altLang="en-US" sz="2800" b="0"/>
              <a:t>加工设备选择决策</a:t>
            </a:r>
          </a:p>
          <a:p>
            <a:pPr>
              <a:buSzPct val="60000"/>
              <a:buFont typeface="Wingdings" pitchFamily="2" charset="2"/>
              <a:buNone/>
            </a:pPr>
            <a:r>
              <a:rPr lang="zh-CN" altLang="en-US" sz="2800" b="0"/>
              <a:t> ●业务量 </a:t>
            </a:r>
            <a:r>
              <a:rPr lang="en-US" altLang="zh-CN" sz="2800" b="0"/>
              <a:t>&gt; </a:t>
            </a:r>
            <a:r>
              <a:rPr lang="zh-CN" altLang="en-US" sz="2800" b="0"/>
              <a:t>成本分界点，使用固定成本较高、单位变动成本较低的设备</a:t>
            </a:r>
          </a:p>
          <a:p>
            <a:pPr>
              <a:buSzPct val="60000"/>
              <a:buFont typeface="Wingdings" pitchFamily="2" charset="2"/>
              <a:buNone/>
            </a:pPr>
            <a:r>
              <a:rPr lang="zh-CN" altLang="en-US" sz="2800" b="0"/>
              <a:t> ●业务量 </a:t>
            </a:r>
            <a:r>
              <a:rPr lang="en-US" altLang="zh-CN" sz="2800" b="0"/>
              <a:t>&lt; </a:t>
            </a:r>
            <a:r>
              <a:rPr lang="zh-CN" altLang="en-US" sz="2800" b="0"/>
              <a:t>成本分界点，使用固定成本较低、单位变动成本较高的设备</a:t>
            </a:r>
          </a:p>
          <a:p>
            <a:endParaRPr lang="zh-CN" altLang="en-US" sz="2800" b="0"/>
          </a:p>
          <a:p>
            <a:r>
              <a:rPr lang="en-US" altLang="zh-CN" sz="2800" b="0"/>
              <a:t>3.</a:t>
            </a:r>
            <a:r>
              <a:rPr lang="zh-CN" altLang="en-US" sz="2800" b="0"/>
              <a:t>自制或外购决策</a:t>
            </a:r>
          </a:p>
          <a:p>
            <a:pPr>
              <a:buSzPct val="60000"/>
              <a:buFont typeface="Wingdings" pitchFamily="2" charset="2"/>
              <a:buNone/>
            </a:pPr>
            <a:r>
              <a:rPr lang="zh-CN" altLang="en-US" sz="2800" b="0"/>
              <a:t> ●需求量 </a:t>
            </a:r>
            <a:r>
              <a:rPr lang="en-US" altLang="zh-CN" sz="2800" b="0"/>
              <a:t>&gt; </a:t>
            </a:r>
            <a:r>
              <a:rPr lang="zh-CN" altLang="en-US" sz="2800" b="0"/>
              <a:t>成本分界点，自制</a:t>
            </a:r>
          </a:p>
          <a:p>
            <a:pPr>
              <a:buSzPct val="60000"/>
              <a:buFont typeface="Wingdings" pitchFamily="2" charset="2"/>
              <a:buNone/>
            </a:pPr>
            <a:r>
              <a:rPr lang="zh-CN" altLang="en-US" sz="2800" b="0"/>
              <a:t> ●需求量 </a:t>
            </a:r>
            <a:r>
              <a:rPr lang="en-US" altLang="zh-CN" sz="2800" b="0"/>
              <a:t>&lt; </a:t>
            </a:r>
            <a:r>
              <a:rPr lang="zh-CN" altLang="en-US" sz="2800" b="0"/>
              <a:t>成本分界点，外购</a:t>
            </a:r>
          </a:p>
          <a:p>
            <a:endParaRPr lang="en-US" altLang="zh-CN" sz="2800" b="0"/>
          </a:p>
        </p:txBody>
      </p:sp>
      <p:sp>
        <p:nvSpPr>
          <p:cNvPr id="3" name="日期占位符 3"/>
          <p:cNvSpPr>
            <a:spLocks noGrp="1"/>
          </p:cNvSpPr>
          <p:nvPr>
            <p:ph type="dt" sz="half" idx="10"/>
          </p:nvPr>
        </p:nvSpPr>
        <p:spPr/>
        <p:txBody>
          <a:bodyPr/>
          <a:lstStyle/>
          <a:p>
            <a:fld id="{BDDCACC6-514D-4238-9DB9-31C4B6E63C4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4CF6D8FB-3479-4233-A139-33D9C45B0072}" type="slidenum">
              <a:rPr lang="ko-KR" altLang="en-US"/>
              <a:pPr/>
              <a:t>474</a:t>
            </a:fld>
            <a:endParaRPr lang="en-US" altLang="ko-KR"/>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0"/>
            <a:ext cx="7772400" cy="838200"/>
          </a:xfrm>
        </p:spPr>
        <p:txBody>
          <a:bodyPr/>
          <a:lstStyle/>
          <a:p>
            <a:r>
              <a:rPr lang="zh-CN" altLang="en-US" sz="4800" b="0">
                <a:solidFill>
                  <a:schemeClr val="bg1"/>
                </a:solidFill>
                <a:latin typeface="华文新魏" pitchFamily="2" charset="-122"/>
                <a:ea typeface="华文新魏" pitchFamily="2" charset="-122"/>
              </a:rPr>
              <a:t>第二节 长期投资决策</a:t>
            </a:r>
          </a:p>
        </p:txBody>
      </p:sp>
      <p:sp>
        <p:nvSpPr>
          <p:cNvPr id="19459" name="Rectangle 3"/>
          <p:cNvSpPr>
            <a:spLocks noGrp="1" noChangeArrowheads="1"/>
          </p:cNvSpPr>
          <p:nvPr>
            <p:ph idx="1"/>
          </p:nvPr>
        </p:nvSpPr>
        <p:spPr>
          <a:xfrm>
            <a:off x="1262063" y="1670050"/>
            <a:ext cx="7107237" cy="3857625"/>
          </a:xfrm>
        </p:spPr>
        <p:txBody>
          <a:bodyPr/>
          <a:lstStyle/>
          <a:p>
            <a:pPr>
              <a:lnSpc>
                <a:spcPct val="150000"/>
              </a:lnSpc>
            </a:pPr>
            <a:r>
              <a:rPr lang="zh-CN" altLang="en-US" sz="4000" b="0">
                <a:ea typeface="黑体" pitchFamily="2" charset="-122"/>
              </a:rPr>
              <a:t>一、现金流量</a:t>
            </a:r>
          </a:p>
          <a:p>
            <a:pPr>
              <a:lnSpc>
                <a:spcPct val="150000"/>
              </a:lnSpc>
            </a:pPr>
            <a:r>
              <a:rPr lang="zh-CN" altLang="en-US" sz="4000" b="0">
                <a:ea typeface="黑体" pitchFamily="2" charset="-122"/>
              </a:rPr>
              <a:t>二、货币时间价值</a:t>
            </a:r>
          </a:p>
          <a:p>
            <a:pPr>
              <a:lnSpc>
                <a:spcPct val="150000"/>
              </a:lnSpc>
            </a:pPr>
            <a:r>
              <a:rPr lang="zh-CN" altLang="en-US" sz="4000" b="0">
                <a:ea typeface="黑体" pitchFamily="2" charset="-122"/>
              </a:rPr>
              <a:t>三、投资决策常用方法</a:t>
            </a:r>
          </a:p>
        </p:txBody>
      </p:sp>
      <p:sp>
        <p:nvSpPr>
          <p:cNvPr id="4" name="日期占位符 3"/>
          <p:cNvSpPr>
            <a:spLocks noGrp="1"/>
          </p:cNvSpPr>
          <p:nvPr>
            <p:ph type="dt" sz="half" idx="10"/>
          </p:nvPr>
        </p:nvSpPr>
        <p:spPr/>
        <p:txBody>
          <a:bodyPr/>
          <a:lstStyle/>
          <a:p>
            <a:fld id="{E30F85FB-64D8-4483-9661-AC34464CAFB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852C918B-EC03-4BDC-9647-C9D9158FA861}" type="slidenum">
              <a:rPr lang="ko-KR" altLang="en-US"/>
              <a:pPr/>
              <a:t>475</a:t>
            </a:fld>
            <a:endParaRPr lang="en-US" altLang="ko-KR"/>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sz="3600">
                <a:solidFill>
                  <a:schemeClr val="bg1"/>
                </a:solidFill>
              </a:rPr>
              <a:t>一、现金流量</a:t>
            </a:r>
          </a:p>
        </p:txBody>
      </p:sp>
      <p:sp>
        <p:nvSpPr>
          <p:cNvPr id="20483" name="Rectangle 3"/>
          <p:cNvSpPr>
            <a:spLocks noGrp="1" noChangeArrowheads="1"/>
          </p:cNvSpPr>
          <p:nvPr>
            <p:ph idx="1"/>
          </p:nvPr>
        </p:nvSpPr>
        <p:spPr>
          <a:xfrm>
            <a:off x="457200" y="1143000"/>
            <a:ext cx="8382000" cy="4648200"/>
          </a:xfrm>
        </p:spPr>
        <p:txBody>
          <a:bodyPr/>
          <a:lstStyle/>
          <a:p>
            <a:pPr>
              <a:lnSpc>
                <a:spcPct val="120000"/>
              </a:lnSpc>
              <a:spcBef>
                <a:spcPct val="50000"/>
              </a:spcBef>
            </a:pPr>
            <a:r>
              <a:rPr lang="zh-CN" altLang="en-US" b="0"/>
              <a:t>（一）现金流量是长期投资的决策目标</a:t>
            </a:r>
          </a:p>
          <a:p>
            <a:pPr>
              <a:lnSpc>
                <a:spcPct val="120000"/>
              </a:lnSpc>
              <a:spcBef>
                <a:spcPct val="50000"/>
              </a:spcBef>
              <a:buSzPct val="60000"/>
              <a:buFont typeface="Wingdings" pitchFamily="2" charset="2"/>
              <a:buNone/>
            </a:pPr>
            <a:r>
              <a:rPr lang="zh-CN" altLang="en-US" b="0"/>
              <a:t>●在投资决策中，现金流量是指一个投资项目引起的企业现金支出和现金收入增加的数量。</a:t>
            </a:r>
          </a:p>
          <a:p>
            <a:pPr>
              <a:lnSpc>
                <a:spcPct val="120000"/>
              </a:lnSpc>
              <a:spcBef>
                <a:spcPct val="50000"/>
              </a:spcBef>
              <a:buSzPct val="60000"/>
              <a:buFont typeface="Wingdings" pitchFamily="2" charset="2"/>
              <a:buNone/>
            </a:pPr>
            <a:r>
              <a:rPr lang="zh-CN" altLang="en-US" b="0"/>
              <a:t>●只有投资方案的现金流入量大于现金流出量，该方案才是可行的投资方案。</a:t>
            </a:r>
          </a:p>
        </p:txBody>
      </p:sp>
      <p:sp>
        <p:nvSpPr>
          <p:cNvPr id="4" name="日期占位符 3"/>
          <p:cNvSpPr>
            <a:spLocks noGrp="1"/>
          </p:cNvSpPr>
          <p:nvPr>
            <p:ph type="dt" sz="half" idx="10"/>
          </p:nvPr>
        </p:nvSpPr>
        <p:spPr/>
        <p:txBody>
          <a:bodyPr/>
          <a:lstStyle/>
          <a:p>
            <a:fld id="{D3010BF4-FB07-44C9-BA1C-40A12B9015D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7ED343D-FC8D-41F9-9DAB-36E7DA148081}" type="slidenum">
              <a:rPr lang="ko-KR" altLang="en-US"/>
              <a:pPr/>
              <a:t>476</a:t>
            </a:fld>
            <a:endParaRPr lang="en-US" altLang="ko-KR"/>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457200" y="1143000"/>
            <a:ext cx="8229600" cy="5257800"/>
          </a:xfrm>
        </p:spPr>
        <p:txBody>
          <a:bodyPr>
            <a:normAutofit fontScale="85000" lnSpcReduction="10000"/>
          </a:bodyPr>
          <a:lstStyle/>
          <a:p>
            <a:r>
              <a:rPr lang="zh-CN" altLang="en-US" b="0"/>
              <a:t>（二）现金流量的项目内容及计算：</a:t>
            </a:r>
          </a:p>
          <a:p>
            <a:r>
              <a:rPr lang="en-US" altLang="zh-CN" b="0"/>
              <a:t>1.</a:t>
            </a:r>
            <a:r>
              <a:rPr lang="zh-CN" altLang="en-US" b="0"/>
              <a:t>初始期：原始投资</a:t>
            </a:r>
          </a:p>
          <a:p>
            <a:r>
              <a:rPr lang="zh-CN" altLang="en-US" b="0"/>
              <a:t>  初始现金流量 </a:t>
            </a:r>
            <a:r>
              <a:rPr lang="en-US" altLang="zh-CN" b="0"/>
              <a:t>= </a:t>
            </a:r>
            <a:r>
              <a:rPr lang="zh-CN" altLang="en-US" b="0"/>
              <a:t>固定资产投资 </a:t>
            </a:r>
            <a:r>
              <a:rPr lang="en-US" altLang="zh-CN" b="0"/>
              <a:t>+ </a:t>
            </a:r>
            <a:r>
              <a:rPr lang="zh-CN" altLang="en-US" b="0"/>
              <a:t>垫支的营运资金</a:t>
            </a:r>
          </a:p>
          <a:p>
            <a:r>
              <a:rPr lang="en-US" altLang="zh-CN" b="0"/>
              <a:t>2.</a:t>
            </a:r>
            <a:r>
              <a:rPr lang="zh-CN" altLang="en-US" b="0"/>
              <a:t>营业期：经营现金流量</a:t>
            </a:r>
          </a:p>
          <a:p>
            <a:r>
              <a:rPr lang="zh-CN" altLang="en-US" b="0"/>
              <a:t>  营业现金净流量 </a:t>
            </a:r>
            <a:r>
              <a:rPr lang="en-US" altLang="zh-CN" b="0"/>
              <a:t>= </a:t>
            </a:r>
            <a:r>
              <a:rPr lang="zh-CN" altLang="en-US" b="0"/>
              <a:t>营业收入 </a:t>
            </a:r>
            <a:r>
              <a:rPr lang="en-US" altLang="zh-CN" b="0"/>
              <a:t>- </a:t>
            </a:r>
            <a:r>
              <a:rPr lang="zh-CN" altLang="en-US" b="0"/>
              <a:t>付现成本 </a:t>
            </a:r>
            <a:r>
              <a:rPr lang="en-US" altLang="zh-CN" b="0"/>
              <a:t>- </a:t>
            </a:r>
            <a:r>
              <a:rPr lang="zh-CN" altLang="en-US" b="0"/>
              <a:t>所得税</a:t>
            </a:r>
          </a:p>
          <a:p>
            <a:r>
              <a:rPr lang="zh-CN" altLang="en-US" b="0"/>
              <a:t>                 </a:t>
            </a:r>
            <a:r>
              <a:rPr lang="en-US" altLang="zh-CN" b="0"/>
              <a:t>= </a:t>
            </a:r>
            <a:r>
              <a:rPr lang="zh-CN" altLang="en-US" b="0"/>
              <a:t>税后净利 </a:t>
            </a:r>
            <a:r>
              <a:rPr lang="en-US" altLang="zh-CN" b="0"/>
              <a:t>+ </a:t>
            </a:r>
            <a:r>
              <a:rPr lang="zh-CN" altLang="en-US" b="0"/>
              <a:t>非付现成本</a:t>
            </a:r>
          </a:p>
          <a:p>
            <a:r>
              <a:rPr lang="zh-CN" altLang="en-US" b="0"/>
              <a:t>                 </a:t>
            </a:r>
            <a:r>
              <a:rPr lang="en-US" altLang="zh-CN" b="0"/>
              <a:t>= </a:t>
            </a:r>
            <a:r>
              <a:rPr lang="zh-CN" altLang="en-US" b="0"/>
              <a:t>收入</a:t>
            </a:r>
            <a:r>
              <a:rPr lang="en-US" altLang="zh-CN" b="0"/>
              <a:t>×</a:t>
            </a:r>
            <a:r>
              <a:rPr lang="zh-CN" altLang="en-US" b="0"/>
              <a:t>（</a:t>
            </a:r>
            <a:r>
              <a:rPr lang="en-US" altLang="zh-CN" b="0"/>
              <a:t>1 </a:t>
            </a:r>
            <a:r>
              <a:rPr lang="en-US" altLang="zh-CN" b="0">
                <a:latin typeface="Arial"/>
              </a:rPr>
              <a:t>–</a:t>
            </a:r>
            <a:r>
              <a:rPr lang="en-US" altLang="zh-CN" b="0"/>
              <a:t> </a:t>
            </a:r>
            <a:r>
              <a:rPr lang="zh-CN" altLang="en-US" b="0"/>
              <a:t>税率）</a:t>
            </a:r>
            <a:r>
              <a:rPr lang="en-US" altLang="zh-CN" b="0"/>
              <a:t>- </a:t>
            </a:r>
            <a:r>
              <a:rPr lang="zh-CN" altLang="en-US" b="0"/>
              <a:t>付现成本</a:t>
            </a:r>
            <a:r>
              <a:rPr lang="en-US" altLang="zh-CN" b="0"/>
              <a:t>×</a:t>
            </a:r>
          </a:p>
          <a:p>
            <a:r>
              <a:rPr lang="en-US" altLang="zh-CN" b="0"/>
              <a:t>                   </a:t>
            </a:r>
            <a:r>
              <a:rPr lang="zh-CN" altLang="en-US" b="0"/>
              <a:t>（</a:t>
            </a:r>
            <a:r>
              <a:rPr lang="en-US" altLang="zh-CN" b="0"/>
              <a:t>1 </a:t>
            </a:r>
            <a:r>
              <a:rPr lang="en-US" altLang="zh-CN" b="0">
                <a:latin typeface="Arial"/>
              </a:rPr>
              <a:t>–</a:t>
            </a:r>
            <a:r>
              <a:rPr lang="en-US" altLang="zh-CN" b="0"/>
              <a:t> </a:t>
            </a:r>
            <a:r>
              <a:rPr lang="zh-CN" altLang="en-US" b="0"/>
              <a:t>税率）</a:t>
            </a:r>
            <a:r>
              <a:rPr lang="en-US" altLang="zh-CN" b="0"/>
              <a:t>+ </a:t>
            </a:r>
            <a:r>
              <a:rPr lang="zh-CN" altLang="en-US" b="0"/>
              <a:t>折旧</a:t>
            </a:r>
            <a:r>
              <a:rPr lang="en-US" altLang="zh-CN" b="0"/>
              <a:t>×</a:t>
            </a:r>
            <a:r>
              <a:rPr lang="zh-CN" altLang="en-US" b="0"/>
              <a:t>税率</a:t>
            </a:r>
          </a:p>
          <a:p>
            <a:r>
              <a:rPr lang="en-US" altLang="zh-CN" b="0"/>
              <a:t>3.</a:t>
            </a:r>
            <a:r>
              <a:rPr lang="zh-CN" altLang="en-US" b="0"/>
              <a:t>终结期：投资回收</a:t>
            </a:r>
          </a:p>
          <a:p>
            <a:r>
              <a:rPr lang="zh-CN" altLang="en-US" b="0"/>
              <a:t>  终结点净现金流量 </a:t>
            </a:r>
            <a:r>
              <a:rPr lang="en-US" altLang="zh-CN" b="0"/>
              <a:t>= </a:t>
            </a:r>
            <a:r>
              <a:rPr lang="zh-CN" altLang="en-US" b="0"/>
              <a:t>回收垫支的流动资金 </a:t>
            </a:r>
            <a:r>
              <a:rPr lang="en-US" altLang="zh-CN" b="0"/>
              <a:t>+ </a:t>
            </a:r>
            <a:r>
              <a:rPr lang="zh-CN" altLang="en-US" b="0"/>
              <a:t>回收固定资产的净残值</a:t>
            </a:r>
          </a:p>
        </p:txBody>
      </p:sp>
      <p:sp>
        <p:nvSpPr>
          <p:cNvPr id="3" name="日期占位符 3"/>
          <p:cNvSpPr>
            <a:spLocks noGrp="1"/>
          </p:cNvSpPr>
          <p:nvPr>
            <p:ph type="dt" sz="half" idx="10"/>
          </p:nvPr>
        </p:nvSpPr>
        <p:spPr/>
        <p:txBody>
          <a:bodyPr/>
          <a:lstStyle/>
          <a:p>
            <a:fld id="{16014448-F65B-4A50-982F-84F711611BF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505BE00-A6AA-48FC-9877-A52E438C2E38}" type="slidenum">
              <a:rPr lang="ko-KR" altLang="en-US"/>
              <a:pPr/>
              <a:t>477</a:t>
            </a:fld>
            <a:endParaRPr lang="en-US" altLang="ko-KR"/>
          </a:p>
        </p:txBody>
      </p:sp>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sz="3600">
                <a:solidFill>
                  <a:schemeClr val="bg1"/>
                </a:solidFill>
              </a:rPr>
              <a:t>二、货币的时间价值</a:t>
            </a:r>
          </a:p>
        </p:txBody>
      </p:sp>
      <p:sp>
        <p:nvSpPr>
          <p:cNvPr id="22531" name="Rectangle 3"/>
          <p:cNvSpPr>
            <a:spLocks noGrp="1" noChangeArrowheads="1"/>
          </p:cNvSpPr>
          <p:nvPr>
            <p:ph idx="1"/>
          </p:nvPr>
        </p:nvSpPr>
        <p:spPr>
          <a:xfrm>
            <a:off x="533400" y="1219200"/>
            <a:ext cx="8280400" cy="4641850"/>
          </a:xfrm>
        </p:spPr>
        <p:txBody>
          <a:bodyPr/>
          <a:lstStyle/>
          <a:p>
            <a:pPr>
              <a:lnSpc>
                <a:spcPct val="120000"/>
              </a:lnSpc>
              <a:spcBef>
                <a:spcPct val="50000"/>
              </a:spcBef>
            </a:pPr>
            <a:r>
              <a:rPr lang="zh-CN" altLang="en-US" b="0"/>
              <a:t>（一）基本性质</a:t>
            </a:r>
          </a:p>
          <a:p>
            <a:pPr>
              <a:lnSpc>
                <a:spcPct val="120000"/>
              </a:lnSpc>
              <a:spcBef>
                <a:spcPct val="50000"/>
              </a:spcBef>
            </a:pPr>
            <a:r>
              <a:rPr lang="en-US" altLang="zh-CN" b="0"/>
              <a:t>1.</a:t>
            </a:r>
            <a:r>
              <a:rPr lang="zh-CN" altLang="en-US" b="0"/>
              <a:t>定义：货币的时间价值是指货币经历一定时间的投资和再投资所增加的价值，也称为资金时间价值。</a:t>
            </a:r>
          </a:p>
          <a:p>
            <a:pPr>
              <a:lnSpc>
                <a:spcPct val="120000"/>
              </a:lnSpc>
              <a:spcBef>
                <a:spcPct val="50000"/>
              </a:spcBef>
            </a:pPr>
            <a:r>
              <a:rPr lang="en-US" altLang="zh-CN" b="0"/>
              <a:t>2.</a:t>
            </a:r>
            <a:r>
              <a:rPr lang="zh-CN" altLang="en-US" b="0"/>
              <a:t>性质：没有投资风险没有通货膨胀条件下社会平均资本成本率（量的规定性）。</a:t>
            </a:r>
          </a:p>
        </p:txBody>
      </p:sp>
      <p:sp>
        <p:nvSpPr>
          <p:cNvPr id="4" name="日期占位符 3"/>
          <p:cNvSpPr>
            <a:spLocks noGrp="1"/>
          </p:cNvSpPr>
          <p:nvPr>
            <p:ph type="dt" sz="half" idx="10"/>
          </p:nvPr>
        </p:nvSpPr>
        <p:spPr/>
        <p:txBody>
          <a:bodyPr/>
          <a:lstStyle/>
          <a:p>
            <a:fld id="{CE6F2726-0DD9-4A93-B485-1B6B5B4BB6C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7B30B997-DBB3-42F9-8B7E-FA42EF4BBEA9}" type="slidenum">
              <a:rPr lang="ko-KR" altLang="en-US"/>
              <a:pPr/>
              <a:t>478</a:t>
            </a:fld>
            <a:endParaRPr lang="en-US" altLang="ko-KR"/>
          </a:p>
        </p:txBody>
      </p:sp>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609600" y="1143000"/>
            <a:ext cx="8001000" cy="5105400"/>
          </a:xfrm>
        </p:spPr>
        <p:txBody>
          <a:bodyPr/>
          <a:lstStyle/>
          <a:p>
            <a:pPr>
              <a:lnSpc>
                <a:spcPct val="120000"/>
              </a:lnSpc>
              <a:spcBef>
                <a:spcPct val="40000"/>
              </a:spcBef>
            </a:pPr>
            <a:r>
              <a:rPr lang="zh-CN" altLang="en-US" sz="2800" b="0"/>
              <a:t>（二）一般终值与现值</a:t>
            </a:r>
          </a:p>
          <a:p>
            <a:pPr>
              <a:lnSpc>
                <a:spcPct val="120000"/>
              </a:lnSpc>
              <a:spcBef>
                <a:spcPct val="40000"/>
              </a:spcBef>
              <a:buSzPct val="60000"/>
              <a:buFont typeface="Wingdings" pitchFamily="2" charset="2"/>
              <a:buNone/>
            </a:pPr>
            <a:r>
              <a:rPr lang="zh-CN" altLang="en-US" sz="2800" b="0"/>
              <a:t>●终值（</a:t>
            </a:r>
            <a:r>
              <a:rPr lang="en-US" altLang="zh-CN" sz="2800" b="0"/>
              <a:t>F</a:t>
            </a:r>
            <a:r>
              <a:rPr lang="zh-CN" altLang="en-US" sz="2800" b="0"/>
              <a:t>），是某一特定金额按规定利率折算的未来价值；</a:t>
            </a:r>
            <a:r>
              <a:rPr lang="en-US" altLang="zh-CN" sz="2800" b="0"/>
              <a:t>F=P</a:t>
            </a:r>
            <a:r>
              <a:rPr lang="zh-CN" altLang="en-US" sz="2800" b="0"/>
              <a:t>（</a:t>
            </a:r>
            <a:r>
              <a:rPr lang="en-US" altLang="zh-CN" sz="2800" b="0"/>
              <a:t>1+i</a:t>
            </a:r>
            <a:r>
              <a:rPr lang="zh-CN" altLang="en-US" sz="2800" b="0"/>
              <a:t>）</a:t>
            </a:r>
            <a:r>
              <a:rPr lang="en-US" altLang="zh-CN" sz="2800" b="0"/>
              <a:t>n=P</a:t>
            </a:r>
            <a:r>
              <a:rPr lang="zh-CN" altLang="en-US" sz="2800" b="0"/>
              <a:t>（</a:t>
            </a:r>
            <a:r>
              <a:rPr lang="en-US" altLang="zh-CN" sz="2800" b="0"/>
              <a:t>F</a:t>
            </a:r>
            <a:r>
              <a:rPr lang="zh-CN" altLang="en-US" sz="2800" b="0"/>
              <a:t>，</a:t>
            </a:r>
            <a:r>
              <a:rPr lang="en-US" altLang="zh-CN" sz="2800" b="0"/>
              <a:t>i</a:t>
            </a:r>
            <a:r>
              <a:rPr lang="zh-CN" altLang="en-US" sz="2800" b="0"/>
              <a:t>，</a:t>
            </a:r>
            <a:r>
              <a:rPr lang="en-US" altLang="zh-CN" sz="2800" b="0"/>
              <a:t>n</a:t>
            </a:r>
            <a:r>
              <a:rPr lang="zh-CN" altLang="en-US" sz="2800" b="0"/>
              <a:t>）</a:t>
            </a:r>
          </a:p>
          <a:p>
            <a:pPr>
              <a:lnSpc>
                <a:spcPct val="120000"/>
              </a:lnSpc>
              <a:spcBef>
                <a:spcPct val="40000"/>
              </a:spcBef>
              <a:buSzPct val="60000"/>
              <a:buFont typeface="Wingdings" pitchFamily="2" charset="2"/>
              <a:buNone/>
            </a:pPr>
            <a:r>
              <a:rPr lang="zh-CN" altLang="en-US" sz="2800" b="0"/>
              <a:t>●现值（</a:t>
            </a:r>
            <a:r>
              <a:rPr lang="en-US" altLang="zh-CN" sz="2800" b="0"/>
              <a:t>P</a:t>
            </a:r>
            <a:r>
              <a:rPr lang="zh-CN" altLang="en-US" sz="2800" b="0"/>
              <a:t>），是某一特定金额按规定利率折算的现在价值；</a:t>
            </a:r>
            <a:r>
              <a:rPr lang="en-US" altLang="zh-CN" sz="2800" b="0"/>
              <a:t>P=F</a:t>
            </a:r>
            <a:r>
              <a:rPr lang="zh-CN" altLang="en-US" sz="2800" b="0"/>
              <a:t>（</a:t>
            </a:r>
            <a:r>
              <a:rPr lang="en-US" altLang="zh-CN" sz="2800" b="0"/>
              <a:t>1+i</a:t>
            </a:r>
            <a:r>
              <a:rPr lang="zh-CN" altLang="en-US" sz="2800" b="0"/>
              <a:t>）</a:t>
            </a:r>
            <a:r>
              <a:rPr lang="en-US" altLang="zh-CN" sz="2800" b="0"/>
              <a:t>-n=F</a:t>
            </a:r>
            <a:r>
              <a:rPr lang="zh-CN" altLang="en-US" sz="2800" b="0"/>
              <a:t>（</a:t>
            </a:r>
            <a:r>
              <a:rPr lang="en-US" altLang="zh-CN" sz="2800" b="0"/>
              <a:t>P</a:t>
            </a:r>
            <a:r>
              <a:rPr lang="zh-CN" altLang="en-US" sz="2800" b="0"/>
              <a:t>，</a:t>
            </a:r>
            <a:r>
              <a:rPr lang="en-US" altLang="zh-CN" sz="2800" b="0"/>
              <a:t>i</a:t>
            </a:r>
            <a:r>
              <a:rPr lang="zh-CN" altLang="en-US" sz="2800" b="0"/>
              <a:t>，</a:t>
            </a:r>
            <a:r>
              <a:rPr lang="en-US" altLang="zh-CN" sz="2800" b="0"/>
              <a:t>n</a:t>
            </a:r>
            <a:r>
              <a:rPr lang="zh-CN" altLang="en-US" sz="2800" b="0"/>
              <a:t>）</a:t>
            </a:r>
          </a:p>
          <a:p>
            <a:pPr>
              <a:lnSpc>
                <a:spcPct val="120000"/>
              </a:lnSpc>
              <a:spcBef>
                <a:spcPct val="40000"/>
              </a:spcBef>
              <a:buSzPct val="60000"/>
              <a:buFont typeface="Wingdings" pitchFamily="2" charset="2"/>
              <a:buNone/>
            </a:pPr>
            <a:r>
              <a:rPr lang="zh-CN" altLang="en-US" sz="2800" b="0"/>
              <a:t>●其中：</a:t>
            </a:r>
            <a:r>
              <a:rPr lang="en-US" altLang="zh-CN" sz="2800" b="0"/>
              <a:t>i</a:t>
            </a:r>
            <a:r>
              <a:rPr lang="zh-CN" altLang="en-US" sz="2800" b="0"/>
              <a:t>为利息，</a:t>
            </a:r>
            <a:r>
              <a:rPr lang="en-US" altLang="zh-CN" sz="2800" b="0"/>
              <a:t>n</a:t>
            </a:r>
            <a:r>
              <a:rPr lang="zh-CN" altLang="en-US" sz="2800" b="0"/>
              <a:t>为期数，（</a:t>
            </a:r>
            <a:r>
              <a:rPr lang="en-US" altLang="zh-CN" sz="2800" b="0"/>
              <a:t>F</a:t>
            </a:r>
            <a:r>
              <a:rPr lang="zh-CN" altLang="en-US" sz="2800" b="0"/>
              <a:t>，</a:t>
            </a:r>
            <a:r>
              <a:rPr lang="en-US" altLang="zh-CN" sz="2800" b="0"/>
              <a:t>i</a:t>
            </a:r>
            <a:r>
              <a:rPr lang="zh-CN" altLang="en-US" sz="2800" b="0"/>
              <a:t>，</a:t>
            </a:r>
            <a:r>
              <a:rPr lang="en-US" altLang="zh-CN" sz="2800" b="0"/>
              <a:t>n</a:t>
            </a:r>
            <a:r>
              <a:rPr lang="zh-CN" altLang="en-US" sz="2800" b="0"/>
              <a:t>）为一般终值系数，（</a:t>
            </a:r>
            <a:r>
              <a:rPr lang="en-US" altLang="zh-CN" sz="2800" b="0"/>
              <a:t>F</a:t>
            </a:r>
            <a:r>
              <a:rPr lang="zh-CN" altLang="en-US" sz="2800" b="0"/>
              <a:t>，</a:t>
            </a:r>
            <a:r>
              <a:rPr lang="en-US" altLang="zh-CN" sz="2800" b="0"/>
              <a:t>i</a:t>
            </a:r>
            <a:r>
              <a:rPr lang="zh-CN" altLang="en-US" sz="2800" b="0"/>
              <a:t>，</a:t>
            </a:r>
            <a:r>
              <a:rPr lang="en-US" altLang="zh-CN" sz="2800" b="0"/>
              <a:t>n</a:t>
            </a:r>
            <a:r>
              <a:rPr lang="zh-CN" altLang="en-US" sz="2800" b="0"/>
              <a:t>）为一般现值系数 </a:t>
            </a:r>
          </a:p>
        </p:txBody>
      </p:sp>
      <p:sp>
        <p:nvSpPr>
          <p:cNvPr id="3" name="日期占位符 3"/>
          <p:cNvSpPr>
            <a:spLocks noGrp="1"/>
          </p:cNvSpPr>
          <p:nvPr>
            <p:ph type="dt" sz="half" idx="10"/>
          </p:nvPr>
        </p:nvSpPr>
        <p:spPr/>
        <p:txBody>
          <a:bodyPr/>
          <a:lstStyle/>
          <a:p>
            <a:fld id="{314ED372-1DE5-4740-805E-A2385A2BDF6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FF70C811-D4DB-4201-8458-C2EDA840B8DC}" type="slidenum">
              <a:rPr lang="ko-KR" altLang="en-US"/>
              <a:pPr/>
              <a:t>479</a:t>
            </a:fld>
            <a:endParaRPr lang="en-US" altLang="ko-K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609600" y="1143000"/>
            <a:ext cx="8001000" cy="5181600"/>
          </a:xfrm>
        </p:spPr>
        <p:txBody>
          <a:bodyPr/>
          <a:lstStyle/>
          <a:p>
            <a:pPr>
              <a:spcBef>
                <a:spcPct val="50000"/>
              </a:spcBef>
            </a:pPr>
            <a:r>
              <a:rPr lang="zh-CN" altLang="en-US" sz="3200">
                <a:solidFill>
                  <a:srgbClr val="CC0000"/>
                </a:solidFill>
                <a:latin typeface="楷体_GB2312" pitchFamily="49" charset="-122"/>
              </a:rPr>
              <a:t>（三）会计恒等式</a:t>
            </a:r>
            <a:endParaRPr lang="en-US" altLang="zh-CN" sz="3200">
              <a:solidFill>
                <a:srgbClr val="CC0000"/>
              </a:solidFill>
              <a:latin typeface="楷体_GB2312" pitchFamily="49" charset="-122"/>
            </a:endParaRPr>
          </a:p>
          <a:p>
            <a:pPr>
              <a:spcBef>
                <a:spcPct val="50000"/>
              </a:spcBef>
            </a:pPr>
            <a:r>
              <a:rPr lang="zh-CN" altLang="en-US" sz="3200" b="0">
                <a:latin typeface="楷体_GB2312" pitchFamily="49" charset="-122"/>
              </a:rPr>
              <a:t>资产=权益</a:t>
            </a:r>
          </a:p>
          <a:p>
            <a:pPr>
              <a:spcBef>
                <a:spcPct val="50000"/>
              </a:spcBef>
            </a:pPr>
            <a:r>
              <a:rPr lang="zh-CN" altLang="en-US" sz="3200" b="0">
                <a:latin typeface="楷体_GB2312" pitchFamily="49" charset="-122"/>
              </a:rPr>
              <a:t>资产=负债+所有者权益</a:t>
            </a:r>
          </a:p>
          <a:p>
            <a:pPr>
              <a:spcBef>
                <a:spcPct val="50000"/>
              </a:spcBef>
            </a:pPr>
            <a:r>
              <a:rPr lang="zh-CN" altLang="en-US" sz="3200" b="0">
                <a:latin typeface="楷体_GB2312" pitchFamily="49" charset="-122"/>
              </a:rPr>
              <a:t>资产=负债+所有者权益+收入-费用</a:t>
            </a:r>
          </a:p>
          <a:p>
            <a:pPr>
              <a:spcBef>
                <a:spcPct val="50000"/>
              </a:spcBef>
            </a:pPr>
            <a:endParaRPr lang="zh-CN" altLang="en-US" sz="3200" b="0">
              <a:latin typeface="楷体_GB2312" pitchFamily="49" charset="-122"/>
            </a:endParaRPr>
          </a:p>
        </p:txBody>
      </p:sp>
      <p:sp>
        <p:nvSpPr>
          <p:cNvPr id="3" name="日期占位符 3"/>
          <p:cNvSpPr>
            <a:spLocks noGrp="1"/>
          </p:cNvSpPr>
          <p:nvPr>
            <p:ph type="dt" sz="half" idx="10"/>
          </p:nvPr>
        </p:nvSpPr>
        <p:spPr/>
        <p:txBody>
          <a:bodyPr/>
          <a:lstStyle/>
          <a:p>
            <a:fld id="{4D8B0587-FE57-4225-B726-E78BF61D886D}"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41BE691B-07EF-4035-BB7A-109D6E3EB6CB}" type="slidenum">
              <a:rPr lang="en-US" altLang="ko-KR"/>
              <a:pPr/>
              <a:t>48</a:t>
            </a:fld>
            <a:endParaRPr lang="en-US" altLang="ko-KR"/>
          </a:p>
        </p:txBody>
      </p:sp>
    </p:spTree>
  </p:cSld>
  <p:clrMapOvr>
    <a:masterClrMapping/>
  </p:clrMapOvr>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539750" y="1066800"/>
            <a:ext cx="8375650" cy="5386388"/>
          </a:xfrm>
        </p:spPr>
        <p:txBody>
          <a:bodyPr/>
          <a:lstStyle/>
          <a:p>
            <a:pPr>
              <a:spcBef>
                <a:spcPct val="30000"/>
              </a:spcBef>
            </a:pPr>
            <a:r>
              <a:rPr lang="zh-CN" altLang="en-US" sz="2800" b="0"/>
              <a:t>（三）年金终值与现值</a:t>
            </a:r>
          </a:p>
          <a:p>
            <a:pPr>
              <a:spcBef>
                <a:spcPct val="30000"/>
              </a:spcBef>
            </a:pPr>
            <a:r>
              <a:rPr lang="en-US" altLang="zh-CN" sz="2800" b="0"/>
              <a:t>1.</a:t>
            </a:r>
            <a:r>
              <a:rPr lang="zh-CN" altLang="en-US" sz="2800" b="0"/>
              <a:t>普通年金终值</a:t>
            </a:r>
          </a:p>
          <a:p>
            <a:pPr>
              <a:spcBef>
                <a:spcPct val="30000"/>
              </a:spcBef>
            </a:pPr>
            <a:r>
              <a:rPr lang="zh-CN" altLang="en-US" sz="2800" b="0"/>
              <a:t>  </a:t>
            </a:r>
            <a:r>
              <a:rPr lang="en-US" altLang="zh-CN" sz="2800" b="0"/>
              <a:t>FA=A×{[</a:t>
            </a:r>
            <a:r>
              <a:rPr lang="zh-CN" altLang="en-US" sz="2800" b="0"/>
              <a:t>（</a:t>
            </a:r>
            <a:r>
              <a:rPr lang="en-US" altLang="zh-CN" sz="2800" b="0"/>
              <a:t>1+i</a:t>
            </a:r>
            <a:r>
              <a:rPr lang="zh-CN" altLang="en-US" sz="2800" b="0"/>
              <a:t>）</a:t>
            </a:r>
            <a:r>
              <a:rPr lang="en-US" altLang="zh-CN" sz="2800" b="0"/>
              <a:t>n </a:t>
            </a:r>
            <a:r>
              <a:rPr lang="en-US" altLang="zh-CN" sz="2800" b="0">
                <a:latin typeface="Arial"/>
              </a:rPr>
              <a:t>–</a:t>
            </a:r>
            <a:r>
              <a:rPr lang="en-US" altLang="zh-CN" sz="2800" b="0"/>
              <a:t> 1]/ i} = A</a:t>
            </a:r>
            <a:r>
              <a:rPr lang="zh-CN" altLang="en-US" sz="2800" b="0"/>
              <a:t>（</a:t>
            </a:r>
            <a:r>
              <a:rPr lang="en-US" altLang="zh-CN" sz="2800" b="0"/>
              <a:t>FA</a:t>
            </a:r>
            <a:r>
              <a:rPr lang="zh-CN" altLang="en-US" sz="2800" b="0"/>
              <a:t>，</a:t>
            </a:r>
            <a:r>
              <a:rPr lang="en-US" altLang="zh-CN" sz="2800" b="0"/>
              <a:t>i</a:t>
            </a:r>
            <a:r>
              <a:rPr lang="zh-CN" altLang="en-US" sz="2800" b="0"/>
              <a:t>，</a:t>
            </a:r>
            <a:r>
              <a:rPr lang="en-US" altLang="zh-CN" sz="2800" b="0"/>
              <a:t>n</a:t>
            </a:r>
            <a:r>
              <a:rPr lang="zh-CN" altLang="en-US" sz="2800" b="0"/>
              <a:t>）</a:t>
            </a:r>
          </a:p>
          <a:p>
            <a:pPr>
              <a:spcBef>
                <a:spcPct val="30000"/>
              </a:spcBef>
            </a:pPr>
            <a:r>
              <a:rPr lang="en-US" altLang="zh-CN" sz="2800" b="0"/>
              <a:t>2.</a:t>
            </a:r>
            <a:r>
              <a:rPr lang="zh-CN" altLang="en-US" sz="2800" b="0"/>
              <a:t>普通年金现值</a:t>
            </a:r>
          </a:p>
          <a:p>
            <a:pPr>
              <a:spcBef>
                <a:spcPct val="30000"/>
              </a:spcBef>
            </a:pPr>
            <a:r>
              <a:rPr lang="zh-CN" altLang="en-US" sz="2800" b="0"/>
              <a:t>  </a:t>
            </a:r>
            <a:r>
              <a:rPr lang="en-US" altLang="zh-CN" sz="2800" b="0"/>
              <a:t>PA=A*{[1 -</a:t>
            </a:r>
            <a:r>
              <a:rPr lang="zh-CN" altLang="en-US" sz="2800" b="0"/>
              <a:t>（</a:t>
            </a:r>
            <a:r>
              <a:rPr lang="en-US" altLang="zh-CN" sz="2800" b="0"/>
              <a:t>1+i</a:t>
            </a:r>
            <a:r>
              <a:rPr lang="zh-CN" altLang="en-US" sz="2800" b="0"/>
              <a:t>）</a:t>
            </a:r>
            <a:r>
              <a:rPr lang="en-US" altLang="zh-CN" sz="2800" b="0"/>
              <a:t>-n]/i}=A</a:t>
            </a:r>
            <a:r>
              <a:rPr lang="zh-CN" altLang="en-US" sz="2800" b="0"/>
              <a:t>（</a:t>
            </a:r>
            <a:r>
              <a:rPr lang="en-US" altLang="zh-CN" sz="2800" b="0"/>
              <a:t>PA</a:t>
            </a:r>
            <a:r>
              <a:rPr lang="zh-CN" altLang="en-US" sz="2800" b="0"/>
              <a:t>，</a:t>
            </a:r>
            <a:r>
              <a:rPr lang="en-US" altLang="zh-CN" sz="2800" b="0"/>
              <a:t>i</a:t>
            </a:r>
            <a:r>
              <a:rPr lang="zh-CN" altLang="en-US" sz="2800" b="0"/>
              <a:t>，</a:t>
            </a:r>
            <a:r>
              <a:rPr lang="en-US" altLang="zh-CN" sz="2800" b="0"/>
              <a:t>n</a:t>
            </a:r>
            <a:r>
              <a:rPr lang="zh-CN" altLang="en-US" sz="2800" b="0"/>
              <a:t>） </a:t>
            </a:r>
          </a:p>
          <a:p>
            <a:pPr>
              <a:spcBef>
                <a:spcPct val="30000"/>
              </a:spcBef>
            </a:pPr>
            <a:r>
              <a:rPr lang="en-US" altLang="zh-CN" sz="2800" b="0"/>
              <a:t>3.</a:t>
            </a:r>
            <a:r>
              <a:rPr lang="zh-CN" altLang="en-US" sz="2800" b="0"/>
              <a:t>递延年金终值：递延</a:t>
            </a:r>
            <a:r>
              <a:rPr lang="en-US" altLang="zh-CN" sz="2800" b="0"/>
              <a:t>FA= </a:t>
            </a:r>
            <a:r>
              <a:rPr lang="zh-CN" altLang="en-US" sz="2800" b="0"/>
              <a:t>普通</a:t>
            </a:r>
            <a:r>
              <a:rPr lang="en-US" altLang="zh-CN" sz="2800" b="0"/>
              <a:t>FA = A</a:t>
            </a:r>
            <a:r>
              <a:rPr lang="zh-CN" altLang="en-US" sz="2800" b="0"/>
              <a:t>（</a:t>
            </a:r>
            <a:r>
              <a:rPr lang="en-US" altLang="zh-CN" sz="2800" b="0"/>
              <a:t>FA</a:t>
            </a:r>
            <a:r>
              <a:rPr lang="zh-CN" altLang="en-US" sz="2800" b="0"/>
              <a:t>，</a:t>
            </a:r>
            <a:r>
              <a:rPr lang="en-US" altLang="zh-CN" sz="2800" b="0"/>
              <a:t>i</a:t>
            </a:r>
            <a:r>
              <a:rPr lang="zh-CN" altLang="en-US" sz="2800" b="0"/>
              <a:t>，</a:t>
            </a:r>
            <a:r>
              <a:rPr lang="en-US" altLang="zh-CN" sz="2800" b="0"/>
              <a:t>n</a:t>
            </a:r>
            <a:r>
              <a:rPr lang="zh-CN" altLang="en-US" sz="2800" b="0"/>
              <a:t>），收付期</a:t>
            </a:r>
            <a:r>
              <a:rPr lang="en-US" altLang="zh-CN" sz="2800" b="0"/>
              <a:t>n</a:t>
            </a:r>
            <a:r>
              <a:rPr lang="zh-CN" altLang="en-US" sz="2800" b="0"/>
              <a:t>与递延期</a:t>
            </a:r>
            <a:r>
              <a:rPr lang="en-US" altLang="zh-CN" sz="2800" b="0"/>
              <a:t>m</a:t>
            </a:r>
            <a:r>
              <a:rPr lang="zh-CN" altLang="en-US" sz="2800" b="0"/>
              <a:t>无关。</a:t>
            </a:r>
          </a:p>
          <a:p>
            <a:pPr>
              <a:spcBef>
                <a:spcPct val="30000"/>
              </a:spcBef>
            </a:pPr>
            <a:r>
              <a:rPr lang="en-US" altLang="zh-CN" sz="2800" b="0"/>
              <a:t>4.</a:t>
            </a:r>
            <a:r>
              <a:rPr lang="zh-CN" altLang="en-US" sz="2800" b="0"/>
              <a:t>递延年金现值：</a:t>
            </a:r>
          </a:p>
          <a:p>
            <a:pPr>
              <a:spcBef>
                <a:spcPct val="30000"/>
              </a:spcBef>
            </a:pPr>
            <a:r>
              <a:rPr lang="zh-CN" altLang="en-US" sz="2800" b="0"/>
              <a:t>  递延</a:t>
            </a:r>
            <a:r>
              <a:rPr lang="en-US" altLang="zh-CN" sz="2800" b="0"/>
              <a:t>PA=A×[</a:t>
            </a:r>
            <a:r>
              <a:rPr lang="zh-CN" altLang="en-US" sz="2800" b="0"/>
              <a:t>（</a:t>
            </a:r>
            <a:r>
              <a:rPr lang="en-US" altLang="zh-CN" sz="2800" b="0"/>
              <a:t>PA</a:t>
            </a:r>
            <a:r>
              <a:rPr lang="zh-CN" altLang="en-US" sz="2800" b="0"/>
              <a:t>，</a:t>
            </a:r>
            <a:r>
              <a:rPr lang="en-US" altLang="zh-CN" sz="2800" b="0"/>
              <a:t>i</a:t>
            </a:r>
            <a:r>
              <a:rPr lang="zh-CN" altLang="en-US" sz="2800" b="0"/>
              <a:t>，</a:t>
            </a:r>
            <a:r>
              <a:rPr lang="en-US" altLang="zh-CN" sz="2800" b="0"/>
              <a:t>m+n</a:t>
            </a:r>
            <a:r>
              <a:rPr lang="zh-CN" altLang="en-US" sz="2800" b="0"/>
              <a:t>）</a:t>
            </a:r>
            <a:r>
              <a:rPr lang="en-US" altLang="zh-CN" sz="2800" b="0">
                <a:latin typeface="Arial"/>
              </a:rPr>
              <a:t>–</a:t>
            </a:r>
            <a:r>
              <a:rPr lang="zh-CN" altLang="en-US" sz="2800" b="0"/>
              <a:t>（</a:t>
            </a:r>
            <a:r>
              <a:rPr lang="en-US" altLang="zh-CN" sz="2800" b="0"/>
              <a:t>PA</a:t>
            </a:r>
            <a:r>
              <a:rPr lang="zh-CN" altLang="en-US" sz="2800" b="0"/>
              <a:t>，</a:t>
            </a:r>
            <a:r>
              <a:rPr lang="en-US" altLang="zh-CN" sz="2800" b="0"/>
              <a:t>i</a:t>
            </a:r>
            <a:r>
              <a:rPr lang="zh-CN" altLang="en-US" sz="2800" b="0"/>
              <a:t>，</a:t>
            </a:r>
            <a:r>
              <a:rPr lang="en-US" altLang="zh-CN" sz="2800" b="0"/>
              <a:t>m</a:t>
            </a:r>
            <a:r>
              <a:rPr lang="zh-CN" altLang="en-US" sz="2800" b="0"/>
              <a:t>）</a:t>
            </a:r>
            <a:r>
              <a:rPr lang="en-US" altLang="zh-CN" sz="2800" b="0"/>
              <a:t>]</a:t>
            </a:r>
          </a:p>
          <a:p>
            <a:pPr>
              <a:spcBef>
                <a:spcPct val="30000"/>
              </a:spcBef>
            </a:pPr>
            <a:r>
              <a:rPr lang="en-US" altLang="zh-CN" sz="2800" b="0"/>
              <a:t>      </a:t>
            </a:r>
            <a:r>
              <a:rPr lang="zh-CN" altLang="en-US" sz="2800" b="0"/>
              <a:t>或</a:t>
            </a:r>
            <a:r>
              <a:rPr lang="en-US" altLang="zh-CN" sz="2800" b="0"/>
              <a:t>=A×</a:t>
            </a:r>
            <a:r>
              <a:rPr lang="zh-CN" altLang="en-US" sz="2800" b="0"/>
              <a:t>（</a:t>
            </a:r>
            <a:r>
              <a:rPr lang="en-US" altLang="zh-CN" sz="2800" b="0"/>
              <a:t>PA</a:t>
            </a:r>
            <a:r>
              <a:rPr lang="zh-CN" altLang="en-US" sz="2800" b="0"/>
              <a:t>，</a:t>
            </a:r>
            <a:r>
              <a:rPr lang="en-US" altLang="zh-CN" sz="2800" b="0"/>
              <a:t>i</a:t>
            </a:r>
            <a:r>
              <a:rPr lang="zh-CN" altLang="en-US" sz="2800" b="0"/>
              <a:t>，</a:t>
            </a:r>
            <a:r>
              <a:rPr lang="en-US" altLang="zh-CN" sz="2800" b="0"/>
              <a:t>n</a:t>
            </a:r>
            <a:r>
              <a:rPr lang="zh-CN" altLang="en-US" sz="2800" b="0"/>
              <a:t>）</a:t>
            </a:r>
            <a:r>
              <a:rPr lang="en-US" altLang="zh-CN" sz="2800" b="0"/>
              <a:t>×</a:t>
            </a:r>
            <a:r>
              <a:rPr lang="zh-CN" altLang="en-US" sz="2800" b="0"/>
              <a:t>（</a:t>
            </a:r>
            <a:r>
              <a:rPr lang="en-US" altLang="zh-CN" sz="2800" b="0"/>
              <a:t>P</a:t>
            </a:r>
            <a:r>
              <a:rPr lang="zh-CN" altLang="en-US" sz="2800" b="0"/>
              <a:t>，</a:t>
            </a:r>
            <a:r>
              <a:rPr lang="en-US" altLang="zh-CN" sz="2800" b="0"/>
              <a:t>i</a:t>
            </a:r>
            <a:r>
              <a:rPr lang="zh-CN" altLang="en-US" sz="2800" b="0"/>
              <a:t>，</a:t>
            </a:r>
            <a:r>
              <a:rPr lang="en-US" altLang="zh-CN" sz="2800" b="0"/>
              <a:t>m</a:t>
            </a:r>
            <a:r>
              <a:rPr lang="zh-CN" altLang="en-US" sz="2800" b="0"/>
              <a:t>）</a:t>
            </a:r>
          </a:p>
        </p:txBody>
      </p:sp>
      <p:sp>
        <p:nvSpPr>
          <p:cNvPr id="3" name="日期占位符 3"/>
          <p:cNvSpPr>
            <a:spLocks noGrp="1"/>
          </p:cNvSpPr>
          <p:nvPr>
            <p:ph type="dt" sz="half" idx="10"/>
          </p:nvPr>
        </p:nvSpPr>
        <p:spPr/>
        <p:txBody>
          <a:bodyPr/>
          <a:lstStyle/>
          <a:p>
            <a:fld id="{EEB2F637-B9DE-4202-82F4-5D151AB54EF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503258A6-E825-437C-BA05-9DA2DA680E62}" type="slidenum">
              <a:rPr lang="ko-KR" altLang="en-US"/>
              <a:pPr/>
              <a:t>480</a:t>
            </a:fld>
            <a:endParaRPr lang="en-US" altLang="ko-KR"/>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sz="3600">
                <a:solidFill>
                  <a:schemeClr val="bg1"/>
                </a:solidFill>
              </a:rPr>
              <a:t>三、投资决策常用方法</a:t>
            </a:r>
          </a:p>
        </p:txBody>
      </p:sp>
      <p:sp>
        <p:nvSpPr>
          <p:cNvPr id="25603" name="Rectangle 3"/>
          <p:cNvSpPr>
            <a:spLocks noGrp="1" noChangeArrowheads="1"/>
          </p:cNvSpPr>
          <p:nvPr>
            <p:ph idx="1"/>
          </p:nvPr>
        </p:nvSpPr>
        <p:spPr>
          <a:xfrm>
            <a:off x="457200" y="1066800"/>
            <a:ext cx="8305800" cy="5105400"/>
          </a:xfrm>
        </p:spPr>
        <p:txBody>
          <a:bodyPr/>
          <a:lstStyle/>
          <a:p>
            <a:pPr>
              <a:lnSpc>
                <a:spcPct val="120000"/>
              </a:lnSpc>
              <a:spcBef>
                <a:spcPct val="40000"/>
              </a:spcBef>
            </a:pPr>
            <a:r>
              <a:rPr lang="zh-CN" altLang="en-US" sz="2800" b="0"/>
              <a:t>（一）净现值法（</a:t>
            </a:r>
            <a:r>
              <a:rPr lang="en-US" altLang="zh-CN" sz="2800" b="0"/>
              <a:t>NPV</a:t>
            </a:r>
            <a:r>
              <a:rPr lang="zh-CN" altLang="en-US" sz="2800" b="0"/>
              <a:t>法）</a:t>
            </a:r>
          </a:p>
          <a:p>
            <a:pPr>
              <a:lnSpc>
                <a:spcPct val="120000"/>
              </a:lnSpc>
              <a:spcBef>
                <a:spcPct val="40000"/>
              </a:spcBef>
            </a:pPr>
            <a:r>
              <a:rPr lang="en-US" altLang="zh-CN" sz="2800" b="0"/>
              <a:t>1.</a:t>
            </a:r>
            <a:r>
              <a:rPr lang="zh-CN" altLang="en-US" sz="2800" b="0"/>
              <a:t>指标含义：指投资项目的未来现金流入的现值与未来现金流出的现值之间的差额。</a:t>
            </a:r>
          </a:p>
          <a:p>
            <a:pPr>
              <a:lnSpc>
                <a:spcPct val="120000"/>
              </a:lnSpc>
              <a:spcBef>
                <a:spcPct val="40000"/>
              </a:spcBef>
            </a:pPr>
            <a:r>
              <a:rPr lang="en-US" altLang="zh-CN" sz="2800" b="0"/>
              <a:t>2.</a:t>
            </a:r>
            <a:r>
              <a:rPr lang="zh-CN" altLang="en-US" sz="2800" b="0"/>
              <a:t>计算：净现值</a:t>
            </a:r>
            <a:r>
              <a:rPr lang="en-US" altLang="zh-CN" sz="2800" b="0"/>
              <a:t>=</a:t>
            </a:r>
            <a:r>
              <a:rPr lang="zh-CN" altLang="en-US" sz="2800" b="0"/>
              <a:t>未来现金流入现值之和</a:t>
            </a:r>
            <a:r>
              <a:rPr lang="en-US" altLang="zh-CN" sz="2800" b="0"/>
              <a:t>-</a:t>
            </a:r>
            <a:r>
              <a:rPr lang="zh-CN" altLang="en-US" sz="2800" b="0"/>
              <a:t>未来现金流出现值之和</a:t>
            </a:r>
          </a:p>
          <a:p>
            <a:pPr>
              <a:lnSpc>
                <a:spcPct val="120000"/>
              </a:lnSpc>
              <a:spcBef>
                <a:spcPct val="40000"/>
              </a:spcBef>
            </a:pPr>
            <a:r>
              <a:rPr lang="en-US" altLang="zh-CN" sz="2800" b="0"/>
              <a:t>3.</a:t>
            </a:r>
            <a:r>
              <a:rPr lang="zh-CN" altLang="en-US" sz="2800" b="0"/>
              <a:t>贴现率：所要求的最低报酬率</a:t>
            </a:r>
          </a:p>
          <a:p>
            <a:pPr>
              <a:lnSpc>
                <a:spcPct val="120000"/>
              </a:lnSpc>
              <a:spcBef>
                <a:spcPct val="40000"/>
              </a:spcBef>
            </a:pPr>
            <a:r>
              <a:rPr lang="en-US" altLang="zh-CN" sz="2800" b="0"/>
              <a:t>4.</a:t>
            </a:r>
            <a:r>
              <a:rPr lang="zh-CN" altLang="en-US" sz="2800" b="0"/>
              <a:t>决策原则：净现值为正，方案可行；净现值为负，方案不可行。 </a:t>
            </a:r>
          </a:p>
        </p:txBody>
      </p:sp>
      <p:sp>
        <p:nvSpPr>
          <p:cNvPr id="4" name="日期占位符 3"/>
          <p:cNvSpPr>
            <a:spLocks noGrp="1"/>
          </p:cNvSpPr>
          <p:nvPr>
            <p:ph type="dt" sz="half" idx="10"/>
          </p:nvPr>
        </p:nvSpPr>
        <p:spPr/>
        <p:txBody>
          <a:bodyPr/>
          <a:lstStyle/>
          <a:p>
            <a:fld id="{39EAE608-5FA6-4375-98FC-E3B93B9A058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A8710A51-291F-4A3B-BB9C-4D5E46089D80}" type="slidenum">
              <a:rPr lang="ko-KR" altLang="en-US"/>
              <a:pPr/>
              <a:t>481</a:t>
            </a:fld>
            <a:endParaRPr lang="en-US" altLang="ko-KR"/>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1066800"/>
            <a:ext cx="8077200" cy="5562600"/>
          </a:xfrm>
        </p:spPr>
        <p:txBody>
          <a:bodyPr/>
          <a:lstStyle/>
          <a:p>
            <a:pPr>
              <a:lnSpc>
                <a:spcPct val="105000"/>
              </a:lnSpc>
              <a:spcBef>
                <a:spcPct val="30000"/>
              </a:spcBef>
            </a:pPr>
            <a:r>
              <a:rPr lang="zh-CN" altLang="en-US" sz="2800" b="0"/>
              <a:t>（二）内含报酬率法（</a:t>
            </a:r>
            <a:r>
              <a:rPr lang="en-US" altLang="zh-CN" sz="2800" b="0"/>
              <a:t>IRR</a:t>
            </a:r>
            <a:r>
              <a:rPr lang="zh-CN" altLang="en-US" sz="2800" b="0"/>
              <a:t>法）</a:t>
            </a:r>
          </a:p>
          <a:p>
            <a:pPr>
              <a:lnSpc>
                <a:spcPct val="105000"/>
              </a:lnSpc>
              <a:spcBef>
                <a:spcPct val="30000"/>
              </a:spcBef>
            </a:pPr>
            <a:r>
              <a:rPr lang="en-US" altLang="zh-CN" sz="2800" b="0"/>
              <a:t>1.</a:t>
            </a:r>
            <a:r>
              <a:rPr lang="zh-CN" altLang="en-US" sz="2800" b="0"/>
              <a:t>指标含义：指能够使投资方案未来现金流入现值等于未来现金流出现值的贴现率。</a:t>
            </a:r>
          </a:p>
          <a:p>
            <a:pPr>
              <a:lnSpc>
                <a:spcPct val="105000"/>
              </a:lnSpc>
              <a:spcBef>
                <a:spcPct val="30000"/>
              </a:spcBef>
            </a:pPr>
            <a:r>
              <a:rPr lang="en-US" altLang="zh-CN" sz="2800" b="0"/>
              <a:t>2.</a:t>
            </a:r>
            <a:r>
              <a:rPr lang="zh-CN" altLang="en-US" sz="2800" b="0"/>
              <a:t>计算：</a:t>
            </a:r>
          </a:p>
          <a:p>
            <a:pPr>
              <a:lnSpc>
                <a:spcPct val="105000"/>
              </a:lnSpc>
              <a:spcBef>
                <a:spcPct val="30000"/>
              </a:spcBef>
            </a:pPr>
            <a:r>
              <a:rPr lang="zh-CN" altLang="en-US" sz="2800" b="0"/>
              <a:t>（</a:t>
            </a:r>
            <a:r>
              <a:rPr lang="en-US" altLang="zh-CN" sz="2800" b="0"/>
              <a:t>1</a:t>
            </a:r>
            <a:r>
              <a:rPr lang="zh-CN" altLang="en-US" sz="2800" b="0"/>
              <a:t>）逐步测试法：适合于各期现金流入量不相等的非年金形式。</a:t>
            </a:r>
          </a:p>
          <a:p>
            <a:pPr>
              <a:lnSpc>
                <a:spcPct val="105000"/>
              </a:lnSpc>
              <a:spcBef>
                <a:spcPct val="30000"/>
              </a:spcBef>
            </a:pPr>
            <a:r>
              <a:rPr lang="zh-CN" altLang="en-US" sz="2800" b="0"/>
              <a:t>（</a:t>
            </a:r>
            <a:r>
              <a:rPr lang="en-US" altLang="zh-CN" sz="2800" b="0"/>
              <a:t>2</a:t>
            </a:r>
            <a:r>
              <a:rPr lang="zh-CN" altLang="en-US" sz="2800" b="0"/>
              <a:t>）年金法：适合于各期现金流入量相等的年金形式。</a:t>
            </a:r>
          </a:p>
          <a:p>
            <a:pPr>
              <a:lnSpc>
                <a:spcPct val="105000"/>
              </a:lnSpc>
              <a:spcBef>
                <a:spcPct val="30000"/>
              </a:spcBef>
            </a:pPr>
            <a:r>
              <a:rPr lang="en-US" altLang="zh-CN" sz="2800" b="0"/>
              <a:t>3.</a:t>
            </a:r>
            <a:r>
              <a:rPr lang="zh-CN" altLang="en-US" sz="2800" b="0"/>
              <a:t>决策原则：内含报酬率高于所要求的最低报酬率时，方案可行。 </a:t>
            </a:r>
          </a:p>
        </p:txBody>
      </p:sp>
      <p:sp>
        <p:nvSpPr>
          <p:cNvPr id="3" name="日期占位符 3"/>
          <p:cNvSpPr>
            <a:spLocks noGrp="1"/>
          </p:cNvSpPr>
          <p:nvPr>
            <p:ph type="dt" sz="half" idx="10"/>
          </p:nvPr>
        </p:nvSpPr>
        <p:spPr/>
        <p:txBody>
          <a:bodyPr/>
          <a:lstStyle/>
          <a:p>
            <a:fld id="{41FB975C-03E3-495A-A3D1-2E58C3E71B5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DD0A527-739B-4A71-9A82-CE2131354F59}" type="slidenum">
              <a:rPr lang="ko-KR" altLang="en-US"/>
              <a:pPr/>
              <a:t>482</a:t>
            </a:fld>
            <a:endParaRPr lang="en-US" altLang="ko-KR"/>
          </a:p>
        </p:txBody>
      </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3400" y="1143000"/>
            <a:ext cx="8382000" cy="5334000"/>
          </a:xfrm>
        </p:spPr>
        <p:txBody>
          <a:bodyPr/>
          <a:lstStyle/>
          <a:p>
            <a:pPr>
              <a:lnSpc>
                <a:spcPct val="110000"/>
              </a:lnSpc>
              <a:spcBef>
                <a:spcPct val="40000"/>
              </a:spcBef>
            </a:pPr>
            <a:r>
              <a:rPr lang="zh-CN" altLang="en-US" sz="2800" b="0"/>
              <a:t>（三）回收期法（</a:t>
            </a:r>
            <a:r>
              <a:rPr lang="en-US" altLang="zh-CN" sz="2800" b="0"/>
              <a:t>PP</a:t>
            </a:r>
            <a:r>
              <a:rPr lang="zh-CN" altLang="en-US" sz="2800" b="0"/>
              <a:t>法）</a:t>
            </a:r>
          </a:p>
          <a:p>
            <a:pPr>
              <a:lnSpc>
                <a:spcPct val="110000"/>
              </a:lnSpc>
              <a:spcBef>
                <a:spcPct val="40000"/>
              </a:spcBef>
            </a:pPr>
            <a:r>
              <a:rPr lang="en-US" altLang="zh-CN" sz="2800" b="0"/>
              <a:t>1.</a:t>
            </a:r>
            <a:r>
              <a:rPr lang="zh-CN" altLang="en-US" sz="2800" b="0"/>
              <a:t>指标含义：指以投资项目经营净现金流量抵偿原始总投资所需要的全部时间。</a:t>
            </a:r>
          </a:p>
          <a:p>
            <a:pPr>
              <a:lnSpc>
                <a:spcPct val="110000"/>
              </a:lnSpc>
              <a:spcBef>
                <a:spcPct val="40000"/>
              </a:spcBef>
            </a:pPr>
            <a:r>
              <a:rPr lang="en-US" altLang="zh-CN" sz="2800" b="0"/>
              <a:t>2.</a:t>
            </a:r>
            <a:r>
              <a:rPr lang="zh-CN" altLang="en-US" sz="2800" b="0"/>
              <a:t>计算：</a:t>
            </a:r>
          </a:p>
          <a:p>
            <a:pPr>
              <a:lnSpc>
                <a:spcPct val="110000"/>
              </a:lnSpc>
              <a:spcBef>
                <a:spcPct val="40000"/>
              </a:spcBef>
            </a:pPr>
            <a:r>
              <a:rPr lang="zh-CN" altLang="en-US" sz="2800" b="0"/>
              <a:t> </a:t>
            </a:r>
            <a:r>
              <a:rPr lang="en-US" altLang="zh-CN" sz="2800" b="0"/>
              <a:t>(1)</a:t>
            </a:r>
            <a:r>
              <a:rPr lang="zh-CN" altLang="en-US" sz="2800" b="0"/>
              <a:t>原始投资一次支出，每年现金流入量相等时：投资回收期</a:t>
            </a:r>
            <a:r>
              <a:rPr lang="en-US" altLang="zh-CN" sz="2800" b="0"/>
              <a:t>=</a:t>
            </a:r>
            <a:r>
              <a:rPr lang="zh-CN" altLang="en-US" sz="2800" b="0"/>
              <a:t>原始投资额 </a:t>
            </a:r>
            <a:r>
              <a:rPr lang="en-US" altLang="zh-CN" sz="2800" b="0"/>
              <a:t>/ </a:t>
            </a:r>
            <a:r>
              <a:rPr lang="zh-CN" altLang="en-US" sz="2800" b="0"/>
              <a:t>每年现金净流量</a:t>
            </a:r>
          </a:p>
          <a:p>
            <a:pPr>
              <a:lnSpc>
                <a:spcPct val="110000"/>
              </a:lnSpc>
              <a:spcBef>
                <a:spcPct val="40000"/>
              </a:spcBef>
            </a:pPr>
            <a:r>
              <a:rPr lang="zh-CN" altLang="en-US" sz="2800" b="0"/>
              <a:t> </a:t>
            </a:r>
            <a:r>
              <a:rPr lang="en-US" altLang="zh-CN" sz="2800" b="0"/>
              <a:t>(2)</a:t>
            </a:r>
            <a:r>
              <a:rPr lang="zh-CN" altLang="en-US" sz="2800" b="0"/>
              <a:t>现金流入量每年不等，或原始投资分几年投入时：把每年的现金净流量逐年加总，根据累计现金流量来确定回收期 </a:t>
            </a:r>
          </a:p>
        </p:txBody>
      </p:sp>
      <p:sp>
        <p:nvSpPr>
          <p:cNvPr id="3" name="日期占位符 3"/>
          <p:cNvSpPr>
            <a:spLocks noGrp="1"/>
          </p:cNvSpPr>
          <p:nvPr>
            <p:ph type="dt" sz="half" idx="10"/>
          </p:nvPr>
        </p:nvSpPr>
        <p:spPr/>
        <p:txBody>
          <a:bodyPr/>
          <a:lstStyle/>
          <a:p>
            <a:fld id="{3590C41D-D0BE-46D4-87FC-C5FA72416B1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867BADD5-F5DB-4FA4-B41A-474721397282}" type="slidenum">
              <a:rPr lang="ko-KR" altLang="en-US"/>
              <a:pPr/>
              <a:t>483</a:t>
            </a:fld>
            <a:endParaRPr lang="en-US" altLang="ko-KR"/>
          </a:p>
        </p:txBody>
      </p:sp>
    </p:spTree>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sz="3600">
                <a:solidFill>
                  <a:schemeClr val="bg1"/>
                </a:solidFill>
              </a:rPr>
              <a:t>本章思考题</a:t>
            </a:r>
          </a:p>
        </p:txBody>
      </p:sp>
      <p:sp>
        <p:nvSpPr>
          <p:cNvPr id="28675" name="Rectangle 3"/>
          <p:cNvSpPr>
            <a:spLocks noGrp="1" noChangeArrowheads="1"/>
          </p:cNvSpPr>
          <p:nvPr>
            <p:ph idx="1"/>
          </p:nvPr>
        </p:nvSpPr>
        <p:spPr>
          <a:xfrm>
            <a:off x="539750" y="1360488"/>
            <a:ext cx="8135938" cy="4321175"/>
          </a:xfrm>
        </p:spPr>
        <p:txBody>
          <a:bodyPr/>
          <a:lstStyle/>
          <a:p>
            <a:pPr>
              <a:lnSpc>
                <a:spcPct val="90000"/>
              </a:lnSpc>
            </a:pPr>
            <a:r>
              <a:rPr lang="en-US" altLang="zh-CN" sz="2800" b="0"/>
              <a:t>1.</a:t>
            </a:r>
            <a:r>
              <a:rPr lang="zh-CN" altLang="en-US" sz="2800" b="0"/>
              <a:t>试述差量分析法、量本利分析法的原理。</a:t>
            </a:r>
          </a:p>
          <a:p>
            <a:pPr>
              <a:lnSpc>
                <a:spcPct val="90000"/>
              </a:lnSpc>
            </a:pPr>
            <a:endParaRPr lang="zh-CN" altLang="en-US" sz="2800" b="0"/>
          </a:p>
          <a:p>
            <a:pPr>
              <a:lnSpc>
                <a:spcPct val="90000"/>
              </a:lnSpc>
            </a:pPr>
            <a:r>
              <a:rPr lang="en-US" altLang="zh-CN" sz="2800" b="0"/>
              <a:t>2.</a:t>
            </a:r>
            <a:r>
              <a:rPr lang="zh-CN" altLang="en-US" sz="2800" b="0"/>
              <a:t>如何进行产品是否经一步加工的决策。</a:t>
            </a:r>
          </a:p>
          <a:p>
            <a:pPr>
              <a:lnSpc>
                <a:spcPct val="90000"/>
              </a:lnSpc>
            </a:pPr>
            <a:endParaRPr lang="zh-CN" altLang="en-US" sz="2800" b="0"/>
          </a:p>
          <a:p>
            <a:pPr>
              <a:lnSpc>
                <a:spcPct val="90000"/>
              </a:lnSpc>
            </a:pPr>
            <a:r>
              <a:rPr lang="en-US" altLang="zh-CN" sz="2800" b="0"/>
              <a:t>3.</a:t>
            </a:r>
            <a:r>
              <a:rPr lang="zh-CN" altLang="en-US" sz="2800" b="0"/>
              <a:t>试述长期投资决策的决策目标。</a:t>
            </a:r>
          </a:p>
          <a:p>
            <a:pPr>
              <a:lnSpc>
                <a:spcPct val="90000"/>
              </a:lnSpc>
            </a:pPr>
            <a:endParaRPr lang="zh-CN" altLang="en-US" sz="2800" b="0"/>
          </a:p>
          <a:p>
            <a:pPr>
              <a:lnSpc>
                <a:spcPct val="90000"/>
              </a:lnSpc>
            </a:pPr>
            <a:r>
              <a:rPr lang="en-US" altLang="zh-CN" sz="2800" b="0"/>
              <a:t>4.</a:t>
            </a:r>
            <a:r>
              <a:rPr lang="zh-CN" altLang="en-US" sz="2800" b="0"/>
              <a:t>如何测算营业现金流量。</a:t>
            </a:r>
          </a:p>
          <a:p>
            <a:pPr>
              <a:lnSpc>
                <a:spcPct val="90000"/>
              </a:lnSpc>
            </a:pPr>
            <a:endParaRPr lang="zh-CN" altLang="en-US" sz="2800" b="0"/>
          </a:p>
          <a:p>
            <a:pPr>
              <a:lnSpc>
                <a:spcPct val="90000"/>
              </a:lnSpc>
            </a:pPr>
            <a:r>
              <a:rPr lang="en-US" altLang="zh-CN" sz="2800" b="0"/>
              <a:t>5.</a:t>
            </a:r>
            <a:r>
              <a:rPr lang="zh-CN" altLang="en-US" sz="2800" b="0"/>
              <a:t>试述净现值法和内含报酬率法的基本原理。</a:t>
            </a:r>
          </a:p>
        </p:txBody>
      </p:sp>
      <p:sp>
        <p:nvSpPr>
          <p:cNvPr id="4" name="日期占位符 3"/>
          <p:cNvSpPr>
            <a:spLocks noGrp="1"/>
          </p:cNvSpPr>
          <p:nvPr>
            <p:ph type="dt" sz="half" idx="10"/>
          </p:nvPr>
        </p:nvSpPr>
        <p:spPr/>
        <p:txBody>
          <a:bodyPr/>
          <a:lstStyle/>
          <a:p>
            <a:fld id="{CB33A2BD-6E20-4C68-BF93-7CC3D6DC1F8E}"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B9A910E1-92E6-463D-904F-12B9FAE389F6}" type="slidenum">
              <a:rPr lang="ko-KR" altLang="en-US"/>
              <a:pPr/>
              <a:t>484</a:t>
            </a:fld>
            <a:endParaRPr lang="en-US" altLang="ko-KR"/>
          </a:p>
        </p:txBody>
      </p:sp>
    </p:spTree>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normAutofit fontScale="90000"/>
          </a:bodyPr>
          <a:lstStyle/>
          <a:p>
            <a:r>
              <a:rPr lang="zh-CN" altLang="en-US" sz="10600" b="0">
                <a:solidFill>
                  <a:srgbClr val="003366"/>
                </a:solidFill>
                <a:ea typeface="华文新魏" pitchFamily="2" charset="-122"/>
              </a:rPr>
              <a:t>会计学</a:t>
            </a:r>
          </a:p>
        </p:txBody>
      </p:sp>
      <p:sp>
        <p:nvSpPr>
          <p:cNvPr id="33795" name="Rectangle 3"/>
          <p:cNvSpPr>
            <a:spLocks noGrp="1" noChangeArrowheads="1"/>
          </p:cNvSpPr>
          <p:nvPr>
            <p:ph type="subTitle" idx="1"/>
          </p:nvPr>
        </p:nvSpPr>
        <p:spPr>
          <a:xfrm>
            <a:off x="900113" y="5157788"/>
            <a:ext cx="7488237" cy="649287"/>
          </a:xfrm>
        </p:spPr>
        <p:txBody>
          <a:bodyPr/>
          <a:lstStyle/>
          <a:p>
            <a:r>
              <a:rPr lang="en-US" altLang="zh-CN" sz="2800" b="0">
                <a:solidFill>
                  <a:srgbClr val="000066"/>
                </a:solidFill>
              </a:rPr>
              <a:t>《</a:t>
            </a:r>
            <a:r>
              <a:rPr lang="zh-CN" altLang="en-US" sz="2800" b="0">
                <a:solidFill>
                  <a:srgbClr val="000066"/>
                </a:solidFill>
              </a:rPr>
              <a:t>会计学</a:t>
            </a:r>
            <a:r>
              <a:rPr lang="en-US" altLang="zh-CN" sz="2800" b="0">
                <a:solidFill>
                  <a:srgbClr val="000066"/>
                </a:solidFill>
              </a:rPr>
              <a:t>》</a:t>
            </a:r>
            <a:r>
              <a:rPr lang="zh-CN" altLang="en-US" sz="2800" b="0">
                <a:solidFill>
                  <a:srgbClr val="000066"/>
                </a:solidFill>
              </a:rPr>
              <a:t>课程组</a:t>
            </a:r>
          </a:p>
        </p:txBody>
      </p:sp>
      <p:sp>
        <p:nvSpPr>
          <p:cNvPr id="4" name="Rectangle 11"/>
          <p:cNvSpPr>
            <a:spLocks noGrp="1" noChangeArrowheads="1"/>
          </p:cNvSpPr>
          <p:nvPr>
            <p:ph type="dt" sz="half" idx="10"/>
          </p:nvPr>
        </p:nvSpPr>
        <p:spPr>
          <a:xfrm>
            <a:off x="685800" y="6296025"/>
            <a:ext cx="1905000" cy="457200"/>
          </a:xfrm>
          <a:prstGeom prst="rect">
            <a:avLst/>
          </a:prstGeom>
        </p:spPr>
        <p:txBody>
          <a:bodyPr/>
          <a:lstStyle/>
          <a:p>
            <a:fld id="{87DE5EE2-0C33-4E4A-B08C-6F6C20785CA3}" type="datetime1">
              <a:rPr lang="zh-CN" altLang="en-US"/>
              <a:pPr/>
              <a:t>2012-07-13</a:t>
            </a:fld>
            <a:endParaRPr lang="en-US" altLang="ko-KR"/>
          </a:p>
        </p:txBody>
      </p:sp>
      <p:sp>
        <p:nvSpPr>
          <p:cNvPr id="6" name="Rectangle 13"/>
          <p:cNvSpPr>
            <a:spLocks noGrp="1" noChangeArrowheads="1"/>
          </p:cNvSpPr>
          <p:nvPr>
            <p:ph type="sldNum" sz="quarter" idx="12"/>
          </p:nvPr>
        </p:nvSpPr>
        <p:spPr>
          <a:xfrm>
            <a:off x="6553200" y="6296025"/>
            <a:ext cx="1905000" cy="457200"/>
          </a:xfrm>
          <a:prstGeom prst="rect">
            <a:avLst/>
          </a:prstGeom>
        </p:spPr>
        <p:txBody>
          <a:bodyPr/>
          <a:lstStyle/>
          <a:p>
            <a:fld id="{7DB2D1A3-F0BE-41EF-B655-85AC3C3D5684}" type="slidenum">
              <a:rPr lang="ko-KR" altLang="en-US"/>
              <a:pPr/>
              <a:t>485</a:t>
            </a:fld>
            <a:endParaRPr lang="en-US" altLang="ko-KR"/>
          </a:p>
        </p:txBody>
      </p:sp>
    </p:spTree>
  </p:cSld>
  <p:clrMapOvr>
    <a:masterClrMapping/>
  </p:clrMapOvr>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sz="4800" b="0">
                <a:solidFill>
                  <a:schemeClr val="bg1"/>
                </a:solidFill>
                <a:latin typeface="华文新魏" pitchFamily="2" charset="-122"/>
                <a:ea typeface="华文新魏" pitchFamily="2" charset="-122"/>
              </a:rPr>
              <a:t>第十三章   </a:t>
            </a:r>
            <a:r>
              <a:rPr lang="zh-CN" altLang="en-US" sz="4800" b="0">
                <a:solidFill>
                  <a:schemeClr val="bg1"/>
                </a:solidFill>
                <a:latin typeface="黑体" pitchFamily="2" charset="-122"/>
                <a:ea typeface="华文新魏" pitchFamily="2" charset="-122"/>
              </a:rPr>
              <a:t>会计控制</a:t>
            </a:r>
          </a:p>
        </p:txBody>
      </p:sp>
      <p:sp>
        <p:nvSpPr>
          <p:cNvPr id="5" name="日期占位符 3"/>
          <p:cNvSpPr>
            <a:spLocks noGrp="1"/>
          </p:cNvSpPr>
          <p:nvPr>
            <p:ph type="dt" sz="half" idx="10"/>
          </p:nvPr>
        </p:nvSpPr>
        <p:spPr/>
        <p:txBody>
          <a:bodyPr/>
          <a:lstStyle/>
          <a:p>
            <a:fld id="{AB680B71-9D35-4287-A3BF-4F32915B393A}" type="datetime1">
              <a:rPr lang="zh-CN" altLang="en-US"/>
              <a:pPr/>
              <a:t>2012-07-13</a:t>
            </a:fld>
            <a:endParaRPr lang="en-US" altLang="ko-KR"/>
          </a:p>
        </p:txBody>
      </p:sp>
      <p:sp>
        <p:nvSpPr>
          <p:cNvPr id="7" name="灯片编号占位符 5"/>
          <p:cNvSpPr>
            <a:spLocks noGrp="1"/>
          </p:cNvSpPr>
          <p:nvPr>
            <p:ph type="sldNum" sz="quarter" idx="12"/>
          </p:nvPr>
        </p:nvSpPr>
        <p:spPr/>
        <p:txBody>
          <a:bodyPr/>
          <a:lstStyle/>
          <a:p>
            <a:fld id="{777607CC-FFCA-4B3D-ADF5-D30F79F33905}" type="slidenum">
              <a:rPr lang="ko-KR" altLang="en-US"/>
              <a:pPr/>
              <a:t>486</a:t>
            </a:fld>
            <a:endParaRPr lang="en-US" altLang="ko-KR"/>
          </a:p>
        </p:txBody>
      </p:sp>
      <p:sp>
        <p:nvSpPr>
          <p:cNvPr id="34819" name="AutoShape 3"/>
          <p:cNvSpPr>
            <a:spLocks noChangeArrowheads="1"/>
          </p:cNvSpPr>
          <p:nvPr/>
        </p:nvSpPr>
        <p:spPr bwMode="auto">
          <a:xfrm>
            <a:off x="1908175" y="1916113"/>
            <a:ext cx="5111750" cy="627062"/>
          </a:xfrm>
          <a:prstGeom prst="roundRect">
            <a:avLst>
              <a:gd name="adj" fmla="val 50000"/>
            </a:avLst>
          </a:prstGeom>
          <a:solidFill>
            <a:srgbClr val="FFFFCC"/>
          </a:solidFill>
          <a:ln w="9525">
            <a:solidFill>
              <a:schemeClr val="tx2"/>
            </a:solidFill>
            <a:round/>
            <a:headEnd/>
            <a:tailEnd/>
          </a:ln>
          <a:effectLst/>
        </p:spPr>
        <p:txBody>
          <a:bodyPr wrap="none" anchor="ctr"/>
          <a:lstStyle/>
          <a:p>
            <a:pPr marL="352425"/>
            <a:r>
              <a:rPr kumimoji="1" lang="zh-CN" altLang="en-US">
                <a:effectLst/>
                <a:latin typeface="黑体" pitchFamily="2" charset="-122"/>
                <a:ea typeface="黑体" pitchFamily="2" charset="-122"/>
              </a:rPr>
              <a:t>第一节  标准成本控制</a:t>
            </a:r>
          </a:p>
        </p:txBody>
      </p:sp>
      <p:sp>
        <p:nvSpPr>
          <p:cNvPr id="34820" name="AutoShape 4"/>
          <p:cNvSpPr>
            <a:spLocks noChangeArrowheads="1"/>
          </p:cNvSpPr>
          <p:nvPr/>
        </p:nvSpPr>
        <p:spPr bwMode="auto">
          <a:xfrm>
            <a:off x="1908175" y="3500438"/>
            <a:ext cx="5111750" cy="627062"/>
          </a:xfrm>
          <a:prstGeom prst="roundRect">
            <a:avLst>
              <a:gd name="adj" fmla="val 50000"/>
            </a:avLst>
          </a:prstGeom>
          <a:solidFill>
            <a:srgbClr val="FFFFCC"/>
          </a:solidFill>
          <a:ln w="9525">
            <a:solidFill>
              <a:schemeClr val="tx1"/>
            </a:solidFill>
            <a:round/>
            <a:headEnd/>
            <a:tailEnd/>
          </a:ln>
          <a:effectLst/>
        </p:spPr>
        <p:txBody>
          <a:bodyPr wrap="none" anchor="ctr"/>
          <a:lstStyle/>
          <a:p>
            <a:pPr marL="354013"/>
            <a:r>
              <a:rPr kumimoji="1" lang="zh-CN" altLang="en-US">
                <a:effectLst/>
                <a:latin typeface="黑体" pitchFamily="2" charset="-122"/>
                <a:ea typeface="黑体" pitchFamily="2" charset="-122"/>
              </a:rPr>
              <a:t>第二节  责任成本控制</a:t>
            </a:r>
          </a:p>
        </p:txBody>
      </p:sp>
    </p:spTree>
  </p:cSld>
  <p:clrMapOvr>
    <a:masterClrMapping/>
  </p:clrMapOvr>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0"/>
            <a:ext cx="7772400" cy="823913"/>
          </a:xfrm>
        </p:spPr>
        <p:txBody>
          <a:bodyPr/>
          <a:lstStyle/>
          <a:p>
            <a:r>
              <a:rPr lang="zh-CN" altLang="en-US" sz="4800" b="0">
                <a:solidFill>
                  <a:schemeClr val="bg1"/>
                </a:solidFill>
                <a:latin typeface="华文新魏" pitchFamily="2" charset="-122"/>
                <a:ea typeface="华文新魏" pitchFamily="2" charset="-122"/>
              </a:rPr>
              <a:t>第一节  标准成本控制</a:t>
            </a:r>
          </a:p>
        </p:txBody>
      </p:sp>
      <p:sp>
        <p:nvSpPr>
          <p:cNvPr id="13315" name="Rectangle 3"/>
          <p:cNvSpPr>
            <a:spLocks noGrp="1" noChangeArrowheads="1"/>
          </p:cNvSpPr>
          <p:nvPr>
            <p:ph idx="1"/>
          </p:nvPr>
        </p:nvSpPr>
        <p:spPr>
          <a:xfrm>
            <a:off x="1447800" y="1676400"/>
            <a:ext cx="7119938" cy="4011613"/>
          </a:xfrm>
        </p:spPr>
        <p:txBody>
          <a:bodyPr/>
          <a:lstStyle/>
          <a:p>
            <a:pPr>
              <a:lnSpc>
                <a:spcPct val="130000"/>
              </a:lnSpc>
            </a:pPr>
            <a:r>
              <a:rPr lang="zh-CN" altLang="en-US" sz="4000" b="0">
                <a:ea typeface="黑体" pitchFamily="2" charset="-122"/>
              </a:rPr>
              <a:t>一、标准成本会计</a:t>
            </a:r>
          </a:p>
          <a:p>
            <a:pPr>
              <a:lnSpc>
                <a:spcPct val="130000"/>
              </a:lnSpc>
            </a:pPr>
            <a:r>
              <a:rPr lang="zh-CN" altLang="en-US" sz="4000" b="0">
                <a:ea typeface="黑体" pitchFamily="2" charset="-122"/>
              </a:rPr>
              <a:t>二、标准成本的制定</a:t>
            </a:r>
          </a:p>
          <a:p>
            <a:pPr>
              <a:lnSpc>
                <a:spcPct val="130000"/>
              </a:lnSpc>
            </a:pPr>
            <a:r>
              <a:rPr lang="zh-CN" altLang="en-US" sz="4000" b="0">
                <a:ea typeface="黑体" pitchFamily="2" charset="-122"/>
              </a:rPr>
              <a:t>三、成本差异计算与分析</a:t>
            </a:r>
            <a:endParaRPr lang="zh-CN" altLang="en-US" sz="3600" b="0">
              <a:ea typeface="黑体" pitchFamily="2" charset="-122"/>
            </a:endParaRPr>
          </a:p>
        </p:txBody>
      </p:sp>
      <p:sp>
        <p:nvSpPr>
          <p:cNvPr id="4" name="日期占位符 3"/>
          <p:cNvSpPr>
            <a:spLocks noGrp="1"/>
          </p:cNvSpPr>
          <p:nvPr>
            <p:ph type="dt" sz="half" idx="10"/>
          </p:nvPr>
        </p:nvSpPr>
        <p:spPr/>
        <p:txBody>
          <a:bodyPr/>
          <a:lstStyle/>
          <a:p>
            <a:fld id="{0D09FB8B-15D8-4C9D-B1E8-B319E0F6DD4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D2EA367A-B978-428A-931A-BFC4C28CE2AF}" type="slidenum">
              <a:rPr lang="ko-KR" altLang="en-US"/>
              <a:pPr/>
              <a:t>487</a:t>
            </a:fld>
            <a:endParaRPr lang="en-US" altLang="ko-KR"/>
          </a:p>
        </p:txBody>
      </p:sp>
    </p:spTree>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sz="3600">
                <a:solidFill>
                  <a:schemeClr val="bg1"/>
                </a:solidFill>
              </a:rPr>
              <a:t>一、标准成本会计</a:t>
            </a:r>
          </a:p>
        </p:txBody>
      </p:sp>
      <p:sp>
        <p:nvSpPr>
          <p:cNvPr id="14339" name="Rectangle 3"/>
          <p:cNvSpPr>
            <a:spLocks noGrp="1" noChangeArrowheads="1"/>
          </p:cNvSpPr>
          <p:nvPr>
            <p:ph idx="1"/>
          </p:nvPr>
        </p:nvSpPr>
        <p:spPr>
          <a:xfrm>
            <a:off x="685800" y="1143000"/>
            <a:ext cx="7924800" cy="5181600"/>
          </a:xfrm>
        </p:spPr>
        <p:txBody>
          <a:bodyPr/>
          <a:lstStyle/>
          <a:p>
            <a:pPr>
              <a:lnSpc>
                <a:spcPct val="120000"/>
              </a:lnSpc>
              <a:spcBef>
                <a:spcPct val="40000"/>
              </a:spcBef>
            </a:pPr>
            <a:r>
              <a:rPr lang="en-US" altLang="zh-CN" sz="2800" b="0"/>
              <a:t>1.</a:t>
            </a:r>
            <a:r>
              <a:rPr lang="zh-CN" altLang="en-US" sz="2800" b="0"/>
              <a:t>标准成本会计是时按事先制订的产品标准成本将其与产品实际成本相比较，揭示实际成本脱离标准成本的差异，并对差异进行分析，从而加强成本控制的会计制度。</a:t>
            </a:r>
          </a:p>
          <a:p>
            <a:pPr>
              <a:lnSpc>
                <a:spcPct val="120000"/>
              </a:lnSpc>
              <a:spcBef>
                <a:spcPct val="40000"/>
              </a:spcBef>
            </a:pPr>
            <a:r>
              <a:rPr lang="en-US" altLang="zh-CN" sz="2800" b="0"/>
              <a:t>2.</a:t>
            </a:r>
            <a:r>
              <a:rPr lang="zh-CN" altLang="en-US" sz="2800" b="0"/>
              <a:t>基本内容：</a:t>
            </a:r>
          </a:p>
          <a:p>
            <a:pPr>
              <a:lnSpc>
                <a:spcPct val="120000"/>
              </a:lnSpc>
              <a:spcBef>
                <a:spcPct val="40000"/>
              </a:spcBef>
            </a:pPr>
            <a:r>
              <a:rPr lang="zh-CN" altLang="en-US" sz="2800" b="0"/>
              <a:t>    制定标准成本</a:t>
            </a:r>
          </a:p>
          <a:p>
            <a:pPr>
              <a:lnSpc>
                <a:spcPct val="120000"/>
              </a:lnSpc>
              <a:spcBef>
                <a:spcPct val="40000"/>
              </a:spcBef>
            </a:pPr>
            <a:r>
              <a:rPr lang="zh-CN" altLang="en-US" sz="2800" b="0"/>
              <a:t>    差异计算与分析</a:t>
            </a:r>
          </a:p>
          <a:p>
            <a:pPr>
              <a:lnSpc>
                <a:spcPct val="120000"/>
              </a:lnSpc>
              <a:spcBef>
                <a:spcPct val="40000"/>
              </a:spcBef>
            </a:pPr>
            <a:r>
              <a:rPr lang="zh-CN" altLang="en-US" sz="2800" b="0"/>
              <a:t>    差异账务处理</a:t>
            </a:r>
          </a:p>
        </p:txBody>
      </p:sp>
      <p:sp>
        <p:nvSpPr>
          <p:cNvPr id="4" name="日期占位符 3"/>
          <p:cNvSpPr>
            <a:spLocks noGrp="1"/>
          </p:cNvSpPr>
          <p:nvPr>
            <p:ph type="dt" sz="half" idx="10"/>
          </p:nvPr>
        </p:nvSpPr>
        <p:spPr/>
        <p:txBody>
          <a:bodyPr/>
          <a:lstStyle/>
          <a:p>
            <a:fld id="{D29BC0F6-D405-4533-962B-3DC730F317F2}"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5442E3F0-C56D-4B8C-8D47-69A53A11CC3F}" type="slidenum">
              <a:rPr lang="ko-KR" altLang="en-US"/>
              <a:pPr/>
              <a:t>488</a:t>
            </a:fld>
            <a:endParaRPr lang="en-US" altLang="ko-KR"/>
          </a:p>
        </p:txBody>
      </p:sp>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sz="3600">
                <a:solidFill>
                  <a:schemeClr val="bg1"/>
                </a:solidFill>
              </a:rPr>
              <a:t>二、标准成本的制定</a:t>
            </a:r>
          </a:p>
        </p:txBody>
      </p:sp>
      <p:sp>
        <p:nvSpPr>
          <p:cNvPr id="15363" name="Rectangle 3"/>
          <p:cNvSpPr>
            <a:spLocks noGrp="1" noChangeArrowheads="1"/>
          </p:cNvSpPr>
          <p:nvPr>
            <p:ph idx="1"/>
          </p:nvPr>
        </p:nvSpPr>
        <p:spPr>
          <a:xfrm>
            <a:off x="457200" y="1295400"/>
            <a:ext cx="8305800" cy="5334000"/>
          </a:xfrm>
        </p:spPr>
        <p:txBody>
          <a:bodyPr/>
          <a:lstStyle/>
          <a:p>
            <a:r>
              <a:rPr lang="zh-CN" altLang="en-US" sz="2800" b="0"/>
              <a:t>（一）一般制定方法</a:t>
            </a:r>
          </a:p>
          <a:p>
            <a:r>
              <a:rPr lang="zh-CN" altLang="en-US" sz="2800" b="0"/>
              <a:t>  单位产品标准成本</a:t>
            </a:r>
            <a:r>
              <a:rPr lang="en-US" altLang="zh-CN" sz="2800" b="0"/>
              <a:t>=</a:t>
            </a:r>
            <a:r>
              <a:rPr lang="zh-CN" altLang="en-US" sz="2800" b="0"/>
              <a:t>单位产品耗用数量标准</a:t>
            </a:r>
            <a:r>
              <a:rPr lang="en-US" altLang="zh-CN" sz="2800" b="0"/>
              <a:t>×</a:t>
            </a:r>
            <a:r>
              <a:rPr lang="zh-CN" altLang="en-US" sz="2800" b="0"/>
              <a:t>单位产品价格标准 </a:t>
            </a:r>
          </a:p>
          <a:p>
            <a:endParaRPr lang="zh-CN" altLang="en-US" sz="2800" b="0"/>
          </a:p>
          <a:p>
            <a:r>
              <a:rPr lang="zh-CN" altLang="en-US" sz="2800" b="0"/>
              <a:t>（二）直接材料标准成本  </a:t>
            </a:r>
          </a:p>
          <a:p>
            <a:r>
              <a:rPr lang="zh-CN" altLang="en-US" sz="2800" b="0"/>
              <a:t> </a:t>
            </a:r>
            <a:r>
              <a:rPr lang="en-US" altLang="zh-CN" sz="2800" b="0"/>
              <a:t>1.</a:t>
            </a:r>
            <a:r>
              <a:rPr lang="zh-CN" altLang="en-US" sz="2800" b="0"/>
              <a:t>用量标准，指在现有的生产技术条件下，生产单位产品应耗用的材料数量。</a:t>
            </a:r>
          </a:p>
          <a:p>
            <a:r>
              <a:rPr lang="zh-CN" altLang="en-US" sz="2800" b="0"/>
              <a:t> </a:t>
            </a:r>
            <a:r>
              <a:rPr lang="en-US" altLang="zh-CN" sz="2800" b="0"/>
              <a:t>2.</a:t>
            </a:r>
            <a:r>
              <a:rPr lang="zh-CN" altLang="en-US" sz="2800" b="0"/>
              <a:t>价格标准，由采购部门与财会部门共同根据材料供货单位价格与运输距离、运输方式等因素加以确定。 </a:t>
            </a:r>
          </a:p>
        </p:txBody>
      </p:sp>
      <p:sp>
        <p:nvSpPr>
          <p:cNvPr id="4" name="日期占位符 3"/>
          <p:cNvSpPr>
            <a:spLocks noGrp="1"/>
          </p:cNvSpPr>
          <p:nvPr>
            <p:ph type="dt" sz="half" idx="10"/>
          </p:nvPr>
        </p:nvSpPr>
        <p:spPr/>
        <p:txBody>
          <a:bodyPr/>
          <a:lstStyle/>
          <a:p>
            <a:fld id="{9865C107-4AB2-4A6E-9FF4-EC6ED120F9C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C16BF7AC-37E0-4AAE-B862-696B88BD2D53}" type="slidenum">
              <a:rPr lang="ko-KR" altLang="en-US"/>
              <a:pPr/>
              <a:t>489</a:t>
            </a:fld>
            <a:endParaRPr lang="en-US" altLang="ko-K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5"/>
          <p:cNvSpPr>
            <a:spLocks noGrp="1" noChangeArrowheads="1"/>
          </p:cNvSpPr>
          <p:nvPr>
            <p:ph type="title"/>
          </p:nvPr>
        </p:nvSpPr>
        <p:spPr/>
        <p:txBody>
          <a:bodyPr/>
          <a:lstStyle/>
          <a:p>
            <a:r>
              <a:rPr lang="zh-CN" altLang="en-US" sz="3600">
                <a:solidFill>
                  <a:schemeClr val="bg1"/>
                </a:solidFill>
                <a:latin typeface="Times New Roman" pitchFamily="18" charset="0"/>
              </a:rPr>
              <a:t>四、会计信息生成的技术</a:t>
            </a:r>
            <a:r>
              <a:rPr lang="zh-CN" altLang="en-US" sz="2400">
                <a:solidFill>
                  <a:schemeClr val="bg1"/>
                </a:solidFill>
                <a:latin typeface="Times New Roman" pitchFamily="18" charset="0"/>
              </a:rPr>
              <a:t>——会计程序与方法</a:t>
            </a:r>
          </a:p>
        </p:txBody>
      </p:sp>
      <p:sp>
        <p:nvSpPr>
          <p:cNvPr id="107523" name="Rectangle 3"/>
          <p:cNvSpPr>
            <a:spLocks noGrp="1" noChangeArrowheads="1"/>
          </p:cNvSpPr>
          <p:nvPr>
            <p:ph idx="1"/>
          </p:nvPr>
        </p:nvSpPr>
        <p:spPr>
          <a:xfrm>
            <a:off x="611188" y="1052513"/>
            <a:ext cx="8001000" cy="5257800"/>
          </a:xfrm>
        </p:spPr>
        <p:txBody>
          <a:bodyPr>
            <a:normAutofit fontScale="85000" lnSpcReduction="20000"/>
          </a:bodyPr>
          <a:lstStyle/>
          <a:p>
            <a:pPr>
              <a:spcBef>
                <a:spcPct val="40000"/>
              </a:spcBef>
            </a:pPr>
            <a:r>
              <a:rPr lang="zh-CN" altLang="en-US">
                <a:solidFill>
                  <a:srgbClr val="CC0000"/>
                </a:solidFill>
              </a:rPr>
              <a:t>（一）会计程序</a:t>
            </a:r>
          </a:p>
          <a:p>
            <a:pPr>
              <a:spcBef>
                <a:spcPct val="40000"/>
              </a:spcBef>
            </a:pPr>
            <a:r>
              <a:rPr lang="zh-CN" altLang="en-US" b="0">
                <a:solidFill>
                  <a:srgbClr val="0000CC"/>
                </a:solidFill>
              </a:rPr>
              <a:t>           确认—计量—记录—报告</a:t>
            </a:r>
          </a:p>
          <a:p>
            <a:pPr>
              <a:spcBef>
                <a:spcPct val="40000"/>
              </a:spcBef>
            </a:pPr>
            <a:r>
              <a:rPr lang="zh-CN" altLang="en-US">
                <a:solidFill>
                  <a:srgbClr val="CC0000"/>
                </a:solidFill>
              </a:rPr>
              <a:t>（二）会计核算的专门方法</a:t>
            </a:r>
          </a:p>
          <a:p>
            <a:pPr>
              <a:spcBef>
                <a:spcPct val="40000"/>
              </a:spcBef>
            </a:pPr>
            <a:r>
              <a:rPr lang="zh-CN" altLang="en-US" b="0"/>
              <a:t>        1.填制和审核凭证</a:t>
            </a:r>
          </a:p>
          <a:p>
            <a:pPr>
              <a:spcBef>
                <a:spcPct val="40000"/>
              </a:spcBef>
            </a:pPr>
            <a:r>
              <a:rPr lang="zh-CN" altLang="en-US" b="0"/>
              <a:t>        2.设置和运用账户</a:t>
            </a:r>
          </a:p>
          <a:p>
            <a:pPr>
              <a:spcBef>
                <a:spcPct val="40000"/>
              </a:spcBef>
            </a:pPr>
            <a:r>
              <a:rPr lang="zh-CN" altLang="en-US" b="0"/>
              <a:t>        3.复式记账</a:t>
            </a:r>
          </a:p>
          <a:p>
            <a:pPr>
              <a:spcBef>
                <a:spcPct val="40000"/>
              </a:spcBef>
            </a:pPr>
            <a:r>
              <a:rPr lang="zh-CN" altLang="en-US" b="0"/>
              <a:t>        4.设置和登记账户</a:t>
            </a:r>
          </a:p>
          <a:p>
            <a:pPr>
              <a:spcBef>
                <a:spcPct val="40000"/>
              </a:spcBef>
            </a:pPr>
            <a:r>
              <a:rPr lang="zh-CN" altLang="en-US" b="0"/>
              <a:t>        5.成本计算</a:t>
            </a:r>
          </a:p>
          <a:p>
            <a:pPr>
              <a:spcBef>
                <a:spcPct val="40000"/>
              </a:spcBef>
            </a:pPr>
            <a:r>
              <a:rPr lang="zh-CN" altLang="en-US" b="0"/>
              <a:t>        6.财产清查</a:t>
            </a:r>
          </a:p>
          <a:p>
            <a:pPr>
              <a:spcBef>
                <a:spcPct val="40000"/>
              </a:spcBef>
            </a:pPr>
            <a:r>
              <a:rPr lang="zh-CN" altLang="en-US" b="0"/>
              <a:t>        7.编制会计报表</a:t>
            </a:r>
          </a:p>
        </p:txBody>
      </p:sp>
      <p:sp>
        <p:nvSpPr>
          <p:cNvPr id="4" name="日期占位符 3"/>
          <p:cNvSpPr>
            <a:spLocks noGrp="1"/>
          </p:cNvSpPr>
          <p:nvPr>
            <p:ph type="dt" sz="half" idx="10"/>
          </p:nvPr>
        </p:nvSpPr>
        <p:spPr/>
        <p:txBody>
          <a:bodyPr/>
          <a:lstStyle/>
          <a:p>
            <a:fld id="{F9F6E921-FDA3-43F4-AAD6-921050049E0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4E2BFE47-2807-4709-88B9-DB0139EBB5FC}" type="slidenum">
              <a:rPr lang="en-US" altLang="ko-KR"/>
              <a:pPr/>
              <a:t>49</a:t>
            </a:fld>
            <a:endParaRPr lang="en-US" altLang="ko-KR"/>
          </a:p>
        </p:txBody>
      </p:sp>
    </p:spTree>
  </p:cSld>
  <p:clrMapOvr>
    <a:masterClrMapping/>
  </p:clrMapOvr>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990600"/>
            <a:ext cx="8534400" cy="5257800"/>
          </a:xfrm>
        </p:spPr>
        <p:txBody>
          <a:bodyPr/>
          <a:lstStyle/>
          <a:p>
            <a:r>
              <a:rPr lang="zh-CN" altLang="en-US" sz="2800" b="0"/>
              <a:t>（三）直接人工标准成本</a:t>
            </a:r>
          </a:p>
          <a:p>
            <a:r>
              <a:rPr lang="zh-CN" altLang="en-US" sz="2800" b="0"/>
              <a:t>  </a:t>
            </a:r>
            <a:r>
              <a:rPr lang="en-US" altLang="zh-CN" sz="2800" b="0"/>
              <a:t>1.</a:t>
            </a:r>
            <a:r>
              <a:rPr lang="zh-CN" altLang="en-US" sz="2800" b="0"/>
              <a:t>用量标准</a:t>
            </a:r>
          </a:p>
          <a:p>
            <a:r>
              <a:rPr lang="zh-CN" altLang="en-US" sz="2800" b="0"/>
              <a:t>  </a:t>
            </a:r>
            <a:r>
              <a:rPr lang="en-US" altLang="zh-CN" sz="2800" b="0"/>
              <a:t>2.</a:t>
            </a:r>
            <a:r>
              <a:rPr lang="zh-CN" altLang="en-US" sz="2800" b="0"/>
              <a:t>价格标准</a:t>
            </a:r>
          </a:p>
          <a:p>
            <a:r>
              <a:rPr lang="zh-CN" altLang="en-US" sz="2800" b="0"/>
              <a:t>  直接人工标准成本</a:t>
            </a:r>
            <a:r>
              <a:rPr lang="en-US" altLang="zh-CN" sz="2800" b="0"/>
              <a:t>=</a:t>
            </a:r>
            <a:r>
              <a:rPr lang="zh-CN" altLang="en-US" sz="2800" b="0"/>
              <a:t>工时标准单耗</a:t>
            </a:r>
            <a:r>
              <a:rPr lang="en-US" altLang="zh-CN" sz="2800" b="0"/>
              <a:t>×</a:t>
            </a:r>
            <a:r>
              <a:rPr lang="zh-CN" altLang="en-US" sz="2800" b="0"/>
              <a:t>标准工资率</a:t>
            </a:r>
          </a:p>
          <a:p>
            <a:endParaRPr lang="zh-CN" altLang="en-US" sz="2800" b="0"/>
          </a:p>
          <a:p>
            <a:r>
              <a:rPr lang="zh-CN" altLang="en-US" sz="2800" b="0"/>
              <a:t>（四）制造费用标准成本</a:t>
            </a:r>
          </a:p>
          <a:p>
            <a:r>
              <a:rPr lang="zh-CN" altLang="en-US" sz="2800" b="0"/>
              <a:t>  </a:t>
            </a:r>
            <a:r>
              <a:rPr lang="en-US" altLang="zh-CN" sz="2800" b="0"/>
              <a:t>1.</a:t>
            </a:r>
            <a:r>
              <a:rPr lang="zh-CN" altLang="en-US" sz="2800" b="0"/>
              <a:t>数量标准</a:t>
            </a:r>
          </a:p>
          <a:p>
            <a:r>
              <a:rPr lang="zh-CN" altLang="en-US" sz="2800" b="0"/>
              <a:t>  </a:t>
            </a:r>
            <a:r>
              <a:rPr lang="en-US" altLang="zh-CN" sz="2800" b="0"/>
              <a:t>2.</a:t>
            </a:r>
            <a:r>
              <a:rPr lang="zh-CN" altLang="en-US" sz="2800" b="0"/>
              <a:t>价格标准</a:t>
            </a:r>
          </a:p>
          <a:p>
            <a:r>
              <a:rPr lang="zh-CN" altLang="en-US" sz="2800" b="0"/>
              <a:t>  制造费用标准成本</a:t>
            </a:r>
            <a:r>
              <a:rPr lang="en-US" altLang="zh-CN" sz="2800" b="0"/>
              <a:t>=</a:t>
            </a:r>
            <a:r>
              <a:rPr lang="zh-CN" altLang="en-US" sz="2800" b="0"/>
              <a:t>工时标准单耗</a:t>
            </a:r>
            <a:r>
              <a:rPr lang="en-US" altLang="zh-CN" sz="2800" b="0"/>
              <a:t>×</a:t>
            </a:r>
            <a:r>
              <a:rPr lang="zh-CN" altLang="en-US" sz="2800" b="0"/>
              <a:t>变动（固定）制造费用标准分配率 </a:t>
            </a:r>
          </a:p>
        </p:txBody>
      </p:sp>
      <p:sp>
        <p:nvSpPr>
          <p:cNvPr id="3" name="日期占位符 3"/>
          <p:cNvSpPr>
            <a:spLocks noGrp="1"/>
          </p:cNvSpPr>
          <p:nvPr>
            <p:ph type="dt" sz="half" idx="10"/>
          </p:nvPr>
        </p:nvSpPr>
        <p:spPr/>
        <p:txBody>
          <a:bodyPr/>
          <a:lstStyle/>
          <a:p>
            <a:fld id="{EDC79810-FD7B-4EEC-9F0C-2BCE3036DED7}"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05ADD989-520C-4E36-A927-F669E96C28F6}" type="slidenum">
              <a:rPr lang="ko-KR" altLang="en-US"/>
              <a:pPr/>
              <a:t>490</a:t>
            </a:fld>
            <a:endParaRPr lang="en-US" altLang="ko-KR"/>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sz="3600">
                <a:solidFill>
                  <a:schemeClr val="bg1"/>
                </a:solidFill>
              </a:rPr>
              <a:t>三、成本差异计算与分析</a:t>
            </a:r>
          </a:p>
        </p:txBody>
      </p:sp>
      <p:sp>
        <p:nvSpPr>
          <p:cNvPr id="17411" name="Rectangle 3"/>
          <p:cNvSpPr>
            <a:spLocks noGrp="1" noChangeArrowheads="1"/>
          </p:cNvSpPr>
          <p:nvPr>
            <p:ph idx="1"/>
          </p:nvPr>
        </p:nvSpPr>
        <p:spPr>
          <a:xfrm>
            <a:off x="609600" y="1066800"/>
            <a:ext cx="8077200" cy="5486400"/>
          </a:xfrm>
        </p:spPr>
        <p:txBody>
          <a:bodyPr/>
          <a:lstStyle/>
          <a:p>
            <a:pPr>
              <a:lnSpc>
                <a:spcPct val="120000"/>
              </a:lnSpc>
              <a:spcBef>
                <a:spcPct val="40000"/>
              </a:spcBef>
            </a:pPr>
            <a:r>
              <a:rPr lang="zh-CN" altLang="en-US" sz="2800" b="0"/>
              <a:t>（一）差异分析计算原理</a:t>
            </a:r>
          </a:p>
          <a:p>
            <a:pPr>
              <a:lnSpc>
                <a:spcPct val="120000"/>
              </a:lnSpc>
              <a:spcBef>
                <a:spcPct val="40000"/>
              </a:spcBef>
              <a:buSzPct val="60000"/>
              <a:buFont typeface="Wingdings" pitchFamily="2" charset="2"/>
              <a:buNone/>
            </a:pPr>
            <a:r>
              <a:rPr lang="zh-CN" altLang="en-US" sz="2800" b="0"/>
              <a:t> ●成本差异是产品的实际成本由于各种原因而与预定的标准成本之间的差额。超支差异、节约差异的含义。</a:t>
            </a:r>
          </a:p>
          <a:p>
            <a:pPr>
              <a:lnSpc>
                <a:spcPct val="120000"/>
              </a:lnSpc>
              <a:spcBef>
                <a:spcPct val="40000"/>
              </a:spcBef>
              <a:buSzPct val="60000"/>
              <a:buFont typeface="Wingdings" pitchFamily="2" charset="2"/>
              <a:buNone/>
            </a:pPr>
            <a:r>
              <a:rPr lang="zh-CN" altLang="en-US" sz="2800" b="0"/>
              <a:t> ●用量差异</a:t>
            </a:r>
            <a:r>
              <a:rPr lang="en-US" altLang="zh-CN" sz="2800" b="0"/>
              <a:t>=</a:t>
            </a:r>
            <a:r>
              <a:rPr lang="zh-CN" altLang="en-US" sz="2800" b="0"/>
              <a:t>实际用量</a:t>
            </a:r>
            <a:r>
              <a:rPr lang="en-US" altLang="zh-CN" sz="2800" b="0"/>
              <a:t>×</a:t>
            </a:r>
            <a:r>
              <a:rPr lang="zh-CN" altLang="en-US" sz="2800" b="0"/>
              <a:t>标准价格</a:t>
            </a:r>
            <a:r>
              <a:rPr lang="en-US" altLang="zh-CN" sz="2800" b="0"/>
              <a:t>-</a:t>
            </a:r>
            <a:r>
              <a:rPr lang="zh-CN" altLang="en-US" sz="2800" b="0"/>
              <a:t>标准用量</a:t>
            </a:r>
            <a:r>
              <a:rPr lang="en-US" altLang="zh-CN" sz="2800" b="0"/>
              <a:t>×</a:t>
            </a:r>
            <a:r>
              <a:rPr lang="zh-CN" altLang="en-US" sz="2800" b="0"/>
              <a:t>标准价格</a:t>
            </a:r>
            <a:r>
              <a:rPr lang="en-US" altLang="zh-CN" sz="2800" b="0"/>
              <a:t>=</a:t>
            </a:r>
            <a:r>
              <a:rPr lang="zh-CN" altLang="en-US" sz="2800" b="0"/>
              <a:t>（实际用量</a:t>
            </a:r>
            <a:r>
              <a:rPr lang="en-US" altLang="zh-CN" sz="2800" b="0"/>
              <a:t>-</a:t>
            </a:r>
            <a:r>
              <a:rPr lang="zh-CN" altLang="en-US" sz="2800" b="0"/>
              <a:t>标准用量）</a:t>
            </a:r>
            <a:r>
              <a:rPr lang="en-US" altLang="zh-CN" sz="2800" b="0"/>
              <a:t>×</a:t>
            </a:r>
            <a:r>
              <a:rPr lang="zh-CN" altLang="en-US" sz="2800" b="0"/>
              <a:t>标准价格</a:t>
            </a:r>
          </a:p>
          <a:p>
            <a:pPr>
              <a:lnSpc>
                <a:spcPct val="120000"/>
              </a:lnSpc>
              <a:spcBef>
                <a:spcPct val="40000"/>
              </a:spcBef>
              <a:buSzPct val="60000"/>
              <a:buFont typeface="Wingdings" pitchFamily="2" charset="2"/>
              <a:buNone/>
            </a:pPr>
            <a:r>
              <a:rPr lang="zh-CN" altLang="en-US" sz="2800" b="0"/>
              <a:t> ●价格差异</a:t>
            </a:r>
            <a:r>
              <a:rPr lang="en-US" altLang="zh-CN" sz="2800" b="0"/>
              <a:t>=</a:t>
            </a:r>
            <a:r>
              <a:rPr lang="zh-CN" altLang="en-US" sz="2800" b="0"/>
              <a:t>实际用量</a:t>
            </a:r>
            <a:r>
              <a:rPr lang="en-US" altLang="zh-CN" sz="2800" b="0"/>
              <a:t>×</a:t>
            </a:r>
            <a:r>
              <a:rPr lang="zh-CN" altLang="en-US" sz="2800" b="0"/>
              <a:t>实际价格</a:t>
            </a:r>
            <a:r>
              <a:rPr lang="en-US" altLang="zh-CN" sz="2800" b="0"/>
              <a:t>-</a:t>
            </a:r>
            <a:r>
              <a:rPr lang="zh-CN" altLang="en-US" sz="2800" b="0"/>
              <a:t>实际用量</a:t>
            </a:r>
            <a:r>
              <a:rPr lang="en-US" altLang="zh-CN" sz="2800" b="0"/>
              <a:t>×</a:t>
            </a:r>
            <a:r>
              <a:rPr lang="zh-CN" altLang="en-US" sz="2800" b="0"/>
              <a:t>标准价格</a:t>
            </a:r>
            <a:r>
              <a:rPr lang="en-US" altLang="zh-CN" sz="2800" b="0"/>
              <a:t>=</a:t>
            </a:r>
            <a:r>
              <a:rPr lang="zh-CN" altLang="en-US" sz="2800" b="0"/>
              <a:t>实际用量</a:t>
            </a:r>
            <a:r>
              <a:rPr lang="en-US" altLang="zh-CN" sz="2800" b="0"/>
              <a:t>×</a:t>
            </a:r>
            <a:r>
              <a:rPr lang="zh-CN" altLang="en-US" sz="2800" b="0"/>
              <a:t>（实际价格</a:t>
            </a:r>
            <a:r>
              <a:rPr lang="en-US" altLang="zh-CN" sz="2800" b="0"/>
              <a:t>-</a:t>
            </a:r>
            <a:r>
              <a:rPr lang="zh-CN" altLang="en-US" sz="2800" b="0"/>
              <a:t>标准价格） </a:t>
            </a:r>
          </a:p>
        </p:txBody>
      </p:sp>
      <p:sp>
        <p:nvSpPr>
          <p:cNvPr id="4" name="日期占位符 3"/>
          <p:cNvSpPr>
            <a:spLocks noGrp="1"/>
          </p:cNvSpPr>
          <p:nvPr>
            <p:ph type="dt" sz="half" idx="10"/>
          </p:nvPr>
        </p:nvSpPr>
        <p:spPr/>
        <p:txBody>
          <a:bodyPr/>
          <a:lstStyle/>
          <a:p>
            <a:fld id="{16A241D2-1D95-4F7E-8EAA-401732EC739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6E376A3-DDEC-4E3A-A758-76943F814DDF}" type="slidenum">
              <a:rPr lang="ko-KR" altLang="en-US"/>
              <a:pPr/>
              <a:t>491</a:t>
            </a:fld>
            <a:endParaRPr lang="en-US" altLang="ko-KR"/>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838200" y="1143000"/>
            <a:ext cx="7924800" cy="4724400"/>
          </a:xfrm>
        </p:spPr>
        <p:txBody>
          <a:bodyPr/>
          <a:lstStyle/>
          <a:p>
            <a:r>
              <a:rPr lang="zh-CN" altLang="en-US" sz="2800" b="0"/>
              <a:t>（二）直接材料成本差异分析</a:t>
            </a:r>
          </a:p>
          <a:p>
            <a:endParaRPr lang="zh-CN" altLang="en-US" sz="2800" b="0"/>
          </a:p>
          <a:p>
            <a:r>
              <a:rPr lang="zh-CN" altLang="en-US" sz="2800" b="0"/>
              <a:t>（三）直接材料成本差异分析</a:t>
            </a:r>
          </a:p>
          <a:p>
            <a:endParaRPr lang="zh-CN" altLang="en-US" sz="2800" b="0"/>
          </a:p>
          <a:p>
            <a:r>
              <a:rPr lang="zh-CN" altLang="en-US" sz="2800" b="0"/>
              <a:t>（四）变动制造费用差异</a:t>
            </a:r>
          </a:p>
          <a:p>
            <a:endParaRPr lang="zh-CN" altLang="en-US" sz="2800" b="0"/>
          </a:p>
          <a:p>
            <a:r>
              <a:rPr lang="zh-CN" altLang="en-US" sz="2800" b="0"/>
              <a:t>（五）固定制造费用差异</a:t>
            </a:r>
          </a:p>
          <a:p>
            <a:endParaRPr lang="zh-CN" altLang="en-US" sz="2800" b="0"/>
          </a:p>
          <a:p>
            <a:r>
              <a:rPr lang="zh-CN" altLang="en-US" sz="2800" b="0"/>
              <a:t>  其中，固定制造费用的分析为难点。</a:t>
            </a:r>
          </a:p>
        </p:txBody>
      </p:sp>
      <p:sp>
        <p:nvSpPr>
          <p:cNvPr id="3" name="日期占位符 3"/>
          <p:cNvSpPr>
            <a:spLocks noGrp="1"/>
          </p:cNvSpPr>
          <p:nvPr>
            <p:ph type="dt" sz="half" idx="10"/>
          </p:nvPr>
        </p:nvSpPr>
        <p:spPr/>
        <p:txBody>
          <a:bodyPr/>
          <a:lstStyle/>
          <a:p>
            <a:fld id="{46E297B6-A5B8-44C0-A0A2-2B9E29C9C466}"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AEB378AA-6A62-491C-89C0-E8333CF886AF}" type="slidenum">
              <a:rPr lang="ko-KR" altLang="en-US"/>
              <a:pPr/>
              <a:t>492</a:t>
            </a:fld>
            <a:endParaRPr lang="en-US" altLang="ko-KR"/>
          </a:p>
        </p:txBody>
      </p:sp>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0"/>
            <a:ext cx="7772400" cy="823913"/>
          </a:xfrm>
        </p:spPr>
        <p:txBody>
          <a:bodyPr/>
          <a:lstStyle/>
          <a:p>
            <a:r>
              <a:rPr lang="zh-CN" altLang="en-US" sz="4800" b="0">
                <a:solidFill>
                  <a:schemeClr val="bg1"/>
                </a:solidFill>
                <a:latin typeface="华文新魏" pitchFamily="2" charset="-122"/>
                <a:ea typeface="华文新魏" pitchFamily="2" charset="-122"/>
              </a:rPr>
              <a:t>第二节  责任成本控制</a:t>
            </a:r>
          </a:p>
        </p:txBody>
      </p:sp>
      <p:sp>
        <p:nvSpPr>
          <p:cNvPr id="20483" name="Rectangle 3"/>
          <p:cNvSpPr>
            <a:spLocks noGrp="1" noChangeArrowheads="1"/>
          </p:cNvSpPr>
          <p:nvPr>
            <p:ph idx="1"/>
          </p:nvPr>
        </p:nvSpPr>
        <p:spPr>
          <a:xfrm>
            <a:off x="1479550" y="1592263"/>
            <a:ext cx="7119938" cy="4321175"/>
          </a:xfrm>
        </p:spPr>
        <p:txBody>
          <a:bodyPr/>
          <a:lstStyle/>
          <a:p>
            <a:pPr>
              <a:lnSpc>
                <a:spcPct val="130000"/>
              </a:lnSpc>
            </a:pPr>
            <a:r>
              <a:rPr lang="zh-CN" altLang="en-US" sz="4000" b="0">
                <a:ea typeface="黑体" pitchFamily="2" charset="-122"/>
              </a:rPr>
              <a:t>一、责任会计基本原理</a:t>
            </a:r>
          </a:p>
          <a:p>
            <a:pPr>
              <a:lnSpc>
                <a:spcPct val="130000"/>
              </a:lnSpc>
            </a:pPr>
            <a:r>
              <a:rPr lang="zh-CN" altLang="en-US" sz="4000" b="0">
                <a:ea typeface="黑体" pitchFamily="2" charset="-122"/>
              </a:rPr>
              <a:t>二、成本中心</a:t>
            </a:r>
          </a:p>
          <a:p>
            <a:pPr>
              <a:lnSpc>
                <a:spcPct val="130000"/>
              </a:lnSpc>
            </a:pPr>
            <a:r>
              <a:rPr lang="zh-CN" altLang="en-US" sz="4000" b="0">
                <a:ea typeface="黑体" pitchFamily="2" charset="-122"/>
              </a:rPr>
              <a:t>三、利润中心</a:t>
            </a:r>
          </a:p>
          <a:p>
            <a:pPr>
              <a:lnSpc>
                <a:spcPct val="130000"/>
              </a:lnSpc>
            </a:pPr>
            <a:r>
              <a:rPr lang="zh-CN" altLang="en-US" sz="4000" b="0">
                <a:ea typeface="黑体" pitchFamily="2" charset="-122"/>
              </a:rPr>
              <a:t>四、投资中心</a:t>
            </a:r>
            <a:endParaRPr lang="zh-CN" altLang="en-US" sz="3600" b="0">
              <a:ea typeface="黑体" pitchFamily="2" charset="-122"/>
            </a:endParaRPr>
          </a:p>
        </p:txBody>
      </p:sp>
      <p:sp>
        <p:nvSpPr>
          <p:cNvPr id="4" name="日期占位符 3"/>
          <p:cNvSpPr>
            <a:spLocks noGrp="1"/>
          </p:cNvSpPr>
          <p:nvPr>
            <p:ph type="dt" sz="half" idx="10"/>
          </p:nvPr>
        </p:nvSpPr>
        <p:spPr/>
        <p:txBody>
          <a:bodyPr/>
          <a:lstStyle/>
          <a:p>
            <a:fld id="{F6D75BE8-1AE5-4EA1-9553-A194CD62872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4E6734CC-E605-4DF5-9144-A4948AB7D52E}" type="slidenum">
              <a:rPr lang="ko-KR" altLang="en-US"/>
              <a:pPr/>
              <a:t>493</a:t>
            </a:fld>
            <a:endParaRPr lang="en-US" altLang="ko-KR"/>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sz="3600">
                <a:solidFill>
                  <a:schemeClr val="bg1"/>
                </a:solidFill>
              </a:rPr>
              <a:t>一、责任会计基本原理</a:t>
            </a:r>
          </a:p>
        </p:txBody>
      </p:sp>
      <p:sp>
        <p:nvSpPr>
          <p:cNvPr id="19459" name="Rectangle 3"/>
          <p:cNvSpPr>
            <a:spLocks noGrp="1" noChangeArrowheads="1"/>
          </p:cNvSpPr>
          <p:nvPr>
            <p:ph idx="1"/>
          </p:nvPr>
        </p:nvSpPr>
        <p:spPr>
          <a:xfrm>
            <a:off x="609600" y="1219200"/>
            <a:ext cx="7924800" cy="4724400"/>
          </a:xfrm>
        </p:spPr>
        <p:txBody>
          <a:bodyPr/>
          <a:lstStyle/>
          <a:p>
            <a:pPr>
              <a:lnSpc>
                <a:spcPct val="120000"/>
              </a:lnSpc>
              <a:spcBef>
                <a:spcPct val="50000"/>
              </a:spcBef>
            </a:pPr>
            <a:r>
              <a:rPr lang="zh-CN" altLang="en-US" b="0"/>
              <a:t>（一）责任会计原则：</a:t>
            </a:r>
          </a:p>
          <a:p>
            <a:pPr>
              <a:lnSpc>
                <a:spcPct val="120000"/>
              </a:lnSpc>
              <a:spcBef>
                <a:spcPct val="50000"/>
              </a:spcBef>
            </a:pPr>
            <a:r>
              <a:rPr lang="zh-CN" altLang="en-US" b="0"/>
              <a:t>  </a:t>
            </a:r>
            <a:r>
              <a:rPr lang="en-US" altLang="zh-CN" b="0"/>
              <a:t>1.</a:t>
            </a:r>
            <a:r>
              <a:rPr lang="zh-CN" altLang="en-US" b="0"/>
              <a:t>可控性原则</a:t>
            </a:r>
          </a:p>
          <a:p>
            <a:pPr>
              <a:lnSpc>
                <a:spcPct val="120000"/>
              </a:lnSpc>
              <a:spcBef>
                <a:spcPct val="50000"/>
              </a:spcBef>
            </a:pPr>
            <a:r>
              <a:rPr lang="zh-CN" altLang="en-US" b="0"/>
              <a:t>  </a:t>
            </a:r>
            <a:r>
              <a:rPr lang="en-US" altLang="zh-CN" b="0"/>
              <a:t>2.</a:t>
            </a:r>
            <a:r>
              <a:rPr lang="zh-CN" altLang="en-US" b="0"/>
              <a:t>标一致性原则</a:t>
            </a:r>
          </a:p>
          <a:p>
            <a:pPr>
              <a:lnSpc>
                <a:spcPct val="120000"/>
              </a:lnSpc>
              <a:spcBef>
                <a:spcPct val="50000"/>
              </a:spcBef>
            </a:pPr>
            <a:r>
              <a:rPr lang="zh-CN" altLang="en-US" b="0"/>
              <a:t>  </a:t>
            </a:r>
            <a:r>
              <a:rPr lang="en-US" altLang="zh-CN" b="0"/>
              <a:t>3.</a:t>
            </a:r>
            <a:r>
              <a:rPr lang="zh-CN" altLang="en-US" b="0"/>
              <a:t>责、权、利结合原则</a:t>
            </a:r>
          </a:p>
          <a:p>
            <a:pPr>
              <a:lnSpc>
                <a:spcPct val="120000"/>
              </a:lnSpc>
              <a:spcBef>
                <a:spcPct val="50000"/>
              </a:spcBef>
            </a:pPr>
            <a:r>
              <a:rPr lang="zh-CN" altLang="en-US" b="0"/>
              <a:t>  </a:t>
            </a:r>
            <a:r>
              <a:rPr lang="en-US" altLang="zh-CN" b="0"/>
              <a:t>4.</a:t>
            </a:r>
            <a:r>
              <a:rPr lang="zh-CN" altLang="en-US" b="0"/>
              <a:t>反馈性原则</a:t>
            </a:r>
          </a:p>
        </p:txBody>
      </p:sp>
      <p:sp>
        <p:nvSpPr>
          <p:cNvPr id="4" name="日期占位符 3"/>
          <p:cNvSpPr>
            <a:spLocks noGrp="1"/>
          </p:cNvSpPr>
          <p:nvPr>
            <p:ph type="dt" sz="half" idx="10"/>
          </p:nvPr>
        </p:nvSpPr>
        <p:spPr/>
        <p:txBody>
          <a:bodyPr/>
          <a:lstStyle/>
          <a:p>
            <a:fld id="{FF0E7AD1-B7D2-4992-9049-020574C2FDF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0C6349DC-5167-4050-81A3-250A4113DEFD}" type="slidenum">
              <a:rPr lang="ko-KR" altLang="en-US"/>
              <a:pPr/>
              <a:t>494</a:t>
            </a:fld>
            <a:endParaRPr lang="en-US" altLang="ko-KR"/>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idx="1"/>
          </p:nvPr>
        </p:nvSpPr>
        <p:spPr>
          <a:xfrm>
            <a:off x="533400" y="1066800"/>
            <a:ext cx="8229600" cy="5562600"/>
          </a:xfrm>
          <a:noFill/>
          <a:ln/>
        </p:spPr>
        <p:txBody>
          <a:bodyPr/>
          <a:lstStyle/>
          <a:p>
            <a:pPr>
              <a:lnSpc>
                <a:spcPct val="105000"/>
              </a:lnSpc>
            </a:pPr>
            <a:r>
              <a:rPr lang="zh-CN" altLang="en-US" sz="2800" b="0"/>
              <a:t>（二）责任会计制度工作内容：</a:t>
            </a:r>
          </a:p>
          <a:p>
            <a:pPr>
              <a:lnSpc>
                <a:spcPct val="105000"/>
              </a:lnSpc>
            </a:pPr>
            <a:r>
              <a:rPr lang="zh-CN" altLang="en-US" sz="2800" b="0"/>
              <a:t>   </a:t>
            </a:r>
            <a:r>
              <a:rPr lang="en-US" altLang="zh-CN" sz="2800" b="0"/>
              <a:t>1.</a:t>
            </a:r>
            <a:r>
              <a:rPr lang="zh-CN" altLang="en-US" sz="2800" b="0"/>
              <a:t>划分责任中心</a:t>
            </a:r>
          </a:p>
          <a:p>
            <a:pPr>
              <a:lnSpc>
                <a:spcPct val="105000"/>
              </a:lnSpc>
            </a:pPr>
            <a:r>
              <a:rPr lang="zh-CN" altLang="en-US" sz="2800" b="0"/>
              <a:t>   </a:t>
            </a:r>
            <a:r>
              <a:rPr lang="en-US" altLang="zh-CN" sz="2800" b="0"/>
              <a:t>2.</a:t>
            </a:r>
            <a:r>
              <a:rPr lang="zh-CN" altLang="en-US" sz="2800" b="0"/>
              <a:t>编制责任预算</a:t>
            </a:r>
          </a:p>
          <a:p>
            <a:pPr>
              <a:lnSpc>
                <a:spcPct val="105000"/>
              </a:lnSpc>
            </a:pPr>
            <a:r>
              <a:rPr lang="zh-CN" altLang="en-US" sz="2800" b="0"/>
              <a:t>   </a:t>
            </a:r>
            <a:r>
              <a:rPr lang="en-US" altLang="zh-CN" sz="2800" b="0"/>
              <a:t>3.</a:t>
            </a:r>
            <a:r>
              <a:rPr lang="zh-CN" altLang="en-US" sz="2800" b="0"/>
              <a:t>责任核算与分析</a:t>
            </a:r>
          </a:p>
          <a:p>
            <a:pPr>
              <a:lnSpc>
                <a:spcPct val="105000"/>
              </a:lnSpc>
            </a:pPr>
            <a:r>
              <a:rPr lang="zh-CN" altLang="en-US" sz="2800" b="0"/>
              <a:t>   </a:t>
            </a:r>
            <a:r>
              <a:rPr lang="en-US" altLang="zh-CN" sz="2800" b="0"/>
              <a:t>4.</a:t>
            </a:r>
            <a:r>
              <a:rPr lang="zh-CN" altLang="en-US" sz="2800" b="0"/>
              <a:t>责任考核与评价</a:t>
            </a:r>
          </a:p>
          <a:p>
            <a:pPr>
              <a:lnSpc>
                <a:spcPct val="105000"/>
              </a:lnSpc>
            </a:pPr>
            <a:endParaRPr lang="zh-CN" altLang="en-US" sz="2800" b="0"/>
          </a:p>
          <a:p>
            <a:pPr>
              <a:lnSpc>
                <a:spcPct val="105000"/>
              </a:lnSpc>
            </a:pPr>
            <a:r>
              <a:rPr lang="zh-CN" altLang="en-US" sz="2800" b="0"/>
              <a:t>（三）责任中心</a:t>
            </a:r>
          </a:p>
          <a:p>
            <a:pPr>
              <a:lnSpc>
                <a:spcPct val="105000"/>
              </a:lnSpc>
            </a:pPr>
            <a:r>
              <a:rPr lang="zh-CN" altLang="en-US" sz="2800" b="0"/>
              <a:t>    按照责任中心管理人员所能控制的区域和承担责任的范围，责任中心可分为三大类：成本中心、利润中心、投资中心。</a:t>
            </a:r>
          </a:p>
        </p:txBody>
      </p:sp>
      <p:sp>
        <p:nvSpPr>
          <p:cNvPr id="3" name="日期占位符 3"/>
          <p:cNvSpPr>
            <a:spLocks noGrp="1"/>
          </p:cNvSpPr>
          <p:nvPr>
            <p:ph type="dt" sz="half" idx="10"/>
          </p:nvPr>
        </p:nvSpPr>
        <p:spPr/>
        <p:txBody>
          <a:bodyPr/>
          <a:lstStyle/>
          <a:p>
            <a:fld id="{AD067DAD-CCD1-4AC0-8930-69CC294ED9BF}"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ko-KR" altLang="en-US"/>
              <a:t>会计学</a:t>
            </a:r>
            <a:endParaRPr lang="en-US" altLang="ko-KR"/>
          </a:p>
        </p:txBody>
      </p:sp>
      <p:sp>
        <p:nvSpPr>
          <p:cNvPr id="5" name="灯片编号占位符 5"/>
          <p:cNvSpPr>
            <a:spLocks noGrp="1"/>
          </p:cNvSpPr>
          <p:nvPr>
            <p:ph type="sldNum" sz="quarter" idx="12"/>
          </p:nvPr>
        </p:nvSpPr>
        <p:spPr/>
        <p:txBody>
          <a:bodyPr/>
          <a:lstStyle/>
          <a:p>
            <a:fld id="{795F3BC1-C5D2-4636-B2CE-5F55B66727B0}" type="slidenum">
              <a:rPr lang="ko-KR" altLang="en-US"/>
              <a:pPr/>
              <a:t>495</a:t>
            </a:fld>
            <a:endParaRPr lang="en-US" altLang="ko-KR"/>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sz="3600">
                <a:solidFill>
                  <a:schemeClr val="bg1"/>
                </a:solidFill>
              </a:rPr>
              <a:t>二、成本中心</a:t>
            </a:r>
          </a:p>
        </p:txBody>
      </p:sp>
      <p:sp>
        <p:nvSpPr>
          <p:cNvPr id="22531" name="Rectangle 3"/>
          <p:cNvSpPr>
            <a:spLocks noGrp="1" noChangeArrowheads="1"/>
          </p:cNvSpPr>
          <p:nvPr>
            <p:ph idx="1"/>
          </p:nvPr>
        </p:nvSpPr>
        <p:spPr>
          <a:xfrm>
            <a:off x="615950" y="1130300"/>
            <a:ext cx="8059738" cy="5091113"/>
          </a:xfrm>
        </p:spPr>
        <p:txBody>
          <a:bodyPr/>
          <a:lstStyle/>
          <a:p>
            <a:pPr>
              <a:lnSpc>
                <a:spcPct val="120000"/>
              </a:lnSpc>
              <a:spcBef>
                <a:spcPct val="50000"/>
              </a:spcBef>
            </a:pPr>
            <a:r>
              <a:rPr lang="en-US" altLang="zh-CN" b="0"/>
              <a:t>1.</a:t>
            </a:r>
            <a:r>
              <a:rPr lang="zh-CN" altLang="en-US" b="0"/>
              <a:t>成本中心的建立</a:t>
            </a:r>
          </a:p>
          <a:p>
            <a:pPr>
              <a:lnSpc>
                <a:spcPct val="120000"/>
              </a:lnSpc>
              <a:spcBef>
                <a:spcPct val="50000"/>
              </a:spcBef>
            </a:pPr>
            <a:r>
              <a:rPr lang="zh-CN" altLang="en-US" b="0"/>
              <a:t>    成本中心（或费用中心），是指只需对成本（费用）进行控制的责任单位。</a:t>
            </a:r>
          </a:p>
          <a:p>
            <a:pPr>
              <a:lnSpc>
                <a:spcPct val="120000"/>
              </a:lnSpc>
              <a:spcBef>
                <a:spcPct val="50000"/>
              </a:spcBef>
            </a:pPr>
            <a:r>
              <a:rPr lang="en-US" altLang="zh-CN" b="0"/>
              <a:t>2.</a:t>
            </a:r>
            <a:r>
              <a:rPr lang="zh-CN" altLang="en-US" b="0"/>
              <a:t>成本中心的业绩考核</a:t>
            </a:r>
          </a:p>
          <a:p>
            <a:pPr>
              <a:lnSpc>
                <a:spcPct val="120000"/>
              </a:lnSpc>
              <a:spcBef>
                <a:spcPct val="50000"/>
              </a:spcBef>
            </a:pPr>
            <a:r>
              <a:rPr lang="en-US" altLang="zh-CN" b="0"/>
              <a:t>3.</a:t>
            </a:r>
            <a:r>
              <a:rPr lang="zh-CN" altLang="en-US" b="0"/>
              <a:t>责任成本</a:t>
            </a:r>
          </a:p>
        </p:txBody>
      </p:sp>
      <p:sp>
        <p:nvSpPr>
          <p:cNvPr id="4" name="日期占位符 3"/>
          <p:cNvSpPr>
            <a:spLocks noGrp="1"/>
          </p:cNvSpPr>
          <p:nvPr>
            <p:ph type="dt" sz="half" idx="10"/>
          </p:nvPr>
        </p:nvSpPr>
        <p:spPr/>
        <p:txBody>
          <a:bodyPr/>
          <a:lstStyle/>
          <a:p>
            <a:fld id="{66B26EC7-23A5-446D-B591-2D51F396DC6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E9FAE55E-D122-4870-B241-084A0C76BD9D}" type="slidenum">
              <a:rPr lang="ko-KR" altLang="en-US"/>
              <a:pPr/>
              <a:t>496</a:t>
            </a:fld>
            <a:endParaRPr lang="en-US" altLang="ko-KR"/>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sz="3600">
                <a:solidFill>
                  <a:schemeClr val="bg1"/>
                </a:solidFill>
              </a:rPr>
              <a:t>三、利润中心</a:t>
            </a:r>
          </a:p>
        </p:txBody>
      </p:sp>
      <p:sp>
        <p:nvSpPr>
          <p:cNvPr id="23555" name="Rectangle 3"/>
          <p:cNvSpPr>
            <a:spLocks noGrp="1" noChangeArrowheads="1"/>
          </p:cNvSpPr>
          <p:nvPr>
            <p:ph idx="1"/>
          </p:nvPr>
        </p:nvSpPr>
        <p:spPr>
          <a:xfrm>
            <a:off x="609600" y="1066800"/>
            <a:ext cx="8077200" cy="5334000"/>
          </a:xfrm>
        </p:spPr>
        <p:txBody>
          <a:bodyPr/>
          <a:lstStyle/>
          <a:p>
            <a:pPr>
              <a:lnSpc>
                <a:spcPct val="110000"/>
              </a:lnSpc>
              <a:spcBef>
                <a:spcPct val="40000"/>
              </a:spcBef>
            </a:pPr>
            <a:r>
              <a:rPr lang="en-US" altLang="zh-CN" b="0"/>
              <a:t>1.</a:t>
            </a:r>
            <a:r>
              <a:rPr lang="zh-CN" altLang="en-US" b="0"/>
              <a:t>利润中心的建立</a:t>
            </a:r>
          </a:p>
          <a:p>
            <a:pPr>
              <a:lnSpc>
                <a:spcPct val="110000"/>
              </a:lnSpc>
              <a:spcBef>
                <a:spcPct val="40000"/>
              </a:spcBef>
            </a:pPr>
            <a:r>
              <a:rPr lang="zh-CN" altLang="en-US" b="0"/>
              <a:t>    利润中心是指要求同时对成本、收入和利润进行控制的责任单位。利润中心的管理人员，既要对成本负责，又要对收入和利润负责。</a:t>
            </a:r>
          </a:p>
          <a:p>
            <a:pPr>
              <a:lnSpc>
                <a:spcPct val="110000"/>
              </a:lnSpc>
              <a:spcBef>
                <a:spcPct val="40000"/>
              </a:spcBef>
            </a:pPr>
            <a:r>
              <a:rPr lang="en-US" altLang="zh-CN" b="0"/>
              <a:t>2.</a:t>
            </a:r>
            <a:r>
              <a:rPr lang="zh-CN" altLang="en-US" b="0"/>
              <a:t>利润中心的业绩考核</a:t>
            </a:r>
          </a:p>
          <a:p>
            <a:pPr>
              <a:lnSpc>
                <a:spcPct val="110000"/>
              </a:lnSpc>
              <a:spcBef>
                <a:spcPct val="40000"/>
              </a:spcBef>
            </a:pPr>
            <a:r>
              <a:rPr lang="zh-CN" altLang="en-US" b="0"/>
              <a:t>    对利润中心的评价与考核的重点是边际贡献。</a:t>
            </a:r>
          </a:p>
        </p:txBody>
      </p:sp>
      <p:sp>
        <p:nvSpPr>
          <p:cNvPr id="4" name="日期占位符 3"/>
          <p:cNvSpPr>
            <a:spLocks noGrp="1"/>
          </p:cNvSpPr>
          <p:nvPr>
            <p:ph type="dt" sz="half" idx="10"/>
          </p:nvPr>
        </p:nvSpPr>
        <p:spPr/>
        <p:txBody>
          <a:bodyPr/>
          <a:lstStyle/>
          <a:p>
            <a:fld id="{7FB46EB5-31A4-4B1C-B526-E63423FAB05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B9E6EA6E-D4C2-4C8D-A995-0BB89ECC6FC7}" type="slidenum">
              <a:rPr lang="ko-KR" altLang="en-US"/>
              <a:pPr/>
              <a:t>497</a:t>
            </a:fld>
            <a:endParaRPr lang="en-US" altLang="ko-KR"/>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sz="3600">
                <a:solidFill>
                  <a:schemeClr val="bg1"/>
                </a:solidFill>
              </a:rPr>
              <a:t>四、投资中心</a:t>
            </a:r>
          </a:p>
        </p:txBody>
      </p:sp>
      <p:sp>
        <p:nvSpPr>
          <p:cNvPr id="24579" name="Rectangle 3"/>
          <p:cNvSpPr>
            <a:spLocks noGrp="1" noChangeArrowheads="1"/>
          </p:cNvSpPr>
          <p:nvPr>
            <p:ph idx="1"/>
          </p:nvPr>
        </p:nvSpPr>
        <p:spPr>
          <a:xfrm>
            <a:off x="609600" y="1066800"/>
            <a:ext cx="8077200" cy="5410200"/>
          </a:xfrm>
        </p:spPr>
        <p:txBody>
          <a:bodyPr/>
          <a:lstStyle/>
          <a:p>
            <a:pPr>
              <a:lnSpc>
                <a:spcPct val="110000"/>
              </a:lnSpc>
              <a:spcBef>
                <a:spcPct val="30000"/>
              </a:spcBef>
            </a:pPr>
            <a:r>
              <a:rPr lang="zh-CN" altLang="en-US" sz="2800" b="0"/>
              <a:t>（一）投资中心的建立</a:t>
            </a:r>
          </a:p>
          <a:p>
            <a:pPr>
              <a:lnSpc>
                <a:spcPct val="110000"/>
              </a:lnSpc>
              <a:spcBef>
                <a:spcPct val="30000"/>
              </a:spcBef>
            </a:pPr>
            <a:r>
              <a:rPr lang="zh-CN" altLang="en-US" sz="2800" b="0"/>
              <a:t> 投资中心是要求同时对成本、收入和投资进行控制的责任单位。</a:t>
            </a:r>
          </a:p>
          <a:p>
            <a:pPr>
              <a:lnSpc>
                <a:spcPct val="110000"/>
              </a:lnSpc>
              <a:spcBef>
                <a:spcPct val="30000"/>
              </a:spcBef>
            </a:pPr>
            <a:r>
              <a:rPr lang="zh-CN" altLang="en-US" sz="2800" b="0"/>
              <a:t>（二）投资中心的业绩考核</a:t>
            </a:r>
          </a:p>
          <a:p>
            <a:pPr>
              <a:lnSpc>
                <a:spcPct val="110000"/>
              </a:lnSpc>
              <a:spcBef>
                <a:spcPct val="30000"/>
              </a:spcBef>
            </a:pPr>
            <a:r>
              <a:rPr lang="zh-CN" altLang="en-US" sz="2800" b="0"/>
              <a:t> </a:t>
            </a:r>
            <a:r>
              <a:rPr lang="en-US" altLang="zh-CN" sz="2800" b="0"/>
              <a:t>1.</a:t>
            </a:r>
            <a:r>
              <a:rPr lang="zh-CN" altLang="en-US" sz="2800" b="0"/>
              <a:t>投资报酬率指标</a:t>
            </a:r>
          </a:p>
          <a:p>
            <a:pPr>
              <a:lnSpc>
                <a:spcPct val="110000"/>
              </a:lnSpc>
              <a:spcBef>
                <a:spcPct val="30000"/>
              </a:spcBef>
            </a:pPr>
            <a:r>
              <a:rPr lang="zh-CN" altLang="en-US" sz="2800" b="0"/>
              <a:t>  投资报酬率</a:t>
            </a:r>
            <a:r>
              <a:rPr lang="en-US" altLang="zh-CN" sz="2800" b="0"/>
              <a:t>=</a:t>
            </a:r>
            <a:r>
              <a:rPr lang="zh-CN" altLang="en-US" sz="2800" b="0"/>
              <a:t>营业利润</a:t>
            </a:r>
            <a:r>
              <a:rPr lang="en-US" altLang="zh-CN" sz="2800" b="0"/>
              <a:t>÷</a:t>
            </a:r>
            <a:r>
              <a:rPr lang="zh-CN" altLang="en-US" sz="2800" b="0"/>
              <a:t>营业资产</a:t>
            </a:r>
          </a:p>
          <a:p>
            <a:pPr>
              <a:lnSpc>
                <a:spcPct val="110000"/>
              </a:lnSpc>
              <a:spcBef>
                <a:spcPct val="30000"/>
              </a:spcBef>
            </a:pPr>
            <a:r>
              <a:rPr lang="zh-CN" altLang="en-US" sz="2800" b="0"/>
              <a:t> </a:t>
            </a:r>
            <a:r>
              <a:rPr lang="en-US" altLang="zh-CN" sz="2800" b="0"/>
              <a:t>2.</a:t>
            </a:r>
            <a:r>
              <a:rPr lang="zh-CN" altLang="en-US" sz="2800" b="0"/>
              <a:t>剩余收益指标</a:t>
            </a:r>
          </a:p>
          <a:p>
            <a:pPr>
              <a:lnSpc>
                <a:spcPct val="110000"/>
              </a:lnSpc>
              <a:spcBef>
                <a:spcPct val="30000"/>
              </a:spcBef>
            </a:pPr>
            <a:r>
              <a:rPr lang="zh-CN" altLang="en-US" sz="2800" b="0"/>
              <a:t>  剩余收益</a:t>
            </a:r>
            <a:r>
              <a:rPr lang="en-US" altLang="zh-CN" sz="2800" b="0"/>
              <a:t>=</a:t>
            </a:r>
            <a:r>
              <a:rPr lang="zh-CN" altLang="en-US" sz="2800" b="0"/>
              <a:t>营业利润</a:t>
            </a:r>
            <a:r>
              <a:rPr lang="en-US" altLang="zh-CN" sz="2800" b="0"/>
              <a:t>-</a:t>
            </a:r>
            <a:r>
              <a:rPr lang="zh-CN" altLang="en-US" sz="2800" b="0"/>
              <a:t>（平均营业资产</a:t>
            </a:r>
            <a:r>
              <a:rPr lang="en-US" altLang="zh-CN" sz="2800" b="0"/>
              <a:t>×</a:t>
            </a:r>
            <a:r>
              <a:rPr lang="zh-CN" altLang="en-US" sz="2800" b="0"/>
              <a:t>最低投资报酬）</a:t>
            </a:r>
          </a:p>
        </p:txBody>
      </p:sp>
      <p:sp>
        <p:nvSpPr>
          <p:cNvPr id="4" name="日期占位符 3"/>
          <p:cNvSpPr>
            <a:spLocks noGrp="1"/>
          </p:cNvSpPr>
          <p:nvPr>
            <p:ph type="dt" sz="half" idx="10"/>
          </p:nvPr>
        </p:nvSpPr>
        <p:spPr/>
        <p:txBody>
          <a:bodyPr/>
          <a:lstStyle/>
          <a:p>
            <a:fld id="{F6DA598E-D21D-44B4-9B8C-6C613882BE9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92B97CFF-0792-4C8B-85A7-3468AFEBD646}" type="slidenum">
              <a:rPr lang="ko-KR" altLang="en-US"/>
              <a:pPr/>
              <a:t>498</a:t>
            </a:fld>
            <a:endParaRPr lang="en-US" altLang="ko-KR"/>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sz="3600">
                <a:solidFill>
                  <a:schemeClr val="bg1"/>
                </a:solidFill>
              </a:rPr>
              <a:t>本章思考题</a:t>
            </a:r>
          </a:p>
        </p:txBody>
      </p:sp>
      <p:sp>
        <p:nvSpPr>
          <p:cNvPr id="25603" name="Rectangle 3"/>
          <p:cNvSpPr>
            <a:spLocks noGrp="1" noChangeArrowheads="1"/>
          </p:cNvSpPr>
          <p:nvPr>
            <p:ph idx="1"/>
          </p:nvPr>
        </p:nvSpPr>
        <p:spPr>
          <a:xfrm>
            <a:off x="685800" y="1295400"/>
            <a:ext cx="7683500" cy="4849813"/>
          </a:xfrm>
        </p:spPr>
        <p:txBody>
          <a:bodyPr/>
          <a:lstStyle/>
          <a:p>
            <a:pPr>
              <a:spcBef>
                <a:spcPct val="50000"/>
              </a:spcBef>
            </a:pPr>
            <a:r>
              <a:rPr lang="en-US" altLang="zh-CN" b="0"/>
              <a:t>1.</a:t>
            </a:r>
            <a:r>
              <a:rPr lang="zh-CN" altLang="en-US" b="0"/>
              <a:t>标准成本系统包括哪些内容。</a:t>
            </a:r>
          </a:p>
          <a:p>
            <a:pPr>
              <a:spcBef>
                <a:spcPct val="50000"/>
              </a:spcBef>
            </a:pPr>
            <a:r>
              <a:rPr lang="en-US" altLang="zh-CN" b="0"/>
              <a:t>2.</a:t>
            </a:r>
            <a:r>
              <a:rPr lang="zh-CN" altLang="en-US" b="0"/>
              <a:t>制造费用标准成本的制定有何特点。</a:t>
            </a:r>
          </a:p>
          <a:p>
            <a:pPr>
              <a:spcBef>
                <a:spcPct val="50000"/>
              </a:spcBef>
            </a:pPr>
            <a:r>
              <a:rPr lang="en-US" altLang="zh-CN" b="0"/>
              <a:t>3.</a:t>
            </a:r>
            <a:r>
              <a:rPr lang="zh-CN" altLang="en-US" b="0"/>
              <a:t>如何建立责任会计制度。</a:t>
            </a:r>
          </a:p>
          <a:p>
            <a:pPr>
              <a:spcBef>
                <a:spcPct val="50000"/>
              </a:spcBef>
            </a:pPr>
            <a:r>
              <a:rPr lang="en-US" altLang="zh-CN" b="0"/>
              <a:t>4.</a:t>
            </a:r>
            <a:r>
              <a:rPr lang="zh-CN" altLang="en-US" b="0"/>
              <a:t>讲述三类责任中心的特点。</a:t>
            </a:r>
          </a:p>
          <a:p>
            <a:pPr>
              <a:spcBef>
                <a:spcPct val="50000"/>
              </a:spcBef>
            </a:pPr>
            <a:r>
              <a:rPr lang="en-US" altLang="zh-CN" b="0"/>
              <a:t>5.</a:t>
            </a:r>
            <a:r>
              <a:rPr lang="zh-CN" altLang="en-US" b="0"/>
              <a:t>怎样确认责任成本。</a:t>
            </a:r>
          </a:p>
        </p:txBody>
      </p:sp>
      <p:sp>
        <p:nvSpPr>
          <p:cNvPr id="4" name="日期占位符 3"/>
          <p:cNvSpPr>
            <a:spLocks noGrp="1"/>
          </p:cNvSpPr>
          <p:nvPr>
            <p:ph type="dt" sz="half" idx="10"/>
          </p:nvPr>
        </p:nvSpPr>
        <p:spPr/>
        <p:txBody>
          <a:bodyPr/>
          <a:lstStyle/>
          <a:p>
            <a:fld id="{7E1E5EB5-9FC2-44C3-A7D8-708F10B51E74}"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ko-KR" altLang="en-US"/>
              <a:t>会计学</a:t>
            </a:r>
            <a:endParaRPr lang="en-US" altLang="ko-KR"/>
          </a:p>
        </p:txBody>
      </p:sp>
      <p:sp>
        <p:nvSpPr>
          <p:cNvPr id="6" name="灯片编号占位符 5"/>
          <p:cNvSpPr>
            <a:spLocks noGrp="1"/>
          </p:cNvSpPr>
          <p:nvPr>
            <p:ph type="sldNum" sz="quarter" idx="12"/>
          </p:nvPr>
        </p:nvSpPr>
        <p:spPr/>
        <p:txBody>
          <a:bodyPr/>
          <a:lstStyle/>
          <a:p>
            <a:fld id="{6B032B45-D8C8-4270-A859-1FA9A58ADD52}" type="slidenum">
              <a:rPr lang="ko-KR" altLang="en-US"/>
              <a:pPr/>
              <a:t>499</a:t>
            </a:fld>
            <a:endParaRPr lang="en-US" alt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33400" y="1143000"/>
            <a:ext cx="8077200" cy="5181600"/>
          </a:xfrm>
        </p:spPr>
        <p:txBody>
          <a:bodyPr/>
          <a:lstStyle/>
          <a:p>
            <a:pPr>
              <a:spcBef>
                <a:spcPct val="40000"/>
              </a:spcBef>
            </a:pPr>
            <a:r>
              <a:rPr lang="zh-CN" altLang="en-US" sz="2800" b="0">
                <a:latin typeface="Times New Roman" pitchFamily="18" charset="0"/>
              </a:rPr>
              <a:t>会计在我国学术界三种代表性观点：</a:t>
            </a:r>
          </a:p>
          <a:p>
            <a:pPr>
              <a:spcBef>
                <a:spcPct val="40000"/>
              </a:spcBef>
            </a:pPr>
            <a:r>
              <a:rPr lang="zh-CN" altLang="en-US" sz="2800" b="0">
                <a:solidFill>
                  <a:srgbClr val="FF3300"/>
                </a:solidFill>
                <a:latin typeface="楷体_GB2312" pitchFamily="49" charset="-122"/>
                <a:ea typeface="华文新魏" pitchFamily="2" charset="-122"/>
              </a:rPr>
              <a:t>（一）</a:t>
            </a:r>
            <a:r>
              <a:rPr lang="zh-CN" altLang="en-US" sz="2800" b="0">
                <a:solidFill>
                  <a:srgbClr val="FF3300"/>
                </a:solidFill>
                <a:latin typeface="华文新魏" pitchFamily="2" charset="-122"/>
                <a:ea typeface="华文新魏" pitchFamily="2" charset="-122"/>
              </a:rPr>
              <a:t>管理工具论</a:t>
            </a:r>
          </a:p>
          <a:p>
            <a:pPr>
              <a:spcBef>
                <a:spcPct val="40000"/>
              </a:spcBef>
            </a:pPr>
            <a:r>
              <a:rPr lang="zh-CN" altLang="en-US" sz="2800" b="0">
                <a:latin typeface="楷体_GB2312" pitchFamily="49" charset="-122"/>
              </a:rPr>
              <a:t>我国五十年代提出来的</a:t>
            </a:r>
          </a:p>
          <a:p>
            <a:pPr>
              <a:spcBef>
                <a:spcPct val="40000"/>
              </a:spcBef>
            </a:pPr>
            <a:r>
              <a:rPr lang="zh-CN" altLang="en-US" sz="2800" b="0">
                <a:solidFill>
                  <a:srgbClr val="FF3300"/>
                </a:solidFill>
                <a:latin typeface="楷体_GB2312" pitchFamily="49" charset="-122"/>
                <a:ea typeface="华文新魏" pitchFamily="2" charset="-122"/>
              </a:rPr>
              <a:t>（二）</a:t>
            </a:r>
            <a:r>
              <a:rPr lang="zh-CN" altLang="en-US" sz="2800" b="0">
                <a:solidFill>
                  <a:srgbClr val="FF3300"/>
                </a:solidFill>
                <a:latin typeface="华文新魏" pitchFamily="2" charset="-122"/>
                <a:ea typeface="华文新魏" pitchFamily="2" charset="-122"/>
              </a:rPr>
              <a:t>管理活动论</a:t>
            </a:r>
          </a:p>
          <a:p>
            <a:pPr>
              <a:spcBef>
                <a:spcPct val="40000"/>
              </a:spcBef>
            </a:pPr>
            <a:r>
              <a:rPr lang="zh-CN" altLang="en-US" sz="2800" b="0">
                <a:latin typeface="楷体_GB2312" pitchFamily="49" charset="-122"/>
              </a:rPr>
              <a:t>会计不仅是经济管理的工具，也是经济管理的重要组成部分。由中国人民大学阎达伍教授提出。</a:t>
            </a:r>
          </a:p>
          <a:p>
            <a:pPr>
              <a:spcBef>
                <a:spcPct val="40000"/>
              </a:spcBef>
            </a:pPr>
            <a:r>
              <a:rPr lang="zh-CN" altLang="en-US" sz="2800" b="0">
                <a:solidFill>
                  <a:srgbClr val="FF3300"/>
                </a:solidFill>
                <a:latin typeface="楷体_GB2312" pitchFamily="49" charset="-122"/>
                <a:ea typeface="华文新魏" pitchFamily="2" charset="-122"/>
              </a:rPr>
              <a:t>（三）</a:t>
            </a:r>
            <a:r>
              <a:rPr lang="zh-CN" altLang="en-US" sz="2800" b="0">
                <a:solidFill>
                  <a:srgbClr val="FF3300"/>
                </a:solidFill>
                <a:latin typeface="华文新魏" pitchFamily="2" charset="-122"/>
                <a:ea typeface="华文新魏" pitchFamily="2" charset="-122"/>
              </a:rPr>
              <a:t>信息系统论</a:t>
            </a:r>
          </a:p>
          <a:p>
            <a:pPr>
              <a:spcBef>
                <a:spcPct val="40000"/>
              </a:spcBef>
            </a:pPr>
            <a:r>
              <a:rPr lang="zh-CN" altLang="en-US" sz="2800" b="0">
                <a:latin typeface="楷体_GB2312" pitchFamily="49" charset="-122"/>
              </a:rPr>
              <a:t>八十年代初由厦门大学的葛家澍教授提出的。也是本教材采用的观点。</a:t>
            </a:r>
          </a:p>
          <a:p>
            <a:pPr>
              <a:spcBef>
                <a:spcPct val="40000"/>
              </a:spcBef>
            </a:pPr>
            <a:endParaRPr lang="zh-CN" altLang="en-US" sz="2800" b="0">
              <a:latin typeface="Times New Roman" pitchFamily="18" charset="0"/>
            </a:endParaRPr>
          </a:p>
        </p:txBody>
      </p:sp>
      <p:sp>
        <p:nvSpPr>
          <p:cNvPr id="3" name="日期占位符 3"/>
          <p:cNvSpPr>
            <a:spLocks noGrp="1"/>
          </p:cNvSpPr>
          <p:nvPr>
            <p:ph type="dt" sz="half" idx="10"/>
          </p:nvPr>
        </p:nvSpPr>
        <p:spPr/>
        <p:txBody>
          <a:bodyPr/>
          <a:lstStyle/>
          <a:p>
            <a:fld id="{C3F1B355-F154-4669-8FE1-2887ACFFBFFB}"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6BAAD547-1B78-4EF4-908C-EA3CFF6A90B6}" type="slidenum">
              <a:rPr lang="en-US" altLang="ko-KR"/>
              <a:pPr/>
              <a:t>5</a:t>
            </a:fld>
            <a:endParaRPr lang="en-US" altLang="ko-K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152400"/>
            <a:ext cx="8305800" cy="1143000"/>
          </a:xfrm>
        </p:spPr>
        <p:txBody>
          <a:bodyPr/>
          <a:lstStyle/>
          <a:p>
            <a:r>
              <a:rPr lang="zh-CN" altLang="en-US" sz="3400" b="0">
                <a:latin typeface="Times New Roman" pitchFamily="18" charset="0"/>
                <a:ea typeface="华文新魏" pitchFamily="2" charset="-122"/>
              </a:rPr>
              <a:t/>
            </a:r>
            <a:br>
              <a:rPr lang="zh-CN" altLang="en-US" sz="3400" b="0">
                <a:latin typeface="Times New Roman" pitchFamily="18" charset="0"/>
                <a:ea typeface="华文新魏" pitchFamily="2" charset="-122"/>
              </a:rPr>
            </a:br>
            <a:endParaRPr lang="zh-CN" altLang="en-US" sz="3400" b="0">
              <a:latin typeface="Times New Roman" pitchFamily="18" charset="0"/>
              <a:ea typeface="华文新魏" pitchFamily="2" charset="-122"/>
            </a:endParaRPr>
          </a:p>
        </p:txBody>
      </p:sp>
      <p:sp>
        <p:nvSpPr>
          <p:cNvPr id="108547" name="Rectangle 3"/>
          <p:cNvSpPr>
            <a:spLocks noGrp="1" noChangeArrowheads="1"/>
          </p:cNvSpPr>
          <p:nvPr>
            <p:ph idx="1"/>
          </p:nvPr>
        </p:nvSpPr>
        <p:spPr>
          <a:xfrm>
            <a:off x="900113" y="1484313"/>
            <a:ext cx="7710487" cy="4840287"/>
          </a:xfrm>
          <a:ln>
            <a:solidFill>
              <a:schemeClr val="bg1"/>
            </a:solidFill>
          </a:ln>
        </p:spPr>
        <p:txBody>
          <a:bodyPr/>
          <a:lstStyle/>
          <a:p>
            <a:pPr>
              <a:lnSpc>
                <a:spcPct val="120000"/>
              </a:lnSpc>
              <a:spcBef>
                <a:spcPct val="50000"/>
              </a:spcBef>
            </a:pPr>
            <a:r>
              <a:rPr lang="zh-CN" altLang="en-US" sz="3200" b="0">
                <a:solidFill>
                  <a:schemeClr val="tx2"/>
                </a:solidFill>
                <a:latin typeface="Times New Roman" pitchFamily="18" charset="0"/>
                <a:ea typeface="黑体" pitchFamily="2" charset="-122"/>
              </a:rPr>
              <a:t>一、会计信息加工利用的意义</a:t>
            </a:r>
            <a:endParaRPr lang="zh-CN" altLang="en-US" sz="3200" b="0">
              <a:solidFill>
                <a:schemeClr val="tx2"/>
              </a:solidFill>
              <a:latin typeface="华文新魏" pitchFamily="2" charset="-122"/>
              <a:ea typeface="黑体" pitchFamily="2" charset="-122"/>
            </a:endParaRPr>
          </a:p>
          <a:p>
            <a:pPr>
              <a:lnSpc>
                <a:spcPct val="120000"/>
              </a:lnSpc>
              <a:spcBef>
                <a:spcPct val="50000"/>
              </a:spcBef>
            </a:pPr>
            <a:r>
              <a:rPr lang="zh-CN" altLang="en-US" sz="3200" b="0">
                <a:solidFill>
                  <a:schemeClr val="tx2"/>
                </a:solidFill>
                <a:latin typeface="Times New Roman" pitchFamily="18" charset="0"/>
                <a:ea typeface="黑体" pitchFamily="2" charset="-122"/>
              </a:rPr>
              <a:t>二、会计信息的一般加工利用</a:t>
            </a:r>
            <a:endParaRPr lang="zh-CN" altLang="en-US" sz="3200" b="0">
              <a:solidFill>
                <a:schemeClr val="tx2"/>
              </a:solidFill>
              <a:latin typeface="华文新魏" pitchFamily="2" charset="-122"/>
              <a:ea typeface="黑体" pitchFamily="2" charset="-122"/>
            </a:endParaRPr>
          </a:p>
          <a:p>
            <a:pPr>
              <a:lnSpc>
                <a:spcPct val="120000"/>
              </a:lnSpc>
              <a:spcBef>
                <a:spcPct val="50000"/>
              </a:spcBef>
            </a:pPr>
            <a:r>
              <a:rPr lang="zh-CN" altLang="en-US" sz="3200" b="0">
                <a:solidFill>
                  <a:schemeClr val="tx2"/>
                </a:solidFill>
                <a:latin typeface="Times New Roman" pitchFamily="18" charset="0"/>
                <a:ea typeface="黑体" pitchFamily="2" charset="-122"/>
              </a:rPr>
              <a:t>三、会计信息的综合加工利用</a:t>
            </a:r>
            <a:endParaRPr lang="zh-CN" altLang="en-US" sz="3200" b="0">
              <a:solidFill>
                <a:schemeClr val="tx2"/>
              </a:solidFill>
              <a:latin typeface="楷体_GB2312" pitchFamily="49" charset="-122"/>
              <a:ea typeface="黑体" pitchFamily="2" charset="-122"/>
            </a:endParaRPr>
          </a:p>
        </p:txBody>
      </p:sp>
      <p:sp>
        <p:nvSpPr>
          <p:cNvPr id="5" name="日期占位符 3"/>
          <p:cNvSpPr>
            <a:spLocks noGrp="1"/>
          </p:cNvSpPr>
          <p:nvPr>
            <p:ph type="dt" sz="half" idx="10"/>
          </p:nvPr>
        </p:nvSpPr>
        <p:spPr/>
        <p:txBody>
          <a:bodyPr/>
          <a:lstStyle/>
          <a:p>
            <a:fld id="{6894FA2B-02A7-4975-84C8-6A84865783E9}"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FA26F880-E7C5-43D9-A10B-F9AF9AA4B27A}" type="slidenum">
              <a:rPr lang="en-US" altLang="ko-KR"/>
              <a:pPr/>
              <a:t>50</a:t>
            </a:fld>
            <a:endParaRPr lang="en-US" altLang="ko-KR"/>
          </a:p>
        </p:txBody>
      </p:sp>
      <p:sp>
        <p:nvSpPr>
          <p:cNvPr id="108548" name="Rectangle 4"/>
          <p:cNvSpPr>
            <a:spLocks noChangeArrowheads="1"/>
          </p:cNvSpPr>
          <p:nvPr/>
        </p:nvSpPr>
        <p:spPr bwMode="auto">
          <a:xfrm>
            <a:off x="755650" y="115888"/>
            <a:ext cx="7632700" cy="701675"/>
          </a:xfrm>
          <a:prstGeom prst="rect">
            <a:avLst/>
          </a:prstGeom>
          <a:noFill/>
          <a:ln w="9525">
            <a:noFill/>
            <a:miter lim="800000"/>
            <a:headEnd/>
            <a:tailEnd/>
          </a:ln>
          <a:effectLst/>
        </p:spPr>
        <p:txBody>
          <a:bodyPr>
            <a:spAutoFit/>
          </a:bodyPr>
          <a:lstStyle/>
          <a:p>
            <a:pPr algn="ctr" latinLnBrk="0"/>
            <a:r>
              <a:rPr lang="zh-CN" altLang="en-US" sz="4000">
                <a:solidFill>
                  <a:schemeClr val="bg1"/>
                </a:solidFill>
                <a:latin typeface="华文新魏" pitchFamily="2" charset="-122"/>
                <a:ea typeface="华文新魏" pitchFamily="2" charset="-122"/>
              </a:rPr>
              <a:t>第四节    会计信息的加工利用</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zh-CN" altLang="en-US" dirty="0" smtClean="0">
                <a:latin typeface="华文新魏" pitchFamily="2" charset="-122"/>
                <a:ea typeface="华文新魏" pitchFamily="2" charset="-122"/>
              </a:rPr>
              <a:t>第二章  会计信息生成的方法</a:t>
            </a:r>
            <a:r>
              <a:rPr lang="en-US" altLang="zh-CN" dirty="0" smtClean="0">
                <a:latin typeface="华文新魏" pitchFamily="2" charset="-122"/>
                <a:ea typeface="华文新魏" pitchFamily="2" charset="-122"/>
              </a:rPr>
              <a:t/>
            </a:r>
            <a:br>
              <a:rPr lang="en-US" altLang="zh-CN" dirty="0" smtClean="0">
                <a:latin typeface="华文新魏" pitchFamily="2" charset="-122"/>
                <a:ea typeface="华文新魏" pitchFamily="2" charset="-122"/>
              </a:rPr>
            </a:br>
            <a:r>
              <a:rPr lang="zh-CN" altLang="en-US" sz="4400" b="0" dirty="0" smtClean="0">
                <a:latin typeface="华文新魏" pitchFamily="2" charset="-122"/>
                <a:ea typeface="华文新魏" pitchFamily="2" charset="-122"/>
              </a:rPr>
              <a:t>第一</a:t>
            </a:r>
            <a:r>
              <a:rPr lang="zh-CN" altLang="en-US" sz="4400" b="0" dirty="0">
                <a:latin typeface="华文新魏" pitchFamily="2" charset="-122"/>
                <a:ea typeface="华文新魏" pitchFamily="2" charset="-122"/>
              </a:rPr>
              <a:t>节   </a:t>
            </a:r>
            <a:r>
              <a:rPr lang="zh-CN" altLang="en-US" sz="4400" b="0" dirty="0">
                <a:ea typeface="华文新魏" pitchFamily="2" charset="-122"/>
              </a:rPr>
              <a:t>会计账户</a:t>
            </a:r>
          </a:p>
        </p:txBody>
      </p:sp>
      <p:sp>
        <p:nvSpPr>
          <p:cNvPr id="52227" name="Rectangle 3"/>
          <p:cNvSpPr>
            <a:spLocks noGrp="1" noChangeArrowheads="1"/>
          </p:cNvSpPr>
          <p:nvPr>
            <p:ph idx="1"/>
          </p:nvPr>
        </p:nvSpPr>
        <p:spPr/>
        <p:txBody>
          <a:bodyPr/>
          <a:lstStyle/>
          <a:p>
            <a:pPr>
              <a:lnSpc>
                <a:spcPct val="120000"/>
              </a:lnSpc>
              <a:spcBef>
                <a:spcPct val="40000"/>
              </a:spcBef>
            </a:pPr>
            <a:r>
              <a:rPr lang="zh-CN" altLang="en-US" sz="3200" b="0">
                <a:solidFill>
                  <a:srgbClr val="003366"/>
                </a:solidFill>
                <a:latin typeface="黑体" pitchFamily="2" charset="-122"/>
                <a:ea typeface="黑体" pitchFamily="2" charset="-122"/>
              </a:rPr>
              <a:t>一、概念：</a:t>
            </a:r>
            <a:r>
              <a:rPr lang="zh-CN" altLang="en-US" b="0">
                <a:solidFill>
                  <a:srgbClr val="003366"/>
                </a:solidFill>
                <a:latin typeface="黑体" pitchFamily="2" charset="-122"/>
                <a:ea typeface="黑体" pitchFamily="2" charset="-122"/>
              </a:rPr>
              <a:t>（</a:t>
            </a:r>
            <a:r>
              <a:rPr lang="en-US" altLang="zh-CN" b="0">
                <a:solidFill>
                  <a:srgbClr val="003366"/>
                </a:solidFill>
                <a:latin typeface="黑体" pitchFamily="2" charset="-122"/>
                <a:ea typeface="黑体" pitchFamily="2" charset="-122"/>
              </a:rPr>
              <a:t>P.31</a:t>
            </a:r>
            <a:r>
              <a:rPr lang="zh-CN" altLang="en-US" b="0">
                <a:solidFill>
                  <a:srgbClr val="003366"/>
                </a:solidFill>
                <a:latin typeface="黑体" pitchFamily="2" charset="-122"/>
                <a:ea typeface="黑体" pitchFamily="2" charset="-122"/>
              </a:rPr>
              <a:t>）</a:t>
            </a:r>
          </a:p>
          <a:p>
            <a:pPr>
              <a:lnSpc>
                <a:spcPct val="120000"/>
              </a:lnSpc>
              <a:spcBef>
                <a:spcPct val="40000"/>
              </a:spcBef>
            </a:pPr>
            <a:r>
              <a:rPr lang="zh-CN" altLang="en-US" sz="2800" b="0">
                <a:solidFill>
                  <a:srgbClr val="0B0C17"/>
                </a:solidFill>
                <a:latin typeface="楷体_GB2312" pitchFamily="49" charset="-122"/>
              </a:rPr>
              <a:t>    会计账户是对会计要素各具体内容进行分类反映和控制，并提供每一类别增减变动过程（</a:t>
            </a:r>
            <a:r>
              <a:rPr lang="zh-CN" altLang="en-US" sz="2800">
                <a:solidFill>
                  <a:srgbClr val="CC0000"/>
                </a:solidFill>
                <a:latin typeface="楷体_GB2312" pitchFamily="49" charset="-122"/>
              </a:rPr>
              <a:t>动态</a:t>
            </a:r>
            <a:r>
              <a:rPr lang="zh-CN" altLang="en-US" sz="2800" b="0">
                <a:solidFill>
                  <a:srgbClr val="0B0C17"/>
                </a:solidFill>
                <a:latin typeface="楷体_GB2312" pitchFamily="49" charset="-122"/>
              </a:rPr>
              <a:t>）和结果（</a:t>
            </a:r>
            <a:r>
              <a:rPr lang="zh-CN" altLang="en-US" sz="2800">
                <a:solidFill>
                  <a:srgbClr val="CC0000"/>
                </a:solidFill>
                <a:latin typeface="楷体_GB2312" pitchFamily="49" charset="-122"/>
              </a:rPr>
              <a:t>静态</a:t>
            </a:r>
            <a:r>
              <a:rPr lang="zh-CN" altLang="en-US" sz="2800" b="0">
                <a:solidFill>
                  <a:srgbClr val="0B0C17"/>
                </a:solidFill>
                <a:latin typeface="楷体_GB2312" pitchFamily="49" charset="-122"/>
              </a:rPr>
              <a:t>）指标的工具。</a:t>
            </a:r>
          </a:p>
          <a:p>
            <a:pPr>
              <a:lnSpc>
                <a:spcPct val="120000"/>
              </a:lnSpc>
              <a:spcBef>
                <a:spcPct val="40000"/>
              </a:spcBef>
            </a:pPr>
            <a:r>
              <a:rPr lang="zh-CN" altLang="en-US" sz="2800" b="0">
                <a:solidFill>
                  <a:srgbClr val="0B0C17"/>
                </a:solidFill>
                <a:latin typeface="楷体_GB2312" pitchFamily="49" charset="-122"/>
              </a:rPr>
              <a:t>    会计账户是根据会计科目设置的。</a:t>
            </a:r>
          </a:p>
          <a:p>
            <a:pPr>
              <a:lnSpc>
                <a:spcPct val="120000"/>
              </a:lnSpc>
              <a:spcBef>
                <a:spcPct val="40000"/>
              </a:spcBef>
            </a:pPr>
            <a:r>
              <a:rPr lang="zh-CN" altLang="en-US" sz="2800" b="0">
                <a:solidFill>
                  <a:srgbClr val="0B0C17"/>
                </a:solidFill>
                <a:latin typeface="楷体_GB2312" pitchFamily="49" charset="-122"/>
              </a:rPr>
              <a:t>    会计科目是会计要素按经济内容进一步分类的项目</a:t>
            </a:r>
            <a:r>
              <a:rPr lang="zh-CN" altLang="en-US" sz="2800" b="0">
                <a:solidFill>
                  <a:srgbClr val="0B0C17"/>
                </a:solidFill>
              </a:rPr>
              <a:t>。</a:t>
            </a:r>
          </a:p>
        </p:txBody>
      </p:sp>
      <p:sp>
        <p:nvSpPr>
          <p:cNvPr id="4" name="日期占位符 3"/>
          <p:cNvSpPr>
            <a:spLocks noGrp="1"/>
          </p:cNvSpPr>
          <p:nvPr>
            <p:ph type="dt" sz="half" idx="10"/>
          </p:nvPr>
        </p:nvSpPr>
        <p:spPr/>
        <p:txBody>
          <a:bodyPr/>
          <a:lstStyle/>
          <a:p>
            <a:fld id="{C9D23284-CED7-46F2-9302-E85C0D34852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F2BA502-1892-49D6-9DA6-2EAB14C395BC}" type="slidenum">
              <a:rPr lang="en-US" altLang="ko-KR"/>
              <a:pPr/>
              <a:t>51</a:t>
            </a:fld>
            <a:endParaRPr lang="en-US" altLang="ko-K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sz="2800">
                <a:solidFill>
                  <a:schemeClr val="bg1"/>
                </a:solidFill>
                <a:ea typeface="楷体_GB2312" pitchFamily="49" charset="-122"/>
              </a:rPr>
              <a:t>会计账户的级次：</a:t>
            </a:r>
          </a:p>
        </p:txBody>
      </p:sp>
      <p:sp>
        <p:nvSpPr>
          <p:cNvPr id="25" name="日期占位符 3"/>
          <p:cNvSpPr>
            <a:spLocks noGrp="1"/>
          </p:cNvSpPr>
          <p:nvPr>
            <p:ph type="dt" sz="half" idx="10"/>
          </p:nvPr>
        </p:nvSpPr>
        <p:spPr/>
        <p:txBody>
          <a:bodyPr/>
          <a:lstStyle/>
          <a:p>
            <a:fld id="{9FD2C01B-44E8-45C0-95E1-D802753ABDF5}" type="datetime1">
              <a:rPr lang="zh-CN" altLang="en-US"/>
              <a:pPr/>
              <a:t>2012-07-13</a:t>
            </a:fld>
            <a:endParaRPr lang="en-US" altLang="ko-KR"/>
          </a:p>
        </p:txBody>
      </p:sp>
      <p:sp>
        <p:nvSpPr>
          <p:cNvPr id="26" name="页脚占位符 4"/>
          <p:cNvSpPr>
            <a:spLocks noGrp="1"/>
          </p:cNvSpPr>
          <p:nvPr>
            <p:ph type="ftr" sz="quarter" idx="11"/>
          </p:nvPr>
        </p:nvSpPr>
        <p:spPr/>
        <p:txBody>
          <a:bodyPr/>
          <a:lstStyle/>
          <a:p>
            <a:r>
              <a:rPr lang="en-US" altLang="ko-KR"/>
              <a:t>会计学</a:t>
            </a:r>
          </a:p>
        </p:txBody>
      </p:sp>
      <p:sp>
        <p:nvSpPr>
          <p:cNvPr id="27" name="灯片编号占位符 5"/>
          <p:cNvSpPr>
            <a:spLocks noGrp="1"/>
          </p:cNvSpPr>
          <p:nvPr>
            <p:ph type="sldNum" sz="quarter" idx="12"/>
          </p:nvPr>
        </p:nvSpPr>
        <p:spPr/>
        <p:txBody>
          <a:bodyPr/>
          <a:lstStyle/>
          <a:p>
            <a:fld id="{0C6AF050-6E29-4911-B634-8D0255118057}" type="slidenum">
              <a:rPr lang="en-US" altLang="ko-KR"/>
              <a:pPr/>
              <a:t>52</a:t>
            </a:fld>
            <a:endParaRPr lang="en-US" altLang="ko-KR"/>
          </a:p>
        </p:txBody>
      </p:sp>
      <p:sp>
        <p:nvSpPr>
          <p:cNvPr id="110596" name="Text Box 4"/>
          <p:cNvSpPr txBox="1">
            <a:spLocks noChangeArrowheads="1"/>
          </p:cNvSpPr>
          <p:nvPr/>
        </p:nvSpPr>
        <p:spPr bwMode="auto">
          <a:xfrm>
            <a:off x="1187450" y="2349500"/>
            <a:ext cx="777875" cy="1389063"/>
          </a:xfrm>
          <a:prstGeom prst="rect">
            <a:avLst/>
          </a:prstGeom>
          <a:solidFill>
            <a:srgbClr val="EAEAEA"/>
          </a:solidFill>
          <a:ln w="25400">
            <a:solidFill>
              <a:srgbClr val="000080"/>
            </a:solidFill>
            <a:miter lim="800000"/>
            <a:headEnd/>
            <a:tailEnd/>
          </a:ln>
          <a:effectLst>
            <a:prstShdw prst="shdw17" dist="17961" dir="2700000">
              <a:srgbClr val="000080">
                <a:gamma/>
                <a:shade val="60000"/>
                <a:invGamma/>
              </a:srgbClr>
            </a:prstShdw>
          </a:effectLst>
        </p:spPr>
        <p:txBody>
          <a:bodyPr anchor="ctr"/>
          <a:lstStyle/>
          <a:p>
            <a:pPr algn="ctr" latinLnBrk="0"/>
            <a:r>
              <a:rPr kumimoji="0" lang="zh-CN" altLang="en-US" sz="2000">
                <a:latin typeface="华文细黑" pitchFamily="2" charset="-122"/>
                <a:ea typeface="华文细黑" pitchFamily="2" charset="-122"/>
              </a:rPr>
              <a:t>原</a:t>
            </a:r>
          </a:p>
          <a:p>
            <a:pPr algn="ctr" latinLnBrk="0"/>
            <a:r>
              <a:rPr kumimoji="0" lang="zh-CN" altLang="en-US" sz="2000">
                <a:latin typeface="华文细黑" pitchFamily="2" charset="-122"/>
                <a:ea typeface="华文细黑" pitchFamily="2" charset="-122"/>
              </a:rPr>
              <a:t>材</a:t>
            </a:r>
          </a:p>
          <a:p>
            <a:pPr algn="ctr" latinLnBrk="0"/>
            <a:r>
              <a:rPr kumimoji="0" lang="zh-CN" altLang="en-US" sz="2000">
                <a:latin typeface="华文细黑" pitchFamily="2" charset="-122"/>
                <a:ea typeface="华文细黑" pitchFamily="2" charset="-122"/>
              </a:rPr>
              <a:t>料</a:t>
            </a:r>
          </a:p>
        </p:txBody>
      </p:sp>
      <p:sp>
        <p:nvSpPr>
          <p:cNvPr id="110597" name="Text Box 5"/>
          <p:cNvSpPr txBox="1">
            <a:spLocks noChangeArrowheads="1"/>
          </p:cNvSpPr>
          <p:nvPr/>
        </p:nvSpPr>
        <p:spPr bwMode="auto">
          <a:xfrm>
            <a:off x="647700" y="5084763"/>
            <a:ext cx="1749425" cy="868362"/>
          </a:xfrm>
          <a:prstGeom prst="rect">
            <a:avLst/>
          </a:prstGeom>
          <a:solidFill>
            <a:srgbClr val="FF9900"/>
          </a:solidFill>
          <a:ln w="9525">
            <a:noFill/>
            <a:miter lim="800000"/>
            <a:headEnd/>
            <a:tailEnd/>
          </a:ln>
          <a:effectLst>
            <a:prstShdw prst="shdw17" dist="17961" dir="2700000">
              <a:srgbClr val="FF9900">
                <a:gamma/>
                <a:shade val="60000"/>
                <a:invGamma/>
              </a:srgbClr>
            </a:prstShdw>
          </a:effectLst>
        </p:spPr>
        <p:txBody>
          <a:bodyPr anchor="ctr"/>
          <a:lstStyle/>
          <a:p>
            <a:pPr algn="ctr" latinLnBrk="0"/>
            <a:r>
              <a:rPr kumimoji="0" lang="zh-CN" altLang="en-US" sz="2000">
                <a:solidFill>
                  <a:srgbClr val="0000FF"/>
                </a:solidFill>
                <a:latin typeface="Times New Roman" pitchFamily="18" charset="0"/>
                <a:ea typeface="华文细黑" pitchFamily="2" charset="-122"/>
              </a:rPr>
              <a:t>一级科目</a:t>
            </a:r>
          </a:p>
          <a:p>
            <a:pPr algn="ctr" latinLnBrk="0"/>
            <a:r>
              <a:rPr kumimoji="0" lang="zh-CN" altLang="en-US" sz="2000">
                <a:solidFill>
                  <a:srgbClr val="0000FF"/>
                </a:solidFill>
                <a:latin typeface="Times New Roman" pitchFamily="18" charset="0"/>
                <a:ea typeface="华文细黑" pitchFamily="2" charset="-122"/>
              </a:rPr>
              <a:t>（总账科目）</a:t>
            </a:r>
          </a:p>
        </p:txBody>
      </p:sp>
      <p:sp>
        <p:nvSpPr>
          <p:cNvPr id="110598" name="Text Box 6"/>
          <p:cNvSpPr txBox="1">
            <a:spLocks noChangeArrowheads="1"/>
          </p:cNvSpPr>
          <p:nvPr/>
        </p:nvSpPr>
        <p:spPr bwMode="auto">
          <a:xfrm>
            <a:off x="3419475" y="1557338"/>
            <a:ext cx="2016125" cy="520700"/>
          </a:xfrm>
          <a:prstGeom prst="rect">
            <a:avLst/>
          </a:prstGeom>
          <a:solidFill>
            <a:srgbClr val="EAEAEA"/>
          </a:solidFill>
          <a:ln w="25400">
            <a:solidFill>
              <a:srgbClr val="3366FF"/>
            </a:solidFill>
            <a:miter lim="800000"/>
            <a:headEnd/>
            <a:tailEnd/>
          </a:ln>
          <a:effectLst>
            <a:prstShdw prst="shdw17" dist="17961" dir="2700000">
              <a:srgbClr val="3366FF">
                <a:gamma/>
                <a:shade val="60000"/>
                <a:invGamma/>
              </a:srgbClr>
            </a:prstShdw>
          </a:effectLst>
        </p:spPr>
        <p:txBody>
          <a:bodyPr anchor="ctr"/>
          <a:lstStyle/>
          <a:p>
            <a:pPr algn="ctr" latinLnBrk="0"/>
            <a:r>
              <a:rPr lang="zh-CN" altLang="en-US" sz="2000">
                <a:solidFill>
                  <a:srgbClr val="0B0C17"/>
                </a:solidFill>
                <a:ea typeface="华文细黑" pitchFamily="2" charset="-122"/>
              </a:rPr>
              <a:t>主要原料及材料</a:t>
            </a:r>
          </a:p>
        </p:txBody>
      </p:sp>
      <p:sp>
        <p:nvSpPr>
          <p:cNvPr id="110599" name="Text Box 7"/>
          <p:cNvSpPr txBox="1">
            <a:spLocks noChangeArrowheads="1"/>
          </p:cNvSpPr>
          <p:nvPr/>
        </p:nvSpPr>
        <p:spPr bwMode="auto">
          <a:xfrm>
            <a:off x="3419475" y="3141663"/>
            <a:ext cx="2016125" cy="520700"/>
          </a:xfrm>
          <a:prstGeom prst="rect">
            <a:avLst/>
          </a:prstGeom>
          <a:solidFill>
            <a:srgbClr val="EAEAEA"/>
          </a:solidFill>
          <a:ln w="25400">
            <a:solidFill>
              <a:srgbClr val="3366FF"/>
            </a:solidFill>
            <a:miter lim="800000"/>
            <a:headEnd/>
            <a:tailEnd/>
          </a:ln>
          <a:effectLst>
            <a:prstShdw prst="shdw17" dist="17961" dir="2700000">
              <a:srgbClr val="3366FF">
                <a:gamma/>
                <a:shade val="60000"/>
                <a:invGamma/>
              </a:srgbClr>
            </a:prstShdw>
          </a:effectLst>
        </p:spPr>
        <p:txBody>
          <a:bodyPr anchor="ctr"/>
          <a:lstStyle/>
          <a:p>
            <a:pPr algn="ctr" latinLnBrk="0"/>
            <a:r>
              <a:rPr lang="zh-CN" altLang="en-US" sz="2000">
                <a:solidFill>
                  <a:srgbClr val="0B0C17"/>
                </a:solidFill>
                <a:ea typeface="华文细黑" pitchFamily="2" charset="-122"/>
              </a:rPr>
              <a:t>低值易耗品</a:t>
            </a:r>
          </a:p>
        </p:txBody>
      </p:sp>
      <p:sp>
        <p:nvSpPr>
          <p:cNvPr id="110600" name="Text Box 8"/>
          <p:cNvSpPr txBox="1">
            <a:spLocks noChangeArrowheads="1"/>
          </p:cNvSpPr>
          <p:nvPr/>
        </p:nvSpPr>
        <p:spPr bwMode="auto">
          <a:xfrm>
            <a:off x="3419475" y="2349500"/>
            <a:ext cx="2016125" cy="520700"/>
          </a:xfrm>
          <a:prstGeom prst="rect">
            <a:avLst/>
          </a:prstGeom>
          <a:solidFill>
            <a:srgbClr val="EAEAEA"/>
          </a:solidFill>
          <a:ln w="25400">
            <a:solidFill>
              <a:srgbClr val="3366FF"/>
            </a:solidFill>
            <a:miter lim="800000"/>
            <a:headEnd/>
            <a:tailEnd/>
          </a:ln>
          <a:effectLst>
            <a:prstShdw prst="shdw17" dist="17961" dir="2700000">
              <a:srgbClr val="3366FF">
                <a:gamma/>
                <a:shade val="60000"/>
                <a:invGamma/>
              </a:srgbClr>
            </a:prstShdw>
          </a:effectLst>
        </p:spPr>
        <p:txBody>
          <a:bodyPr anchor="ctr"/>
          <a:lstStyle/>
          <a:p>
            <a:pPr algn="ctr" latinLnBrk="0"/>
            <a:r>
              <a:rPr kumimoji="0" lang="zh-CN" altLang="en-US" sz="2000">
                <a:latin typeface="华文细黑" pitchFamily="2" charset="-122"/>
                <a:ea typeface="华文细黑" pitchFamily="2" charset="-122"/>
              </a:rPr>
              <a:t>燃    料</a:t>
            </a:r>
          </a:p>
        </p:txBody>
      </p:sp>
      <p:sp>
        <p:nvSpPr>
          <p:cNvPr id="110601" name="Text Box 9"/>
          <p:cNvSpPr txBox="1">
            <a:spLocks noChangeArrowheads="1"/>
          </p:cNvSpPr>
          <p:nvPr/>
        </p:nvSpPr>
        <p:spPr bwMode="auto">
          <a:xfrm>
            <a:off x="3563938" y="5084763"/>
            <a:ext cx="1749425" cy="868362"/>
          </a:xfrm>
          <a:prstGeom prst="rect">
            <a:avLst/>
          </a:prstGeom>
          <a:solidFill>
            <a:srgbClr val="FF9900"/>
          </a:solidFill>
          <a:ln w="9525">
            <a:noFill/>
            <a:miter lim="800000"/>
            <a:headEnd/>
            <a:tailEnd/>
          </a:ln>
          <a:effectLst>
            <a:prstShdw prst="shdw17" dist="17961" dir="2700000">
              <a:srgbClr val="FF9900">
                <a:gamma/>
                <a:shade val="60000"/>
                <a:invGamma/>
              </a:srgbClr>
            </a:prstShdw>
          </a:effectLst>
        </p:spPr>
        <p:txBody>
          <a:bodyPr anchor="ctr"/>
          <a:lstStyle/>
          <a:p>
            <a:pPr algn="ctr" latinLnBrk="0"/>
            <a:r>
              <a:rPr kumimoji="0" lang="zh-CN" altLang="en-US" sz="2000">
                <a:solidFill>
                  <a:srgbClr val="0000FF"/>
                </a:solidFill>
                <a:latin typeface="Times New Roman" pitchFamily="18" charset="0"/>
                <a:ea typeface="华文细黑" pitchFamily="2" charset="-122"/>
              </a:rPr>
              <a:t>二级科目</a:t>
            </a:r>
          </a:p>
          <a:p>
            <a:pPr algn="ctr" latinLnBrk="0"/>
            <a:r>
              <a:rPr kumimoji="0" lang="zh-CN" altLang="en-US" sz="2000">
                <a:solidFill>
                  <a:srgbClr val="0000FF"/>
                </a:solidFill>
                <a:latin typeface="Times New Roman" pitchFamily="18" charset="0"/>
                <a:ea typeface="华文细黑" pitchFamily="2" charset="-122"/>
              </a:rPr>
              <a:t>（子目）</a:t>
            </a:r>
          </a:p>
        </p:txBody>
      </p:sp>
      <p:sp>
        <p:nvSpPr>
          <p:cNvPr id="110602" name="Text Box 10"/>
          <p:cNvSpPr txBox="1">
            <a:spLocks noChangeArrowheads="1"/>
          </p:cNvSpPr>
          <p:nvPr/>
        </p:nvSpPr>
        <p:spPr bwMode="auto">
          <a:xfrm>
            <a:off x="6675438" y="5084763"/>
            <a:ext cx="1749425" cy="868362"/>
          </a:xfrm>
          <a:prstGeom prst="rect">
            <a:avLst/>
          </a:prstGeom>
          <a:solidFill>
            <a:srgbClr val="FF9900"/>
          </a:solidFill>
          <a:ln w="9525">
            <a:noFill/>
            <a:miter lim="800000"/>
            <a:headEnd/>
            <a:tailEnd/>
          </a:ln>
          <a:effectLst>
            <a:prstShdw prst="shdw17" dist="17961" dir="2700000">
              <a:srgbClr val="FF9900">
                <a:gamma/>
                <a:shade val="60000"/>
                <a:invGamma/>
              </a:srgbClr>
            </a:prstShdw>
          </a:effectLst>
        </p:spPr>
        <p:txBody>
          <a:bodyPr anchor="ctr"/>
          <a:lstStyle/>
          <a:p>
            <a:pPr algn="ctr" latinLnBrk="0"/>
            <a:r>
              <a:rPr kumimoji="0" lang="zh-CN" altLang="en-US" sz="2000">
                <a:solidFill>
                  <a:srgbClr val="0000FF"/>
                </a:solidFill>
                <a:latin typeface="Times New Roman" pitchFamily="18" charset="0"/>
                <a:ea typeface="华文细黑" pitchFamily="2" charset="-122"/>
              </a:rPr>
              <a:t>明细科目</a:t>
            </a:r>
          </a:p>
          <a:p>
            <a:pPr algn="ctr" latinLnBrk="0"/>
            <a:r>
              <a:rPr kumimoji="0" lang="zh-CN" altLang="en-US" sz="2000">
                <a:solidFill>
                  <a:srgbClr val="0000FF"/>
                </a:solidFill>
                <a:latin typeface="Times New Roman" pitchFamily="18" charset="0"/>
                <a:ea typeface="华文细黑" pitchFamily="2" charset="-122"/>
              </a:rPr>
              <a:t>（细目）</a:t>
            </a:r>
          </a:p>
        </p:txBody>
      </p:sp>
      <p:sp>
        <p:nvSpPr>
          <p:cNvPr id="110603" name="Text Box 11"/>
          <p:cNvSpPr txBox="1">
            <a:spLocks noChangeArrowheads="1"/>
          </p:cNvSpPr>
          <p:nvPr/>
        </p:nvSpPr>
        <p:spPr bwMode="auto">
          <a:xfrm>
            <a:off x="6804025" y="1081088"/>
            <a:ext cx="1362075" cy="412750"/>
          </a:xfrm>
          <a:prstGeom prst="rect">
            <a:avLst/>
          </a:prstGeom>
          <a:solidFill>
            <a:srgbClr val="EAEAEA"/>
          </a:solidFill>
          <a:ln w="25400">
            <a:solidFill>
              <a:srgbClr val="99CCFF"/>
            </a:solidFill>
            <a:miter lim="800000"/>
            <a:headEnd/>
            <a:tailEnd/>
          </a:ln>
          <a:effectLst>
            <a:prstShdw prst="shdw17" dist="17961" dir="2700000">
              <a:srgbClr val="99CCFF">
                <a:gamma/>
                <a:shade val="60000"/>
                <a:invGamma/>
              </a:srgbClr>
            </a:prstShdw>
          </a:effectLst>
        </p:spPr>
        <p:txBody>
          <a:bodyPr anchor="ctr"/>
          <a:lstStyle/>
          <a:p>
            <a:pPr algn="ctr" latinLnBrk="0"/>
            <a:r>
              <a:rPr kumimoji="0" lang="en-US" altLang="zh-CN" sz="2000">
                <a:latin typeface="Arial" charset="0"/>
                <a:ea typeface="华文细黑" pitchFamily="2" charset="-122"/>
              </a:rPr>
              <a:t>A</a:t>
            </a:r>
            <a:r>
              <a:rPr kumimoji="0" lang="zh-CN" altLang="en-US" sz="2000">
                <a:latin typeface="Arial" charset="0"/>
                <a:ea typeface="华文细黑" pitchFamily="2" charset="-122"/>
              </a:rPr>
              <a:t>材料</a:t>
            </a:r>
          </a:p>
        </p:txBody>
      </p:sp>
      <p:sp>
        <p:nvSpPr>
          <p:cNvPr id="110604" name="Text Box 12"/>
          <p:cNvSpPr txBox="1">
            <a:spLocks noChangeArrowheads="1"/>
          </p:cNvSpPr>
          <p:nvPr/>
        </p:nvSpPr>
        <p:spPr bwMode="auto">
          <a:xfrm>
            <a:off x="6804025" y="1604963"/>
            <a:ext cx="1362075" cy="412750"/>
          </a:xfrm>
          <a:prstGeom prst="rect">
            <a:avLst/>
          </a:prstGeom>
          <a:solidFill>
            <a:srgbClr val="EAEAEA"/>
          </a:solidFill>
          <a:ln w="25400">
            <a:solidFill>
              <a:srgbClr val="99CCFF"/>
            </a:solidFill>
            <a:miter lim="800000"/>
            <a:headEnd/>
            <a:tailEnd/>
          </a:ln>
          <a:effectLst>
            <a:prstShdw prst="shdw17" dist="17961" dir="2700000">
              <a:srgbClr val="99CCFF">
                <a:gamma/>
                <a:shade val="60000"/>
                <a:invGamma/>
              </a:srgbClr>
            </a:prstShdw>
          </a:effectLst>
        </p:spPr>
        <p:txBody>
          <a:bodyPr anchor="ctr"/>
          <a:lstStyle/>
          <a:p>
            <a:pPr algn="ctr" latinLnBrk="0"/>
            <a:r>
              <a:rPr kumimoji="0" lang="en-US" altLang="zh-CN" sz="2000">
                <a:latin typeface="Arial" charset="0"/>
                <a:ea typeface="华文细黑" pitchFamily="2" charset="-122"/>
              </a:rPr>
              <a:t>B</a:t>
            </a:r>
            <a:r>
              <a:rPr kumimoji="0" lang="zh-CN" altLang="en-US" sz="2000">
                <a:latin typeface="Arial" charset="0"/>
                <a:ea typeface="华文细黑" pitchFamily="2" charset="-122"/>
              </a:rPr>
              <a:t>材料</a:t>
            </a:r>
          </a:p>
        </p:txBody>
      </p:sp>
      <p:sp>
        <p:nvSpPr>
          <p:cNvPr id="110605" name="Text Box 13"/>
          <p:cNvSpPr txBox="1">
            <a:spLocks noChangeArrowheads="1"/>
          </p:cNvSpPr>
          <p:nvPr/>
        </p:nvSpPr>
        <p:spPr bwMode="auto">
          <a:xfrm>
            <a:off x="6804025" y="2117725"/>
            <a:ext cx="1362075" cy="412750"/>
          </a:xfrm>
          <a:prstGeom prst="rect">
            <a:avLst/>
          </a:prstGeom>
          <a:solidFill>
            <a:srgbClr val="EAEAEA"/>
          </a:solidFill>
          <a:ln w="25400">
            <a:solidFill>
              <a:srgbClr val="99CCFF"/>
            </a:solidFill>
            <a:miter lim="800000"/>
            <a:headEnd/>
            <a:tailEnd/>
          </a:ln>
          <a:effectLst>
            <a:prstShdw prst="shdw17" dist="17961" dir="2700000">
              <a:srgbClr val="99CCFF">
                <a:gamma/>
                <a:shade val="60000"/>
                <a:invGamma/>
              </a:srgbClr>
            </a:prstShdw>
          </a:effectLst>
        </p:spPr>
        <p:txBody>
          <a:bodyPr anchor="ctr"/>
          <a:lstStyle/>
          <a:p>
            <a:pPr algn="ctr" latinLnBrk="0"/>
            <a:r>
              <a:rPr kumimoji="0" lang="en-US" altLang="zh-CN" sz="2000">
                <a:latin typeface="Arial" charset="0"/>
                <a:ea typeface="华文细黑" pitchFamily="2" charset="-122"/>
              </a:rPr>
              <a:t>C</a:t>
            </a:r>
            <a:r>
              <a:rPr kumimoji="0" lang="zh-CN" altLang="en-US" sz="2000">
                <a:latin typeface="Arial" charset="0"/>
                <a:ea typeface="华文细黑" pitchFamily="2" charset="-122"/>
              </a:rPr>
              <a:t>材料</a:t>
            </a:r>
          </a:p>
        </p:txBody>
      </p:sp>
      <p:sp>
        <p:nvSpPr>
          <p:cNvPr id="110633" name="Text Box 41"/>
          <p:cNvSpPr txBox="1">
            <a:spLocks noChangeArrowheads="1"/>
          </p:cNvSpPr>
          <p:nvPr/>
        </p:nvSpPr>
        <p:spPr bwMode="auto">
          <a:xfrm>
            <a:off x="3419475" y="3933825"/>
            <a:ext cx="2016125" cy="520700"/>
          </a:xfrm>
          <a:prstGeom prst="rect">
            <a:avLst/>
          </a:prstGeom>
          <a:solidFill>
            <a:srgbClr val="EAEAEA"/>
          </a:solidFill>
          <a:ln w="25400">
            <a:solidFill>
              <a:srgbClr val="3366FF"/>
            </a:solidFill>
            <a:miter lim="800000"/>
            <a:headEnd/>
            <a:tailEnd/>
          </a:ln>
          <a:effectLst>
            <a:prstShdw prst="shdw17" dist="17961" dir="2700000">
              <a:srgbClr val="3366FF">
                <a:gamma/>
                <a:shade val="60000"/>
                <a:invGamma/>
              </a:srgbClr>
            </a:prstShdw>
          </a:effectLst>
        </p:spPr>
        <p:txBody>
          <a:bodyPr anchor="ctr"/>
          <a:lstStyle/>
          <a:p>
            <a:pPr algn="ctr" latinLnBrk="0"/>
            <a:r>
              <a:rPr lang="zh-CN" altLang="en-US" sz="2000">
                <a:solidFill>
                  <a:srgbClr val="0B0C17"/>
                </a:solidFill>
                <a:ea typeface="华文细黑" pitchFamily="2" charset="-122"/>
              </a:rPr>
              <a:t>包装物</a:t>
            </a:r>
          </a:p>
        </p:txBody>
      </p:sp>
      <p:cxnSp>
        <p:nvCxnSpPr>
          <p:cNvPr id="110634" name="AutoShape 42"/>
          <p:cNvCxnSpPr>
            <a:cxnSpLocks noChangeShapeType="1"/>
            <a:stCxn id="110596" idx="3"/>
            <a:endCxn id="110598" idx="1"/>
          </p:cNvCxnSpPr>
          <p:nvPr/>
        </p:nvCxnSpPr>
        <p:spPr bwMode="auto">
          <a:xfrm flipV="1">
            <a:off x="1978025" y="1817688"/>
            <a:ext cx="1428750" cy="1227137"/>
          </a:xfrm>
          <a:prstGeom prst="bentConnector3">
            <a:avLst>
              <a:gd name="adj1" fmla="val 50000"/>
            </a:avLst>
          </a:prstGeom>
          <a:noFill/>
          <a:ln w="7938">
            <a:solidFill>
              <a:schemeClr val="tx1"/>
            </a:solidFill>
            <a:miter lim="800000"/>
            <a:headEnd/>
            <a:tailEnd/>
          </a:ln>
          <a:effectLst/>
        </p:spPr>
      </p:cxnSp>
      <p:cxnSp>
        <p:nvCxnSpPr>
          <p:cNvPr id="110635" name="AutoShape 43"/>
          <p:cNvCxnSpPr>
            <a:cxnSpLocks noChangeShapeType="1"/>
            <a:stCxn id="110596" idx="3"/>
            <a:endCxn id="110600" idx="1"/>
          </p:cNvCxnSpPr>
          <p:nvPr/>
        </p:nvCxnSpPr>
        <p:spPr bwMode="auto">
          <a:xfrm flipV="1">
            <a:off x="1978025" y="2609850"/>
            <a:ext cx="1428750" cy="434975"/>
          </a:xfrm>
          <a:prstGeom prst="bentConnector3">
            <a:avLst>
              <a:gd name="adj1" fmla="val 50000"/>
            </a:avLst>
          </a:prstGeom>
          <a:noFill/>
          <a:ln w="7938">
            <a:solidFill>
              <a:schemeClr val="tx1"/>
            </a:solidFill>
            <a:miter lim="800000"/>
            <a:headEnd/>
            <a:tailEnd/>
          </a:ln>
          <a:effectLst/>
        </p:spPr>
      </p:cxnSp>
      <p:cxnSp>
        <p:nvCxnSpPr>
          <p:cNvPr id="110636" name="AutoShape 44"/>
          <p:cNvCxnSpPr>
            <a:cxnSpLocks noChangeShapeType="1"/>
            <a:stCxn id="110596" idx="3"/>
            <a:endCxn id="110599" idx="1"/>
          </p:cNvCxnSpPr>
          <p:nvPr/>
        </p:nvCxnSpPr>
        <p:spPr bwMode="auto">
          <a:xfrm>
            <a:off x="1978025" y="3044825"/>
            <a:ext cx="1428750" cy="357188"/>
          </a:xfrm>
          <a:prstGeom prst="bentConnector3">
            <a:avLst>
              <a:gd name="adj1" fmla="val 50000"/>
            </a:avLst>
          </a:prstGeom>
          <a:noFill/>
          <a:ln w="7938">
            <a:solidFill>
              <a:schemeClr val="tx1"/>
            </a:solidFill>
            <a:miter lim="800000"/>
            <a:headEnd/>
            <a:tailEnd/>
          </a:ln>
          <a:effectLst/>
        </p:spPr>
      </p:cxnSp>
      <p:cxnSp>
        <p:nvCxnSpPr>
          <p:cNvPr id="110637" name="AutoShape 45"/>
          <p:cNvCxnSpPr>
            <a:cxnSpLocks noChangeShapeType="1"/>
            <a:stCxn id="110596" idx="3"/>
            <a:endCxn id="110633" idx="1"/>
          </p:cNvCxnSpPr>
          <p:nvPr/>
        </p:nvCxnSpPr>
        <p:spPr bwMode="auto">
          <a:xfrm>
            <a:off x="1978025" y="3044825"/>
            <a:ext cx="1428750" cy="1149350"/>
          </a:xfrm>
          <a:prstGeom prst="bentConnector3">
            <a:avLst>
              <a:gd name="adj1" fmla="val 50000"/>
            </a:avLst>
          </a:prstGeom>
          <a:noFill/>
          <a:ln w="7938">
            <a:solidFill>
              <a:schemeClr val="tx1"/>
            </a:solidFill>
            <a:miter lim="800000"/>
            <a:headEnd/>
            <a:tailEnd/>
          </a:ln>
          <a:effectLst/>
        </p:spPr>
      </p:cxnSp>
      <p:cxnSp>
        <p:nvCxnSpPr>
          <p:cNvPr id="110638" name="AutoShape 46"/>
          <p:cNvCxnSpPr>
            <a:cxnSpLocks noChangeShapeType="1"/>
            <a:stCxn id="110598" idx="3"/>
            <a:endCxn id="110603" idx="1"/>
          </p:cNvCxnSpPr>
          <p:nvPr/>
        </p:nvCxnSpPr>
        <p:spPr bwMode="auto">
          <a:xfrm flipV="1">
            <a:off x="5448300" y="1287463"/>
            <a:ext cx="1343025" cy="530225"/>
          </a:xfrm>
          <a:prstGeom prst="bentConnector3">
            <a:avLst>
              <a:gd name="adj1" fmla="val 50000"/>
            </a:avLst>
          </a:prstGeom>
          <a:noFill/>
          <a:ln w="7938">
            <a:solidFill>
              <a:schemeClr val="tx1"/>
            </a:solidFill>
            <a:miter lim="800000"/>
            <a:headEnd/>
            <a:tailEnd/>
          </a:ln>
          <a:effectLst/>
        </p:spPr>
      </p:cxnSp>
      <p:cxnSp>
        <p:nvCxnSpPr>
          <p:cNvPr id="110639" name="AutoShape 47"/>
          <p:cNvCxnSpPr>
            <a:cxnSpLocks noChangeShapeType="1"/>
            <a:stCxn id="110598" idx="3"/>
            <a:endCxn id="110604" idx="1"/>
          </p:cNvCxnSpPr>
          <p:nvPr/>
        </p:nvCxnSpPr>
        <p:spPr bwMode="auto">
          <a:xfrm flipV="1">
            <a:off x="5448300" y="1811338"/>
            <a:ext cx="1343025" cy="6350"/>
          </a:xfrm>
          <a:prstGeom prst="bentConnector3">
            <a:avLst>
              <a:gd name="adj1" fmla="val 50000"/>
            </a:avLst>
          </a:prstGeom>
          <a:noFill/>
          <a:ln w="7938">
            <a:solidFill>
              <a:schemeClr val="tx1"/>
            </a:solidFill>
            <a:miter lim="800000"/>
            <a:headEnd/>
            <a:tailEnd/>
          </a:ln>
          <a:effectLst/>
        </p:spPr>
      </p:cxnSp>
      <p:cxnSp>
        <p:nvCxnSpPr>
          <p:cNvPr id="110640" name="AutoShape 48"/>
          <p:cNvCxnSpPr>
            <a:cxnSpLocks noChangeShapeType="1"/>
            <a:stCxn id="110598" idx="3"/>
            <a:endCxn id="110605" idx="1"/>
          </p:cNvCxnSpPr>
          <p:nvPr/>
        </p:nvCxnSpPr>
        <p:spPr bwMode="auto">
          <a:xfrm>
            <a:off x="5448300" y="1817688"/>
            <a:ext cx="1343025" cy="506412"/>
          </a:xfrm>
          <a:prstGeom prst="bentConnector3">
            <a:avLst>
              <a:gd name="adj1" fmla="val 50000"/>
            </a:avLst>
          </a:prstGeom>
          <a:noFill/>
          <a:ln w="7938">
            <a:solidFill>
              <a:schemeClr val="tx1"/>
            </a:solidFill>
            <a:miter lim="800000"/>
            <a:headEnd/>
            <a:tailEnd/>
          </a:ln>
          <a:effectLst/>
        </p:spPr>
      </p:cxnSp>
      <p:sp>
        <p:nvSpPr>
          <p:cNvPr id="110642" name="AutoShape 50"/>
          <p:cNvSpPr>
            <a:spLocks noChangeArrowheads="1"/>
          </p:cNvSpPr>
          <p:nvPr/>
        </p:nvSpPr>
        <p:spPr bwMode="auto">
          <a:xfrm>
            <a:off x="1389063" y="3760788"/>
            <a:ext cx="360362" cy="1325562"/>
          </a:xfrm>
          <a:prstGeom prst="downArrow">
            <a:avLst>
              <a:gd name="adj1" fmla="val 50000"/>
              <a:gd name="adj2" fmla="val 91960"/>
            </a:avLst>
          </a:prstGeom>
          <a:gradFill rotWithShape="1">
            <a:gsLst>
              <a:gs pos="0">
                <a:schemeClr val="bg1"/>
              </a:gs>
              <a:gs pos="100000">
                <a:srgbClr val="3366FF"/>
              </a:gs>
            </a:gsLst>
            <a:lin ang="5400000" scaled="1"/>
          </a:gradFill>
          <a:ln w="8001">
            <a:noFill/>
            <a:miter lim="800000"/>
            <a:headEnd/>
            <a:tailEnd/>
          </a:ln>
          <a:effectLst/>
        </p:spPr>
        <p:txBody>
          <a:bodyPr wrap="none" anchor="ctr"/>
          <a:lstStyle/>
          <a:p>
            <a:endParaRPr lang="zh-CN" altLang="en-US"/>
          </a:p>
        </p:txBody>
      </p:sp>
      <p:sp>
        <p:nvSpPr>
          <p:cNvPr id="110643" name="AutoShape 51"/>
          <p:cNvSpPr>
            <a:spLocks noChangeArrowheads="1"/>
          </p:cNvSpPr>
          <p:nvPr/>
        </p:nvSpPr>
        <p:spPr bwMode="auto">
          <a:xfrm>
            <a:off x="4246563" y="4479925"/>
            <a:ext cx="360362" cy="608013"/>
          </a:xfrm>
          <a:prstGeom prst="downArrow">
            <a:avLst>
              <a:gd name="adj1" fmla="val 50000"/>
              <a:gd name="adj2" fmla="val 42181"/>
            </a:avLst>
          </a:prstGeom>
          <a:gradFill rotWithShape="1">
            <a:gsLst>
              <a:gs pos="0">
                <a:schemeClr val="bg1"/>
              </a:gs>
              <a:gs pos="100000">
                <a:srgbClr val="3366FF"/>
              </a:gs>
            </a:gsLst>
            <a:lin ang="5400000" scaled="1"/>
          </a:gradFill>
          <a:ln w="8001">
            <a:noFill/>
            <a:miter lim="800000"/>
            <a:headEnd/>
            <a:tailEnd/>
          </a:ln>
          <a:effectLst/>
        </p:spPr>
        <p:txBody>
          <a:bodyPr wrap="none" anchor="ctr"/>
          <a:lstStyle/>
          <a:p>
            <a:endParaRPr lang="zh-CN" altLang="en-US"/>
          </a:p>
        </p:txBody>
      </p:sp>
      <p:sp>
        <p:nvSpPr>
          <p:cNvPr id="110644" name="AutoShape 52"/>
          <p:cNvSpPr>
            <a:spLocks noChangeArrowheads="1"/>
          </p:cNvSpPr>
          <p:nvPr/>
        </p:nvSpPr>
        <p:spPr bwMode="auto">
          <a:xfrm>
            <a:off x="7277100" y="2559050"/>
            <a:ext cx="360363" cy="2509838"/>
          </a:xfrm>
          <a:prstGeom prst="downArrow">
            <a:avLst>
              <a:gd name="adj1" fmla="val 50000"/>
              <a:gd name="adj2" fmla="val 174119"/>
            </a:avLst>
          </a:prstGeom>
          <a:gradFill rotWithShape="1">
            <a:gsLst>
              <a:gs pos="0">
                <a:schemeClr val="bg1"/>
              </a:gs>
              <a:gs pos="100000">
                <a:srgbClr val="3366FF"/>
              </a:gs>
            </a:gsLst>
            <a:lin ang="5400000" scaled="1"/>
          </a:gradFill>
          <a:ln w="8001">
            <a:noFill/>
            <a:miter lim="800000"/>
            <a:headEnd/>
            <a:tailEnd/>
          </a:ln>
          <a:effectLst/>
        </p:spPr>
        <p:txBody>
          <a:bodyPr wrap="none" anchor="ctr"/>
          <a:lstStyle/>
          <a:p>
            <a:endParaRPr lang="zh-CN" altLang="en-US"/>
          </a:p>
        </p:txBody>
      </p:sp>
      <p:sp>
        <p:nvSpPr>
          <p:cNvPr id="110645" name="AutoShape 53"/>
          <p:cNvSpPr>
            <a:spLocks noChangeArrowheads="1"/>
          </p:cNvSpPr>
          <p:nvPr/>
        </p:nvSpPr>
        <p:spPr bwMode="auto">
          <a:xfrm>
            <a:off x="3419475" y="6092825"/>
            <a:ext cx="3076575" cy="360363"/>
          </a:xfrm>
          <a:prstGeom prst="wedgeRectCallout">
            <a:avLst>
              <a:gd name="adj1" fmla="val 40505"/>
              <a:gd name="adj2" fmla="val -208593"/>
            </a:avLst>
          </a:prstGeom>
          <a:solidFill>
            <a:schemeClr val="bg1"/>
          </a:solidFill>
          <a:ln w="9525">
            <a:solidFill>
              <a:schemeClr val="tx1"/>
            </a:solidFill>
            <a:miter lim="800000"/>
            <a:headEnd/>
            <a:tailEnd/>
          </a:ln>
          <a:effectLst/>
        </p:spPr>
        <p:txBody>
          <a:bodyPr anchor="ctr"/>
          <a:lstStyle/>
          <a:p>
            <a:pPr algn="ctr" latinLnBrk="0"/>
            <a:r>
              <a:rPr lang="zh-CN" altLang="en-US" sz="2000">
                <a:solidFill>
                  <a:srgbClr val="0B0C17"/>
                </a:solidFill>
                <a:latin typeface="楷体_GB2312" pitchFamily="49" charset="-122"/>
                <a:ea typeface="楷体_GB2312" pitchFamily="49" charset="-122"/>
              </a:rPr>
              <a:t>子目、细目统称明细科目</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zh-CN" altLang="en-US" sz="3600">
                <a:solidFill>
                  <a:schemeClr val="bg1"/>
                </a:solidFill>
              </a:rPr>
              <a:t>二、账户的基本结构</a:t>
            </a:r>
          </a:p>
        </p:txBody>
      </p:sp>
      <p:sp>
        <p:nvSpPr>
          <p:cNvPr id="11" name="日期占位符 3"/>
          <p:cNvSpPr>
            <a:spLocks noGrp="1"/>
          </p:cNvSpPr>
          <p:nvPr>
            <p:ph type="dt" sz="half" idx="10"/>
          </p:nvPr>
        </p:nvSpPr>
        <p:spPr/>
        <p:txBody>
          <a:bodyPr/>
          <a:lstStyle/>
          <a:p>
            <a:fld id="{9888447E-BA12-47DC-9C30-75C676A2FFBB}" type="datetime1">
              <a:rPr lang="zh-CN" altLang="en-US"/>
              <a:pPr/>
              <a:t>2012-07-13</a:t>
            </a:fld>
            <a:endParaRPr lang="en-US" altLang="ko-KR"/>
          </a:p>
        </p:txBody>
      </p:sp>
      <p:sp>
        <p:nvSpPr>
          <p:cNvPr id="12" name="页脚占位符 4"/>
          <p:cNvSpPr>
            <a:spLocks noGrp="1"/>
          </p:cNvSpPr>
          <p:nvPr>
            <p:ph type="ftr" sz="quarter" idx="11"/>
          </p:nvPr>
        </p:nvSpPr>
        <p:spPr/>
        <p:txBody>
          <a:bodyPr/>
          <a:lstStyle/>
          <a:p>
            <a:r>
              <a:rPr lang="en-US" altLang="ko-KR"/>
              <a:t>会计学</a:t>
            </a:r>
          </a:p>
        </p:txBody>
      </p:sp>
      <p:sp>
        <p:nvSpPr>
          <p:cNvPr id="13" name="灯片编号占位符 5"/>
          <p:cNvSpPr>
            <a:spLocks noGrp="1"/>
          </p:cNvSpPr>
          <p:nvPr>
            <p:ph type="sldNum" sz="quarter" idx="12"/>
          </p:nvPr>
        </p:nvSpPr>
        <p:spPr/>
        <p:txBody>
          <a:bodyPr/>
          <a:lstStyle/>
          <a:p>
            <a:fld id="{614624CE-6EC5-46E4-8865-CF753F5DA143}" type="slidenum">
              <a:rPr lang="en-US" altLang="ko-KR"/>
              <a:pPr/>
              <a:t>53</a:t>
            </a:fld>
            <a:endParaRPr lang="en-US" altLang="ko-KR"/>
          </a:p>
        </p:txBody>
      </p:sp>
      <p:sp>
        <p:nvSpPr>
          <p:cNvPr id="111620" name="Rectangle 4"/>
          <p:cNvSpPr>
            <a:spLocks noChangeArrowheads="1"/>
          </p:cNvSpPr>
          <p:nvPr/>
        </p:nvSpPr>
        <p:spPr bwMode="auto">
          <a:xfrm>
            <a:off x="611188" y="1052513"/>
            <a:ext cx="5060950" cy="457200"/>
          </a:xfrm>
          <a:prstGeom prst="rect">
            <a:avLst/>
          </a:prstGeom>
          <a:noFill/>
          <a:ln w="7938">
            <a:noFill/>
            <a:miter lim="800000"/>
            <a:headEnd/>
            <a:tailEnd/>
          </a:ln>
          <a:effectLst/>
        </p:spPr>
        <p:txBody>
          <a:bodyPr wrap="none">
            <a:spAutoFit/>
          </a:bodyPr>
          <a:lstStyle/>
          <a:p>
            <a:r>
              <a:rPr lang="zh-CN" altLang="en-US">
                <a:solidFill>
                  <a:srgbClr val="0B0C17"/>
                </a:solidFill>
                <a:latin typeface="楷体_GB2312" pitchFamily="49" charset="-122"/>
                <a:ea typeface="楷体_GB2312" pitchFamily="49" charset="-122"/>
              </a:rPr>
              <a:t>（账户的使用方法将在下一节讲述）</a:t>
            </a:r>
          </a:p>
        </p:txBody>
      </p:sp>
      <p:sp>
        <p:nvSpPr>
          <p:cNvPr id="111624" name="Text Box 8"/>
          <p:cNvSpPr txBox="1">
            <a:spLocks noChangeArrowheads="1"/>
          </p:cNvSpPr>
          <p:nvPr/>
        </p:nvSpPr>
        <p:spPr bwMode="auto">
          <a:xfrm>
            <a:off x="2484438" y="1773238"/>
            <a:ext cx="3168650" cy="457200"/>
          </a:xfrm>
          <a:prstGeom prst="rect">
            <a:avLst/>
          </a:prstGeom>
          <a:noFill/>
          <a:ln w="9525">
            <a:noFill/>
            <a:miter lim="800000"/>
            <a:headEnd/>
            <a:tailEnd/>
          </a:ln>
          <a:effectLst/>
        </p:spPr>
        <p:txBody>
          <a:bodyPr>
            <a:spAutoFit/>
          </a:bodyPr>
          <a:lstStyle/>
          <a:p>
            <a:pPr algn="ctr" latinLnBrk="0">
              <a:spcBef>
                <a:spcPct val="50000"/>
              </a:spcBef>
            </a:pPr>
            <a:r>
              <a:rPr lang="zh-CN" altLang="en-US" b="1">
                <a:solidFill>
                  <a:srgbClr val="CC0000"/>
                </a:solidFill>
                <a:latin typeface="Times New Roman"/>
                <a:ea typeface="楷体_GB2312" pitchFamily="49" charset="-122"/>
              </a:rPr>
              <a:t>“</a:t>
            </a:r>
            <a:r>
              <a:rPr lang="zh-CN" altLang="en-US" b="1">
                <a:solidFill>
                  <a:srgbClr val="CC0000"/>
                </a:solidFill>
                <a:latin typeface="楷体_GB2312" pitchFamily="49" charset="-122"/>
                <a:ea typeface="楷体_GB2312" pitchFamily="49" charset="-122"/>
              </a:rPr>
              <a:t>丁字式</a:t>
            </a:r>
            <a:r>
              <a:rPr lang="zh-CN" altLang="en-US" b="1">
                <a:solidFill>
                  <a:srgbClr val="CC0000"/>
                </a:solidFill>
                <a:latin typeface="Times New Roman"/>
                <a:ea typeface="楷体_GB2312" pitchFamily="49" charset="-122"/>
              </a:rPr>
              <a:t>”</a:t>
            </a:r>
            <a:r>
              <a:rPr lang="zh-CN" altLang="en-US" b="1">
                <a:solidFill>
                  <a:srgbClr val="CC0000"/>
                </a:solidFill>
                <a:latin typeface="楷体_GB2312" pitchFamily="49" charset="-122"/>
                <a:ea typeface="楷体_GB2312" pitchFamily="49" charset="-122"/>
              </a:rPr>
              <a:t>账户</a:t>
            </a:r>
          </a:p>
        </p:txBody>
      </p:sp>
      <p:grpSp>
        <p:nvGrpSpPr>
          <p:cNvPr id="2" name="Group 11"/>
          <p:cNvGrpSpPr>
            <a:grpSpLocks/>
          </p:cNvGrpSpPr>
          <p:nvPr/>
        </p:nvGrpSpPr>
        <p:grpSpPr bwMode="auto">
          <a:xfrm>
            <a:off x="2700338" y="2349500"/>
            <a:ext cx="2863850" cy="1179513"/>
            <a:chOff x="1484" y="1616"/>
            <a:chExt cx="1804" cy="743"/>
          </a:xfrm>
        </p:grpSpPr>
        <p:sp>
          <p:nvSpPr>
            <p:cNvPr id="111622" name="Line 6"/>
            <p:cNvSpPr>
              <a:spLocks noChangeShapeType="1"/>
            </p:cNvSpPr>
            <p:nvPr/>
          </p:nvSpPr>
          <p:spPr bwMode="auto">
            <a:xfrm>
              <a:off x="1484" y="1886"/>
              <a:ext cx="1804" cy="2"/>
            </a:xfrm>
            <a:prstGeom prst="line">
              <a:avLst/>
            </a:prstGeom>
            <a:noFill/>
            <a:ln w="25400">
              <a:solidFill>
                <a:srgbClr val="333399"/>
              </a:solidFill>
              <a:round/>
              <a:headEnd/>
              <a:tailEnd/>
            </a:ln>
            <a:effectLst/>
          </p:spPr>
          <p:txBody>
            <a:bodyPr/>
            <a:lstStyle/>
            <a:p>
              <a:endParaRPr lang="zh-CN" altLang="en-US"/>
            </a:p>
          </p:txBody>
        </p:sp>
        <p:sp>
          <p:nvSpPr>
            <p:cNvPr id="111623" name="Line 7"/>
            <p:cNvSpPr>
              <a:spLocks noChangeShapeType="1"/>
            </p:cNvSpPr>
            <p:nvPr/>
          </p:nvSpPr>
          <p:spPr bwMode="auto">
            <a:xfrm flipH="1">
              <a:off x="2381" y="1888"/>
              <a:ext cx="6" cy="471"/>
            </a:xfrm>
            <a:prstGeom prst="line">
              <a:avLst/>
            </a:prstGeom>
            <a:noFill/>
            <a:ln w="25400">
              <a:solidFill>
                <a:srgbClr val="333399"/>
              </a:solidFill>
              <a:round/>
              <a:headEnd/>
              <a:tailEnd/>
            </a:ln>
            <a:effectLst/>
          </p:spPr>
          <p:txBody>
            <a:bodyPr/>
            <a:lstStyle/>
            <a:p>
              <a:endParaRPr lang="zh-CN" altLang="en-US"/>
            </a:p>
          </p:txBody>
        </p:sp>
        <p:sp>
          <p:nvSpPr>
            <p:cNvPr id="111625" name="Text Box 9"/>
            <p:cNvSpPr txBox="1">
              <a:spLocks noChangeArrowheads="1"/>
            </p:cNvSpPr>
            <p:nvPr/>
          </p:nvSpPr>
          <p:spPr bwMode="auto">
            <a:xfrm>
              <a:off x="1610" y="1616"/>
              <a:ext cx="482" cy="250"/>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左方 </a:t>
              </a:r>
            </a:p>
          </p:txBody>
        </p:sp>
        <p:sp>
          <p:nvSpPr>
            <p:cNvPr id="111626" name="Text Box 10"/>
            <p:cNvSpPr txBox="1">
              <a:spLocks noChangeArrowheads="1"/>
            </p:cNvSpPr>
            <p:nvPr/>
          </p:nvSpPr>
          <p:spPr bwMode="auto">
            <a:xfrm>
              <a:off x="2653" y="1616"/>
              <a:ext cx="483" cy="250"/>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右方 </a:t>
              </a:r>
            </a:p>
          </p:txBody>
        </p:sp>
      </p:grpSp>
      <p:sp>
        <p:nvSpPr>
          <p:cNvPr id="111628" name="Rectangle 12"/>
          <p:cNvSpPr>
            <a:spLocks noChangeArrowheads="1"/>
          </p:cNvSpPr>
          <p:nvPr/>
        </p:nvSpPr>
        <p:spPr bwMode="auto">
          <a:xfrm>
            <a:off x="827088" y="3789363"/>
            <a:ext cx="6553200" cy="2282825"/>
          </a:xfrm>
          <a:prstGeom prst="rect">
            <a:avLst/>
          </a:prstGeom>
          <a:noFill/>
          <a:ln w="7938">
            <a:noFill/>
            <a:miter lim="800000"/>
            <a:headEnd/>
            <a:tailEnd/>
          </a:ln>
          <a:effectLst/>
        </p:spPr>
        <p:txBody>
          <a:bodyPr>
            <a:spAutoFit/>
          </a:bodyPr>
          <a:lstStyle/>
          <a:p>
            <a:pPr>
              <a:lnSpc>
                <a:spcPct val="120000"/>
              </a:lnSpc>
              <a:spcBef>
                <a:spcPct val="40000"/>
              </a:spcBef>
            </a:pPr>
            <a:r>
              <a:rPr lang="zh-CN" altLang="en-US">
                <a:solidFill>
                  <a:srgbClr val="0B0C17"/>
                </a:solidFill>
                <a:latin typeface="楷体_GB2312" pitchFamily="49" charset="-122"/>
                <a:ea typeface="楷体_GB2312" pitchFamily="49" charset="-122"/>
              </a:rPr>
              <a:t>提供指标：期初余额；期末余额</a:t>
            </a:r>
          </a:p>
          <a:p>
            <a:pPr>
              <a:lnSpc>
                <a:spcPct val="120000"/>
              </a:lnSpc>
              <a:spcBef>
                <a:spcPct val="40000"/>
              </a:spcBef>
            </a:pPr>
            <a:r>
              <a:rPr lang="zh-CN" altLang="en-US">
                <a:solidFill>
                  <a:srgbClr val="0B0C17"/>
                </a:solidFill>
                <a:latin typeface="楷体_GB2312" pitchFamily="49" charset="-122"/>
                <a:ea typeface="楷体_GB2312" pitchFamily="49" charset="-122"/>
              </a:rPr>
              <a:t>          本期增加额；本期减少额</a:t>
            </a:r>
          </a:p>
          <a:p>
            <a:pPr>
              <a:lnSpc>
                <a:spcPct val="120000"/>
              </a:lnSpc>
              <a:spcBef>
                <a:spcPct val="40000"/>
              </a:spcBef>
            </a:pPr>
            <a:r>
              <a:rPr lang="zh-CN" altLang="en-US">
                <a:solidFill>
                  <a:srgbClr val="0B0C17"/>
                </a:solidFill>
                <a:latin typeface="楷体_GB2312" pitchFamily="49" charset="-122"/>
                <a:ea typeface="楷体_GB2312" pitchFamily="49" charset="-122"/>
              </a:rPr>
              <a:t>这四个指标的关系：</a:t>
            </a:r>
          </a:p>
          <a:p>
            <a:pPr>
              <a:lnSpc>
                <a:spcPct val="120000"/>
              </a:lnSpc>
              <a:spcBef>
                <a:spcPct val="40000"/>
              </a:spcBef>
            </a:pPr>
            <a:r>
              <a:rPr lang="zh-CN" altLang="en-US" b="1">
                <a:solidFill>
                  <a:schemeClr val="accent2"/>
                </a:solidFill>
                <a:latin typeface="楷体_GB2312" pitchFamily="49" charset="-122"/>
                <a:ea typeface="楷体_GB2312" pitchFamily="49" charset="-122"/>
              </a:rPr>
              <a:t>期末余额=期初余额+本期增加额-本期减少额</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第二节    复式记账</a:t>
            </a:r>
          </a:p>
        </p:txBody>
      </p:sp>
      <p:sp>
        <p:nvSpPr>
          <p:cNvPr id="112643" name="Rectangle 3"/>
          <p:cNvSpPr>
            <a:spLocks noGrp="1" noChangeArrowheads="1"/>
          </p:cNvSpPr>
          <p:nvPr>
            <p:ph idx="1"/>
          </p:nvPr>
        </p:nvSpPr>
        <p:spPr/>
        <p:txBody>
          <a:bodyPr>
            <a:normAutofit fontScale="70000" lnSpcReduction="20000"/>
          </a:bodyPr>
          <a:lstStyle/>
          <a:p>
            <a:pPr>
              <a:lnSpc>
                <a:spcPct val="120000"/>
              </a:lnSpc>
              <a:spcBef>
                <a:spcPct val="40000"/>
              </a:spcBef>
            </a:pPr>
            <a:r>
              <a:rPr lang="zh-CN" altLang="en-US" sz="3200" b="0">
                <a:solidFill>
                  <a:srgbClr val="003366"/>
                </a:solidFill>
                <a:latin typeface="黑体" pitchFamily="2" charset="-122"/>
                <a:ea typeface="黑体" pitchFamily="2" charset="-122"/>
              </a:rPr>
              <a:t>一、单式记账法及特点</a:t>
            </a:r>
            <a:r>
              <a:rPr lang="zh-CN" altLang="en-US" b="0">
                <a:solidFill>
                  <a:srgbClr val="003366"/>
                </a:solidFill>
                <a:latin typeface="黑体" pitchFamily="2" charset="-122"/>
                <a:ea typeface="黑体" pitchFamily="2" charset="-122"/>
              </a:rPr>
              <a:t>（</a:t>
            </a:r>
            <a:r>
              <a:rPr lang="en-US" altLang="zh-CN" b="0">
                <a:solidFill>
                  <a:srgbClr val="003366"/>
                </a:solidFill>
                <a:latin typeface="黑体" pitchFamily="2" charset="-122"/>
                <a:ea typeface="黑体" pitchFamily="2" charset="-122"/>
              </a:rPr>
              <a:t>P.38</a:t>
            </a:r>
            <a:r>
              <a:rPr lang="zh-CN" altLang="en-US" b="0">
                <a:solidFill>
                  <a:srgbClr val="003366"/>
                </a:solidFill>
                <a:latin typeface="黑体" pitchFamily="2" charset="-122"/>
                <a:ea typeface="黑体" pitchFamily="2" charset="-122"/>
              </a:rPr>
              <a:t>）</a:t>
            </a:r>
          </a:p>
          <a:p>
            <a:pPr>
              <a:lnSpc>
                <a:spcPct val="120000"/>
              </a:lnSpc>
              <a:spcBef>
                <a:spcPct val="40000"/>
              </a:spcBef>
            </a:pPr>
            <a:r>
              <a:rPr lang="zh-CN" altLang="en-US">
                <a:solidFill>
                  <a:srgbClr val="0000CC"/>
                </a:solidFill>
              </a:rPr>
              <a:t>1.概念：</a:t>
            </a:r>
          </a:p>
          <a:p>
            <a:pPr>
              <a:lnSpc>
                <a:spcPct val="120000"/>
              </a:lnSpc>
              <a:spcBef>
                <a:spcPct val="40000"/>
              </a:spcBef>
            </a:pPr>
            <a:r>
              <a:rPr lang="zh-CN" altLang="en-US" b="0">
                <a:solidFill>
                  <a:srgbClr val="0B0C17"/>
                </a:solidFill>
              </a:rPr>
              <a:t>经济业务发生后，将其对会计要素的增减变动只在一个账户中进行记录的方法。</a:t>
            </a:r>
          </a:p>
          <a:p>
            <a:pPr>
              <a:lnSpc>
                <a:spcPct val="120000"/>
              </a:lnSpc>
              <a:spcBef>
                <a:spcPct val="40000"/>
              </a:spcBef>
            </a:pPr>
            <a:r>
              <a:rPr lang="zh-CN" altLang="en-US">
                <a:solidFill>
                  <a:srgbClr val="0000CC"/>
                </a:solidFill>
              </a:rPr>
              <a:t>2.特点：</a:t>
            </a:r>
            <a:r>
              <a:rPr lang="zh-CN" altLang="en-US" b="0">
                <a:solidFill>
                  <a:srgbClr val="0B0C17"/>
                </a:solidFill>
              </a:rPr>
              <a:t>简便、易行</a:t>
            </a:r>
          </a:p>
          <a:p>
            <a:pPr>
              <a:lnSpc>
                <a:spcPct val="120000"/>
              </a:lnSpc>
              <a:spcBef>
                <a:spcPct val="40000"/>
              </a:spcBef>
            </a:pPr>
            <a:r>
              <a:rPr lang="zh-CN" altLang="en-US">
                <a:solidFill>
                  <a:srgbClr val="0000CC"/>
                </a:solidFill>
              </a:rPr>
              <a:t>3.评价：</a:t>
            </a:r>
          </a:p>
          <a:p>
            <a:pPr>
              <a:lnSpc>
                <a:spcPct val="120000"/>
              </a:lnSpc>
              <a:spcBef>
                <a:spcPct val="40000"/>
              </a:spcBef>
            </a:pPr>
            <a:r>
              <a:rPr lang="zh-CN" altLang="en-US" b="0">
                <a:solidFill>
                  <a:srgbClr val="0B0C17"/>
                </a:solidFill>
              </a:rPr>
              <a:t>这种记账方法造成账户之间的记录没有直接联系，没有相互平衡的联系，不能全面地、相互联系的反映经济业务的来龙去脉，也不便于检查账户记录的正确性、真实性。</a:t>
            </a:r>
          </a:p>
        </p:txBody>
      </p:sp>
      <p:sp>
        <p:nvSpPr>
          <p:cNvPr id="4" name="日期占位符 3"/>
          <p:cNvSpPr>
            <a:spLocks noGrp="1"/>
          </p:cNvSpPr>
          <p:nvPr>
            <p:ph type="dt" sz="half" idx="10"/>
          </p:nvPr>
        </p:nvSpPr>
        <p:spPr/>
        <p:txBody>
          <a:bodyPr/>
          <a:lstStyle/>
          <a:p>
            <a:fld id="{33C1C2A4-835F-4C6E-9CA8-34FD527BCAFD}"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7442FB0A-8733-4385-9F9F-50EB95BE6EF0}" type="slidenum">
              <a:rPr lang="en-US" altLang="ko-KR"/>
              <a:pPr/>
              <a:t>54</a:t>
            </a:fld>
            <a:endParaRPr lang="en-US" altLang="ko-K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sz="3600" dirty="0">
                <a:latin typeface="黑体" pitchFamily="2" charset="-122"/>
              </a:rPr>
              <a:t>二、复式记账法及特点</a:t>
            </a:r>
            <a:r>
              <a:rPr lang="zh-CN" altLang="en-US" sz="2400" dirty="0">
                <a:latin typeface="黑体" pitchFamily="2" charset="-122"/>
              </a:rPr>
              <a:t>（</a:t>
            </a:r>
            <a:r>
              <a:rPr lang="en-US" altLang="zh-CN" sz="2400" dirty="0">
                <a:latin typeface="黑体" pitchFamily="2" charset="-122"/>
              </a:rPr>
              <a:t>P.39</a:t>
            </a:r>
            <a:r>
              <a:rPr lang="zh-CN" altLang="en-US" sz="2400" dirty="0">
                <a:latin typeface="黑体" pitchFamily="2" charset="-122"/>
              </a:rPr>
              <a:t>）</a:t>
            </a:r>
            <a:r>
              <a:rPr lang="zh-CN" altLang="en-US" sz="3600" dirty="0">
                <a:latin typeface="黑体" pitchFamily="2" charset="-122"/>
              </a:rPr>
              <a:t> </a:t>
            </a:r>
          </a:p>
        </p:txBody>
      </p:sp>
      <p:sp>
        <p:nvSpPr>
          <p:cNvPr id="113667" name="Rectangle 3"/>
          <p:cNvSpPr>
            <a:spLocks noGrp="1" noChangeArrowheads="1"/>
          </p:cNvSpPr>
          <p:nvPr>
            <p:ph idx="1"/>
          </p:nvPr>
        </p:nvSpPr>
        <p:spPr/>
        <p:txBody>
          <a:bodyPr>
            <a:normAutofit lnSpcReduction="10000"/>
          </a:bodyPr>
          <a:lstStyle/>
          <a:p>
            <a:pPr>
              <a:lnSpc>
                <a:spcPct val="120000"/>
              </a:lnSpc>
              <a:spcBef>
                <a:spcPct val="50000"/>
              </a:spcBef>
            </a:pPr>
            <a:r>
              <a:rPr lang="zh-CN" altLang="en-US" sz="2800" dirty="0">
                <a:solidFill>
                  <a:schemeClr val="accent2"/>
                </a:solidFill>
              </a:rPr>
              <a:t>1.概念：</a:t>
            </a:r>
          </a:p>
          <a:p>
            <a:pPr>
              <a:lnSpc>
                <a:spcPct val="120000"/>
              </a:lnSpc>
              <a:spcBef>
                <a:spcPct val="50000"/>
              </a:spcBef>
            </a:pPr>
            <a:r>
              <a:rPr lang="zh-CN" altLang="en-US" sz="2800" b="0" dirty="0">
                <a:solidFill>
                  <a:srgbClr val="0B0C17"/>
                </a:solidFill>
              </a:rPr>
              <a:t>对每笔业务要至少在两个账户中作全面的、相互联系的进行登记的记帐方式。</a:t>
            </a:r>
          </a:p>
          <a:p>
            <a:pPr>
              <a:lnSpc>
                <a:spcPct val="120000"/>
              </a:lnSpc>
              <a:spcBef>
                <a:spcPct val="50000"/>
              </a:spcBef>
            </a:pPr>
            <a:r>
              <a:rPr lang="zh-CN" altLang="en-US" sz="2800" dirty="0">
                <a:solidFill>
                  <a:schemeClr val="accent2"/>
                </a:solidFill>
              </a:rPr>
              <a:t>2.特点：</a:t>
            </a:r>
          </a:p>
          <a:p>
            <a:pPr>
              <a:lnSpc>
                <a:spcPct val="120000"/>
              </a:lnSpc>
              <a:spcBef>
                <a:spcPct val="50000"/>
              </a:spcBef>
            </a:pPr>
            <a:r>
              <a:rPr lang="zh-CN" altLang="en-US" sz="2800" b="0" dirty="0">
                <a:solidFill>
                  <a:srgbClr val="0B0C17"/>
                </a:solidFill>
              </a:rPr>
              <a:t>（1）对每笔业务在至少两个账户中作双重登记；</a:t>
            </a:r>
          </a:p>
          <a:p>
            <a:pPr>
              <a:lnSpc>
                <a:spcPct val="120000"/>
              </a:lnSpc>
              <a:spcBef>
                <a:spcPct val="50000"/>
              </a:spcBef>
            </a:pPr>
            <a:r>
              <a:rPr lang="zh-CN" altLang="en-US" sz="2800" b="0" dirty="0">
                <a:solidFill>
                  <a:srgbClr val="0B0C17"/>
                </a:solidFill>
              </a:rPr>
              <a:t>（2）对每笔业务以相等金额在至少两个账户中记录，可对账户记录的结果进行试算平衡。</a:t>
            </a:r>
          </a:p>
        </p:txBody>
      </p:sp>
      <p:sp>
        <p:nvSpPr>
          <p:cNvPr id="4" name="日期占位符 3"/>
          <p:cNvSpPr>
            <a:spLocks noGrp="1"/>
          </p:cNvSpPr>
          <p:nvPr>
            <p:ph type="dt" sz="half" idx="10"/>
          </p:nvPr>
        </p:nvSpPr>
        <p:spPr/>
        <p:txBody>
          <a:bodyPr/>
          <a:lstStyle/>
          <a:p>
            <a:fld id="{BCC984EB-0EE0-4F34-B0E8-0C4EDDB15E28}"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3679F10E-0AC7-41B8-B2B2-F47EEBF5BFF2}" type="slidenum">
              <a:rPr lang="en-US" altLang="ko-KR"/>
              <a:pPr/>
              <a:t>55</a:t>
            </a:fld>
            <a:endParaRPr lang="en-US" altLang="ko-K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zh-CN" altLang="en-US" sz="3600" dirty="0"/>
              <a:t>三、借贷记</a:t>
            </a:r>
            <a:r>
              <a:rPr lang="zh-CN" altLang="en-US" sz="3600" dirty="0">
                <a:latin typeface="楷体_GB2312" pitchFamily="49" charset="-122"/>
              </a:rPr>
              <a:t>账</a:t>
            </a:r>
            <a:r>
              <a:rPr lang="zh-CN" altLang="en-US" sz="3600" dirty="0"/>
              <a:t>法</a:t>
            </a:r>
          </a:p>
        </p:txBody>
      </p:sp>
      <p:sp>
        <p:nvSpPr>
          <p:cNvPr id="114691" name="Rectangle 3"/>
          <p:cNvSpPr>
            <a:spLocks noGrp="1" noChangeArrowheads="1"/>
          </p:cNvSpPr>
          <p:nvPr>
            <p:ph idx="1"/>
          </p:nvPr>
        </p:nvSpPr>
        <p:spPr/>
        <p:txBody>
          <a:bodyPr>
            <a:normAutofit fontScale="70000" lnSpcReduction="20000"/>
          </a:bodyPr>
          <a:lstStyle/>
          <a:p>
            <a:pPr>
              <a:lnSpc>
                <a:spcPct val="120000"/>
              </a:lnSpc>
              <a:spcBef>
                <a:spcPct val="30000"/>
              </a:spcBef>
              <a:buFont typeface="Wingdings" pitchFamily="2" charset="2"/>
              <a:buNone/>
            </a:pPr>
            <a:r>
              <a:rPr lang="zh-CN" altLang="en-US">
                <a:solidFill>
                  <a:srgbClr val="0000CC"/>
                </a:solidFill>
              </a:rPr>
              <a:t>（一）概念</a:t>
            </a:r>
          </a:p>
          <a:p>
            <a:pPr>
              <a:lnSpc>
                <a:spcPct val="120000"/>
              </a:lnSpc>
              <a:spcBef>
                <a:spcPct val="30000"/>
              </a:spcBef>
              <a:buFont typeface="Wingdings" pitchFamily="2" charset="2"/>
              <a:buNone/>
            </a:pPr>
            <a:r>
              <a:rPr lang="zh-CN" altLang="en-US" b="0">
                <a:solidFill>
                  <a:srgbClr val="0B0C17"/>
                </a:solidFill>
              </a:rPr>
              <a:t>       指以资产等于负债加所有者权益为理论依据，以“借、贷”为记账符号，按“有借必有贷，借贷必相等”的记账规则对发生的经济业务进行全面登记的一种复式记账法。</a:t>
            </a:r>
          </a:p>
          <a:p>
            <a:pPr>
              <a:lnSpc>
                <a:spcPct val="120000"/>
              </a:lnSpc>
              <a:spcBef>
                <a:spcPct val="30000"/>
              </a:spcBef>
              <a:buFont typeface="Wingdings" pitchFamily="2" charset="2"/>
              <a:buNone/>
            </a:pPr>
            <a:r>
              <a:rPr lang="zh-CN" altLang="en-US">
                <a:solidFill>
                  <a:srgbClr val="0000CC"/>
                </a:solidFill>
              </a:rPr>
              <a:t>（二）基本内容（要点）</a:t>
            </a:r>
          </a:p>
          <a:p>
            <a:pPr>
              <a:lnSpc>
                <a:spcPct val="120000"/>
              </a:lnSpc>
              <a:spcBef>
                <a:spcPct val="30000"/>
              </a:spcBef>
              <a:buFont typeface="Wingdings" pitchFamily="2" charset="2"/>
              <a:buNone/>
            </a:pPr>
            <a:r>
              <a:rPr lang="zh-CN" altLang="en-US" b="0">
                <a:solidFill>
                  <a:srgbClr val="0B0C17"/>
                </a:solidFill>
              </a:rPr>
              <a:t>包括：借贷记账法的理论依据；</a:t>
            </a:r>
          </a:p>
          <a:p>
            <a:pPr>
              <a:lnSpc>
                <a:spcPct val="120000"/>
              </a:lnSpc>
              <a:spcBef>
                <a:spcPct val="30000"/>
              </a:spcBef>
              <a:buFont typeface="Wingdings" pitchFamily="2" charset="2"/>
              <a:buNone/>
            </a:pPr>
            <a:r>
              <a:rPr lang="zh-CN" altLang="en-US" b="0">
                <a:solidFill>
                  <a:srgbClr val="0B0C17"/>
                </a:solidFill>
              </a:rPr>
              <a:t>           记账符号；</a:t>
            </a:r>
          </a:p>
          <a:p>
            <a:pPr>
              <a:lnSpc>
                <a:spcPct val="120000"/>
              </a:lnSpc>
              <a:spcBef>
                <a:spcPct val="30000"/>
              </a:spcBef>
              <a:buFont typeface="Wingdings" pitchFamily="2" charset="2"/>
              <a:buNone/>
            </a:pPr>
            <a:r>
              <a:rPr lang="zh-CN" altLang="en-US" b="0">
                <a:solidFill>
                  <a:srgbClr val="0B0C17"/>
                </a:solidFill>
              </a:rPr>
              <a:t>           借贷记账法的账户结构；</a:t>
            </a:r>
          </a:p>
          <a:p>
            <a:pPr>
              <a:lnSpc>
                <a:spcPct val="120000"/>
              </a:lnSpc>
              <a:spcBef>
                <a:spcPct val="30000"/>
              </a:spcBef>
              <a:buFont typeface="Wingdings" pitchFamily="2" charset="2"/>
              <a:buNone/>
            </a:pPr>
            <a:r>
              <a:rPr lang="zh-CN" altLang="en-US" b="0">
                <a:solidFill>
                  <a:srgbClr val="0B0C17"/>
                </a:solidFill>
              </a:rPr>
              <a:t>           记账规则；</a:t>
            </a:r>
          </a:p>
          <a:p>
            <a:pPr>
              <a:lnSpc>
                <a:spcPct val="120000"/>
              </a:lnSpc>
              <a:spcBef>
                <a:spcPct val="30000"/>
              </a:spcBef>
              <a:buFont typeface="Wingdings" pitchFamily="2" charset="2"/>
              <a:buNone/>
            </a:pPr>
            <a:r>
              <a:rPr lang="zh-CN" altLang="en-US" b="0">
                <a:solidFill>
                  <a:srgbClr val="0B0C17"/>
                </a:solidFill>
              </a:rPr>
              <a:t>           借贷记账法的试算平衡。</a:t>
            </a:r>
          </a:p>
        </p:txBody>
      </p:sp>
      <p:sp>
        <p:nvSpPr>
          <p:cNvPr id="4" name="日期占位符 3"/>
          <p:cNvSpPr>
            <a:spLocks noGrp="1"/>
          </p:cNvSpPr>
          <p:nvPr>
            <p:ph type="dt" sz="half" idx="10"/>
          </p:nvPr>
        </p:nvSpPr>
        <p:spPr/>
        <p:txBody>
          <a:bodyPr/>
          <a:lstStyle/>
          <a:p>
            <a:fld id="{CD888604-0BF0-4702-B6A4-835253C3DD5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656B68A-0FCD-4A59-BDBF-6C672C8D8615}" type="slidenum">
              <a:rPr lang="en-US" altLang="ko-KR"/>
              <a:pPr/>
              <a:t>56</a:t>
            </a:fld>
            <a:endParaRPr lang="en-US" altLang="ko-K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zh-CN" altLang="en-US" sz="3200">
                <a:solidFill>
                  <a:schemeClr val="bg1"/>
                </a:solidFill>
                <a:ea typeface="楷体_GB2312" pitchFamily="49" charset="-122"/>
              </a:rPr>
              <a:t>1.借贷记账法的理论依据</a:t>
            </a:r>
          </a:p>
        </p:txBody>
      </p:sp>
      <p:graphicFrame>
        <p:nvGraphicFramePr>
          <p:cNvPr id="115762" name="Group 50"/>
          <p:cNvGraphicFramePr>
            <a:graphicFrameLocks noGrp="1"/>
          </p:cNvGraphicFramePr>
          <p:nvPr>
            <p:ph type="tbl" idx="1"/>
          </p:nvPr>
        </p:nvGraphicFramePr>
        <p:xfrm>
          <a:off x="539750" y="2636838"/>
          <a:ext cx="8135938" cy="3097215"/>
        </p:xfrm>
        <a:graphic>
          <a:graphicData uri="http://schemas.openxmlformats.org/drawingml/2006/table">
            <a:tbl>
              <a:tblPr/>
              <a:tblGrid>
                <a:gridCol w="2736850"/>
                <a:gridCol w="1331913"/>
                <a:gridCol w="2771775"/>
                <a:gridCol w="1295400"/>
              </a:tblGrid>
              <a:tr h="5159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资  产</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金  额</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负债及所有者权益</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金  额</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银行存款</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80000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短期借款</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10000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应收帐款</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40000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应付帐款</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12000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原材料</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50000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长期借款</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48000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固定资产</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70000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所有者权益</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170000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资产合计</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240000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负债及所有者权益合计</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240000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 name="日期占位符 3"/>
          <p:cNvSpPr>
            <a:spLocks noGrp="1"/>
          </p:cNvSpPr>
          <p:nvPr>
            <p:ph type="dt" sz="half" idx="10"/>
          </p:nvPr>
        </p:nvSpPr>
        <p:spPr/>
        <p:txBody>
          <a:bodyPr/>
          <a:lstStyle/>
          <a:p>
            <a:fld id="{ADE1610A-6C53-4843-9D40-4F671C11BAE1}" type="datetime1">
              <a:rPr lang="zh-CN" altLang="en-US"/>
              <a:pPr/>
              <a:t>2012-07-13</a:t>
            </a:fld>
            <a:endParaRPr lang="en-US" altLang="ko-KR"/>
          </a:p>
        </p:txBody>
      </p:sp>
      <p:sp>
        <p:nvSpPr>
          <p:cNvPr id="43" name="页脚占位符 4"/>
          <p:cNvSpPr>
            <a:spLocks noGrp="1"/>
          </p:cNvSpPr>
          <p:nvPr>
            <p:ph type="ftr" sz="quarter" idx="11"/>
          </p:nvPr>
        </p:nvSpPr>
        <p:spPr/>
        <p:txBody>
          <a:bodyPr/>
          <a:lstStyle/>
          <a:p>
            <a:r>
              <a:rPr lang="en-US" altLang="ko-KR"/>
              <a:t>会计学</a:t>
            </a:r>
          </a:p>
        </p:txBody>
      </p:sp>
      <p:sp>
        <p:nvSpPr>
          <p:cNvPr id="44" name="灯片编号占位符 5"/>
          <p:cNvSpPr>
            <a:spLocks noGrp="1"/>
          </p:cNvSpPr>
          <p:nvPr>
            <p:ph type="sldNum" sz="quarter" idx="12"/>
          </p:nvPr>
        </p:nvSpPr>
        <p:spPr/>
        <p:txBody>
          <a:bodyPr/>
          <a:lstStyle/>
          <a:p>
            <a:fld id="{64B10BC5-412E-48A2-939E-A4EBBEBAFA58}" type="slidenum">
              <a:rPr lang="en-US" altLang="ko-KR"/>
              <a:pPr/>
              <a:t>57</a:t>
            </a:fld>
            <a:endParaRPr lang="en-US" altLang="ko-KR"/>
          </a:p>
        </p:txBody>
      </p:sp>
      <p:sp>
        <p:nvSpPr>
          <p:cNvPr id="115716" name="Rectangle 4"/>
          <p:cNvSpPr>
            <a:spLocks noChangeArrowheads="1"/>
          </p:cNvSpPr>
          <p:nvPr/>
        </p:nvSpPr>
        <p:spPr bwMode="auto">
          <a:xfrm>
            <a:off x="611188" y="1268413"/>
            <a:ext cx="7705725" cy="519112"/>
          </a:xfrm>
          <a:prstGeom prst="rect">
            <a:avLst/>
          </a:prstGeom>
          <a:noFill/>
          <a:ln w="7938">
            <a:noFill/>
            <a:miter lim="800000"/>
            <a:headEnd/>
            <a:tailEnd/>
          </a:ln>
          <a:effectLst/>
        </p:spPr>
        <p:txBody>
          <a:bodyPr>
            <a:spAutoFit/>
          </a:bodyPr>
          <a:lstStyle/>
          <a:p>
            <a:r>
              <a:rPr lang="zh-CN" altLang="en-US" sz="2800" b="1">
                <a:solidFill>
                  <a:schemeClr val="accent2"/>
                </a:solidFill>
                <a:ea typeface="楷体_GB2312" pitchFamily="49" charset="-122"/>
              </a:rPr>
              <a:t>会计平衡公式：资产＝负债＋所有者权益</a:t>
            </a:r>
          </a:p>
        </p:txBody>
      </p:sp>
      <p:sp>
        <p:nvSpPr>
          <p:cNvPr id="115717" name="Rectangle 5"/>
          <p:cNvSpPr>
            <a:spLocks noChangeArrowheads="1"/>
          </p:cNvSpPr>
          <p:nvPr/>
        </p:nvSpPr>
        <p:spPr bwMode="auto">
          <a:xfrm>
            <a:off x="3563938" y="2060575"/>
            <a:ext cx="1716087" cy="457200"/>
          </a:xfrm>
          <a:prstGeom prst="rect">
            <a:avLst/>
          </a:prstGeom>
          <a:noFill/>
          <a:ln w="7938">
            <a:noFill/>
            <a:miter lim="800000"/>
            <a:headEnd/>
            <a:tailEnd/>
          </a:ln>
          <a:effectLst/>
        </p:spPr>
        <p:txBody>
          <a:bodyPr wrap="none">
            <a:spAutoFit/>
          </a:bodyPr>
          <a:lstStyle/>
          <a:p>
            <a:r>
              <a:rPr lang="zh-CN" altLang="en-US" b="1">
                <a:solidFill>
                  <a:srgbClr val="CC0000"/>
                </a:solidFill>
                <a:ea typeface="楷体_GB2312" pitchFamily="49" charset="-122"/>
              </a:rPr>
              <a:t>资产负债表</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p:txBody>
          <a:bodyPr/>
          <a:lstStyle/>
          <a:p>
            <a:fld id="{E0E6D248-00E7-44A8-9226-831952B06889}"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en-US" altLang="ko-KR"/>
              <a:t>会计学</a:t>
            </a:r>
          </a:p>
        </p:txBody>
      </p:sp>
      <p:sp>
        <p:nvSpPr>
          <p:cNvPr id="9" name="灯片编号占位符 5"/>
          <p:cNvSpPr>
            <a:spLocks noGrp="1"/>
          </p:cNvSpPr>
          <p:nvPr>
            <p:ph type="sldNum" sz="quarter" idx="12"/>
          </p:nvPr>
        </p:nvSpPr>
        <p:spPr/>
        <p:txBody>
          <a:bodyPr/>
          <a:lstStyle/>
          <a:p>
            <a:fld id="{D6107252-B694-41CF-8F39-D1AA6D135E52}" type="slidenum">
              <a:rPr lang="en-US" altLang="ko-KR"/>
              <a:pPr/>
              <a:t>58</a:t>
            </a:fld>
            <a:endParaRPr lang="en-US" altLang="ko-KR"/>
          </a:p>
        </p:txBody>
      </p:sp>
      <p:sp>
        <p:nvSpPr>
          <p:cNvPr id="116740" name="AutoShape 4"/>
          <p:cNvSpPr>
            <a:spLocks noChangeArrowheads="1"/>
          </p:cNvSpPr>
          <p:nvPr/>
        </p:nvSpPr>
        <p:spPr bwMode="auto">
          <a:xfrm>
            <a:off x="755650" y="765175"/>
            <a:ext cx="7777163" cy="2819400"/>
          </a:xfrm>
          <a:prstGeom prst="flowChartProcess">
            <a:avLst/>
          </a:prstGeom>
          <a:gradFill rotWithShape="0">
            <a:gsLst>
              <a:gs pos="0">
                <a:srgbClr val="FF99FF"/>
              </a:gs>
              <a:gs pos="100000">
                <a:schemeClr val="bg1"/>
              </a:gs>
            </a:gsLst>
            <a:lin ang="5400000" scaled="1"/>
          </a:gradFill>
          <a:ln w="9525">
            <a:solidFill>
              <a:schemeClr val="tx1"/>
            </a:solidFill>
            <a:miter lim="800000"/>
            <a:headEnd/>
            <a:tailEnd/>
          </a:ln>
          <a:effectLst/>
        </p:spPr>
        <p:txBody>
          <a:bodyPr wrap="none"/>
          <a:lstStyle/>
          <a:p>
            <a:pPr latinLnBrk="0">
              <a:spcBef>
                <a:spcPct val="20000"/>
              </a:spcBef>
              <a:buClr>
                <a:schemeClr val="hlink"/>
              </a:buClr>
              <a:buSzPct val="110000"/>
              <a:buFont typeface="Wingdings" pitchFamily="2" charset="2"/>
              <a:buNone/>
            </a:pPr>
            <a:r>
              <a:rPr lang="zh-CN" altLang="en-US" sz="2000">
                <a:latin typeface="楷体_GB2312" pitchFamily="49" charset="-122"/>
                <a:ea typeface="楷体_GB2312" pitchFamily="49" charset="-122"/>
              </a:rPr>
              <a:t>  </a:t>
            </a:r>
            <a:r>
              <a:rPr lang="zh-CN" altLang="en-US" sz="2000" b="1">
                <a:solidFill>
                  <a:srgbClr val="0B0C17"/>
                </a:solidFill>
                <a:latin typeface="楷体_GB2312" pitchFamily="49" charset="-122"/>
                <a:ea typeface="楷体_GB2312" pitchFamily="49" charset="-122"/>
              </a:rPr>
              <a:t>资   产 	 金    额	负债及所有者权益 	 金   额</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银行存款 80000-3000=77000    短期借款	         10000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应收账款	 40000	          应付账款	         12000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原材料   50000+3000=53000	   长期借款	         48000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固定资产	 70000	          所有者权益           170000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资产合计	 240000	        负债及所有者权益合计	  240000</a:t>
            </a:r>
            <a:endParaRPr lang="zh-CN" altLang="en-US">
              <a:latin typeface="Tahoma" pitchFamily="34" charset="0"/>
              <a:ea typeface="宋体" charset="-122"/>
            </a:endParaRPr>
          </a:p>
        </p:txBody>
      </p:sp>
      <p:sp>
        <p:nvSpPr>
          <p:cNvPr id="116741" name="Rectangle 5"/>
          <p:cNvSpPr>
            <a:spLocks noChangeArrowheads="1"/>
          </p:cNvSpPr>
          <p:nvPr/>
        </p:nvSpPr>
        <p:spPr bwMode="auto">
          <a:xfrm>
            <a:off x="755650" y="1527175"/>
            <a:ext cx="7777163" cy="2743200"/>
          </a:xfrm>
          <a:prstGeom prst="rect">
            <a:avLst/>
          </a:prstGeom>
          <a:gradFill rotWithShape="0">
            <a:gsLst>
              <a:gs pos="0">
                <a:srgbClr val="DFF769"/>
              </a:gs>
              <a:gs pos="100000">
                <a:schemeClr val="bg1"/>
              </a:gs>
            </a:gsLst>
            <a:lin ang="5400000" scaled="1"/>
          </a:gradFill>
          <a:ln w="9525">
            <a:solidFill>
              <a:schemeClr val="tx1"/>
            </a:solidFill>
            <a:miter lim="800000"/>
            <a:headEnd/>
            <a:tailEnd/>
          </a:ln>
          <a:effectLst/>
        </p:spPr>
        <p:txBody>
          <a:bodyPr wrap="none" anchor="ctr"/>
          <a:lstStyle/>
          <a:p>
            <a:pPr latinLnBrk="0">
              <a:spcBef>
                <a:spcPct val="20000"/>
              </a:spcBef>
              <a:buClr>
                <a:schemeClr val="hlink"/>
              </a:buClr>
              <a:buSzPct val="110000"/>
              <a:buFont typeface="Wingdings" pitchFamily="2" charset="2"/>
              <a:buNone/>
            </a:pPr>
            <a:r>
              <a:rPr lang="zh-CN" altLang="en-US" sz="2000" b="1">
                <a:solidFill>
                  <a:srgbClr val="0B0C17"/>
                </a:solidFill>
                <a:latin typeface="楷体_GB2312" pitchFamily="49" charset="-122"/>
                <a:ea typeface="楷体_GB2312" pitchFamily="49" charset="-122"/>
              </a:rPr>
              <a:t>  资   产 	 金    额	负债及所有者权益 	 金   额</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银行存款     77000-5000=72000 短期借款 10000-5000=5000 </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应收账款	 40000	          应付账款	         12000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原材料       53000	          长期借款	         48000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固定资产	 70000	          所有者权益           170000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资产合计 240000-5000=235000负债及所有者权益合计240000-5000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=235000</a:t>
            </a:r>
          </a:p>
        </p:txBody>
      </p:sp>
      <p:sp>
        <p:nvSpPr>
          <p:cNvPr id="116742" name="Rectangle 6"/>
          <p:cNvSpPr>
            <a:spLocks noChangeArrowheads="1"/>
          </p:cNvSpPr>
          <p:nvPr/>
        </p:nvSpPr>
        <p:spPr bwMode="auto">
          <a:xfrm>
            <a:off x="755650" y="2441575"/>
            <a:ext cx="7777163" cy="2819400"/>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p:spPr>
        <p:txBody>
          <a:bodyPr wrap="none" anchor="ctr"/>
          <a:lstStyle/>
          <a:p>
            <a:pPr latinLnBrk="0">
              <a:spcBef>
                <a:spcPct val="20000"/>
              </a:spcBef>
              <a:buClr>
                <a:schemeClr val="hlink"/>
              </a:buClr>
              <a:buSzPct val="110000"/>
              <a:buFont typeface="Wingdings" pitchFamily="2" charset="2"/>
              <a:buNone/>
            </a:pPr>
            <a:r>
              <a:rPr lang="zh-CN" altLang="en-US" sz="2000" b="1">
                <a:solidFill>
                  <a:srgbClr val="0B0C17"/>
                </a:solidFill>
                <a:latin typeface="楷体_GB2312" pitchFamily="49" charset="-122"/>
                <a:ea typeface="楷体_GB2312" pitchFamily="49" charset="-122"/>
              </a:rPr>
              <a:t>  资   产 	 金    额	负债及所有者权益 	金   额</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银行存款     72000           短期借款             5000 </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应收账款	 40000	         应付账款  12000+6000=18000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原材料  53000+6000=59000	  长期借款	        48000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固定资产	 70000	         所有者权益          170000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资产合计 235000+6000=241000  负债及所有者权益合计 235000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+6000=241000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a:t>
            </a:r>
          </a:p>
        </p:txBody>
      </p:sp>
      <p:sp>
        <p:nvSpPr>
          <p:cNvPr id="116743" name="Rectangle 7"/>
          <p:cNvSpPr>
            <a:spLocks noChangeArrowheads="1"/>
          </p:cNvSpPr>
          <p:nvPr/>
        </p:nvSpPr>
        <p:spPr bwMode="auto">
          <a:xfrm>
            <a:off x="755650" y="3203575"/>
            <a:ext cx="7777163" cy="2590800"/>
          </a:xfrm>
          <a:prstGeom prst="rect">
            <a:avLst/>
          </a:prstGeom>
          <a:gradFill rotWithShape="0">
            <a:gsLst>
              <a:gs pos="0">
                <a:srgbClr val="99FF99"/>
              </a:gs>
              <a:gs pos="100000">
                <a:schemeClr val="bg1"/>
              </a:gs>
            </a:gsLst>
            <a:lin ang="5400000" scaled="1"/>
          </a:gradFill>
          <a:ln w="9525">
            <a:solidFill>
              <a:schemeClr val="tx1"/>
            </a:solidFill>
            <a:miter lim="800000"/>
            <a:headEnd/>
            <a:tailEnd/>
          </a:ln>
          <a:effectLst/>
        </p:spPr>
        <p:txBody>
          <a:bodyPr wrap="none" anchor="ctr"/>
          <a:lstStyle/>
          <a:p>
            <a:pPr latinLnBrk="0">
              <a:spcBef>
                <a:spcPct val="20000"/>
              </a:spcBef>
              <a:buClr>
                <a:schemeClr val="hlink"/>
              </a:buClr>
              <a:buSzPct val="110000"/>
              <a:buFont typeface="Wingdings" pitchFamily="2" charset="2"/>
              <a:buNone/>
            </a:pPr>
            <a:r>
              <a:rPr lang="zh-CN" altLang="en-US" sz="2000" b="1">
                <a:solidFill>
                  <a:srgbClr val="0B0C17"/>
                </a:solidFill>
                <a:latin typeface="楷体_GB2312" pitchFamily="49" charset="-122"/>
                <a:ea typeface="楷体_GB2312" pitchFamily="49" charset="-122"/>
              </a:rPr>
              <a:t>  资   产 	 金    额	负债及所有者权益 	金   额</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银行存款 72000+8000=80000   短期借款    5000+8000=13000 </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应收账款	 40000	         应付账款             18000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原材料       59000	         长期借款	        48000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固定资产	 70000	         所有者权益          170000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资产合计 241000+8000=249000 负债及所有者权益合计241000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+8000=249000</a:t>
            </a:r>
          </a:p>
        </p:txBody>
      </p:sp>
      <p:sp>
        <p:nvSpPr>
          <p:cNvPr id="116744" name="Rectangle 8"/>
          <p:cNvSpPr>
            <a:spLocks noChangeArrowheads="1"/>
          </p:cNvSpPr>
          <p:nvPr/>
        </p:nvSpPr>
        <p:spPr bwMode="auto">
          <a:xfrm>
            <a:off x="755650" y="3965575"/>
            <a:ext cx="7777163" cy="2438400"/>
          </a:xfrm>
          <a:prstGeom prst="rect">
            <a:avLst/>
          </a:prstGeom>
          <a:gradFill rotWithShape="0">
            <a:gsLst>
              <a:gs pos="0">
                <a:srgbClr val="66FFFF"/>
              </a:gs>
              <a:gs pos="100000">
                <a:srgbClr val="FFFFFF"/>
              </a:gs>
            </a:gsLst>
            <a:lin ang="5400000" scaled="1"/>
          </a:gradFill>
          <a:ln w="9525">
            <a:solidFill>
              <a:schemeClr val="tx1"/>
            </a:solidFill>
            <a:miter lim="800000"/>
            <a:headEnd/>
            <a:tailEnd/>
          </a:ln>
          <a:effectLst/>
        </p:spPr>
        <p:txBody>
          <a:bodyPr wrap="none" anchor="ctr"/>
          <a:lstStyle/>
          <a:p>
            <a:pPr latinLnBrk="0">
              <a:spcBef>
                <a:spcPct val="20000"/>
              </a:spcBef>
              <a:buClr>
                <a:schemeClr val="hlink"/>
              </a:buClr>
              <a:buSzPct val="110000"/>
              <a:buFont typeface="Wingdings" pitchFamily="2" charset="2"/>
              <a:buNone/>
            </a:pPr>
            <a:r>
              <a:rPr lang="zh-CN" altLang="en-US" sz="2000" b="1">
                <a:solidFill>
                  <a:srgbClr val="0B0C17"/>
                </a:solidFill>
                <a:latin typeface="楷体_GB2312" pitchFamily="49" charset="-122"/>
                <a:ea typeface="楷体_GB2312" pitchFamily="49" charset="-122"/>
              </a:rPr>
              <a:t>  资   产 	 金    额	负债及所有者权益 	金   额</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银行存款     80000           短期借款  13000+9000=21000 </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应收账款	 40000	         应付账款   18000-9000=9000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原材料       59000	         长期借款	        48000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固定资产	 70000	         所有者权益          170000</a:t>
            </a:r>
          </a:p>
          <a:p>
            <a:pPr latinLnBrk="0">
              <a:spcBef>
                <a:spcPct val="20000"/>
              </a:spcBef>
              <a:buClr>
                <a:schemeClr val="hlink"/>
              </a:buClr>
              <a:buSzPct val="110000"/>
              <a:buFont typeface="Wingdings" pitchFamily="2" charset="2"/>
              <a:buNone/>
            </a:pPr>
            <a:r>
              <a:rPr lang="zh-CN" altLang="en-US" sz="2000">
                <a:solidFill>
                  <a:srgbClr val="0B0C17"/>
                </a:solidFill>
                <a:latin typeface="楷体_GB2312" pitchFamily="49" charset="-122"/>
                <a:ea typeface="楷体_GB2312" pitchFamily="49" charset="-122"/>
              </a:rPr>
              <a:t>  资产合计     249000         负债及所有者权益合计 249000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500" fill="hold"/>
                                        <p:tgtEl>
                                          <p:spTgt spid="116740"/>
                                        </p:tgtEl>
                                        <p:attrNameLst>
                                          <p:attrName>ppt_x</p:attrName>
                                        </p:attrNameLst>
                                      </p:cBhvr>
                                      <p:tavLst>
                                        <p:tav tm="0">
                                          <p:val>
                                            <p:strVal val="#ppt_x"/>
                                          </p:val>
                                        </p:tav>
                                        <p:tav tm="100000">
                                          <p:val>
                                            <p:strVal val="#ppt_x"/>
                                          </p:val>
                                        </p:tav>
                                      </p:tavLst>
                                    </p:anim>
                                    <p:anim calcmode="lin" valueType="num">
                                      <p:cBhvr additive="base">
                                        <p:cTn id="8" dur="500" fill="hold"/>
                                        <p:tgtEl>
                                          <p:spTgt spid="1167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6741"/>
                                        </p:tgtEl>
                                        <p:attrNameLst>
                                          <p:attrName>style.visibility</p:attrName>
                                        </p:attrNameLst>
                                      </p:cBhvr>
                                      <p:to>
                                        <p:strVal val="visible"/>
                                      </p:to>
                                    </p:set>
                                    <p:anim calcmode="lin" valueType="num">
                                      <p:cBhvr additive="base">
                                        <p:cTn id="13" dur="500" fill="hold"/>
                                        <p:tgtEl>
                                          <p:spTgt spid="116741"/>
                                        </p:tgtEl>
                                        <p:attrNameLst>
                                          <p:attrName>ppt_x</p:attrName>
                                        </p:attrNameLst>
                                      </p:cBhvr>
                                      <p:tavLst>
                                        <p:tav tm="0">
                                          <p:val>
                                            <p:strVal val="#ppt_x"/>
                                          </p:val>
                                        </p:tav>
                                        <p:tav tm="100000">
                                          <p:val>
                                            <p:strVal val="#ppt_x"/>
                                          </p:val>
                                        </p:tav>
                                      </p:tavLst>
                                    </p:anim>
                                    <p:anim calcmode="lin" valueType="num">
                                      <p:cBhvr additive="base">
                                        <p:cTn id="14" dur="500" fill="hold"/>
                                        <p:tgtEl>
                                          <p:spTgt spid="11674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6742"/>
                                        </p:tgtEl>
                                        <p:attrNameLst>
                                          <p:attrName>style.visibility</p:attrName>
                                        </p:attrNameLst>
                                      </p:cBhvr>
                                      <p:to>
                                        <p:strVal val="visible"/>
                                      </p:to>
                                    </p:set>
                                    <p:anim calcmode="lin" valueType="num">
                                      <p:cBhvr additive="base">
                                        <p:cTn id="19" dur="500" fill="hold"/>
                                        <p:tgtEl>
                                          <p:spTgt spid="116742"/>
                                        </p:tgtEl>
                                        <p:attrNameLst>
                                          <p:attrName>ppt_x</p:attrName>
                                        </p:attrNameLst>
                                      </p:cBhvr>
                                      <p:tavLst>
                                        <p:tav tm="0">
                                          <p:val>
                                            <p:strVal val="#ppt_x"/>
                                          </p:val>
                                        </p:tav>
                                        <p:tav tm="100000">
                                          <p:val>
                                            <p:strVal val="#ppt_x"/>
                                          </p:val>
                                        </p:tav>
                                      </p:tavLst>
                                    </p:anim>
                                    <p:anim calcmode="lin" valueType="num">
                                      <p:cBhvr additive="base">
                                        <p:cTn id="20" dur="500" fill="hold"/>
                                        <p:tgtEl>
                                          <p:spTgt spid="11674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6743"/>
                                        </p:tgtEl>
                                        <p:attrNameLst>
                                          <p:attrName>style.visibility</p:attrName>
                                        </p:attrNameLst>
                                      </p:cBhvr>
                                      <p:to>
                                        <p:strVal val="visible"/>
                                      </p:to>
                                    </p:set>
                                    <p:anim calcmode="lin" valueType="num">
                                      <p:cBhvr additive="base">
                                        <p:cTn id="25" dur="500" fill="hold"/>
                                        <p:tgtEl>
                                          <p:spTgt spid="116743"/>
                                        </p:tgtEl>
                                        <p:attrNameLst>
                                          <p:attrName>ppt_x</p:attrName>
                                        </p:attrNameLst>
                                      </p:cBhvr>
                                      <p:tavLst>
                                        <p:tav tm="0">
                                          <p:val>
                                            <p:strVal val="#ppt_x"/>
                                          </p:val>
                                        </p:tav>
                                        <p:tav tm="100000">
                                          <p:val>
                                            <p:strVal val="#ppt_x"/>
                                          </p:val>
                                        </p:tav>
                                      </p:tavLst>
                                    </p:anim>
                                    <p:anim calcmode="lin" valueType="num">
                                      <p:cBhvr additive="base">
                                        <p:cTn id="26" dur="500" fill="hold"/>
                                        <p:tgtEl>
                                          <p:spTgt spid="11674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6744"/>
                                        </p:tgtEl>
                                        <p:attrNameLst>
                                          <p:attrName>style.visibility</p:attrName>
                                        </p:attrNameLst>
                                      </p:cBhvr>
                                      <p:to>
                                        <p:strVal val="visible"/>
                                      </p:to>
                                    </p:set>
                                    <p:anim calcmode="lin" valueType="num">
                                      <p:cBhvr additive="base">
                                        <p:cTn id="31" dur="500" fill="hold"/>
                                        <p:tgtEl>
                                          <p:spTgt spid="116744"/>
                                        </p:tgtEl>
                                        <p:attrNameLst>
                                          <p:attrName>ppt_x</p:attrName>
                                        </p:attrNameLst>
                                      </p:cBhvr>
                                      <p:tavLst>
                                        <p:tav tm="0">
                                          <p:val>
                                            <p:strVal val="#ppt_x"/>
                                          </p:val>
                                        </p:tav>
                                        <p:tav tm="100000">
                                          <p:val>
                                            <p:strVal val="#ppt_x"/>
                                          </p:val>
                                        </p:tav>
                                      </p:tavLst>
                                    </p:anim>
                                    <p:anim calcmode="lin" valueType="num">
                                      <p:cBhvr additive="base">
                                        <p:cTn id="32" dur="500" fill="hold"/>
                                        <p:tgtEl>
                                          <p:spTgt spid="1167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autoUpdateAnimBg="0"/>
      <p:bldP spid="116741" grpId="0" animBg="1" autoUpdateAnimBg="0"/>
      <p:bldP spid="116742" grpId="0" animBg="1" autoUpdateAnimBg="0"/>
      <p:bldP spid="116743" grpId="0" animBg="1" autoUpdateAnimBg="0"/>
      <p:bldP spid="11674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zh-CN" altLang="en-US" sz="2800">
                <a:solidFill>
                  <a:schemeClr val="bg1"/>
                </a:solidFill>
                <a:latin typeface="楷体_GB2312" pitchFamily="49" charset="-122"/>
                <a:ea typeface="楷体_GB2312" pitchFamily="49" charset="-122"/>
              </a:rPr>
              <a:t>经济业务的发生对会计等式的影响：</a:t>
            </a:r>
          </a:p>
        </p:txBody>
      </p:sp>
      <p:sp>
        <p:nvSpPr>
          <p:cNvPr id="5" name="日期占位符 3"/>
          <p:cNvSpPr>
            <a:spLocks noGrp="1"/>
          </p:cNvSpPr>
          <p:nvPr>
            <p:ph type="dt" sz="half" idx="10"/>
          </p:nvPr>
        </p:nvSpPr>
        <p:spPr/>
        <p:txBody>
          <a:bodyPr/>
          <a:lstStyle/>
          <a:p>
            <a:fld id="{80D2D3A9-2226-4AE4-9208-0E92224ED648}"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F34B9458-E5BC-4F51-96DE-2816B4641695}" type="slidenum">
              <a:rPr lang="en-US" altLang="ko-KR"/>
              <a:pPr/>
              <a:t>59</a:t>
            </a:fld>
            <a:endParaRPr lang="en-US" altLang="ko-KR"/>
          </a:p>
        </p:txBody>
      </p:sp>
      <p:sp>
        <p:nvSpPr>
          <p:cNvPr id="117764" name="Rectangle 4"/>
          <p:cNvSpPr>
            <a:spLocks noChangeArrowheads="1"/>
          </p:cNvSpPr>
          <p:nvPr/>
        </p:nvSpPr>
        <p:spPr bwMode="auto">
          <a:xfrm>
            <a:off x="611188" y="1125538"/>
            <a:ext cx="8064500" cy="2284412"/>
          </a:xfrm>
          <a:prstGeom prst="rect">
            <a:avLst/>
          </a:prstGeom>
          <a:noFill/>
          <a:ln w="7938">
            <a:noFill/>
            <a:miter lim="800000"/>
            <a:headEnd/>
            <a:tailEnd/>
          </a:ln>
          <a:effectLst/>
        </p:spPr>
        <p:txBody>
          <a:bodyPr>
            <a:spAutoFit/>
          </a:bodyPr>
          <a:lstStyle/>
          <a:p>
            <a:pPr algn="just">
              <a:lnSpc>
                <a:spcPct val="120000"/>
              </a:lnSpc>
              <a:spcBef>
                <a:spcPct val="40000"/>
              </a:spcBef>
            </a:pPr>
            <a:r>
              <a:rPr lang="zh-CN" altLang="en-US" sz="2000" b="1">
                <a:solidFill>
                  <a:schemeClr val="accent2"/>
                </a:solidFill>
                <a:latin typeface="Arial" charset="0"/>
                <a:ea typeface="楷体_GB2312" pitchFamily="49" charset="-122"/>
              </a:rPr>
              <a:t>（1）企业用银行存款3000元购买原材料。</a:t>
            </a:r>
          </a:p>
          <a:p>
            <a:pPr algn="just">
              <a:lnSpc>
                <a:spcPct val="120000"/>
              </a:lnSpc>
              <a:spcBef>
                <a:spcPct val="40000"/>
              </a:spcBef>
            </a:pPr>
            <a:r>
              <a:rPr lang="zh-CN" altLang="en-US" sz="2000">
                <a:solidFill>
                  <a:srgbClr val="0B0C17"/>
                </a:solidFill>
                <a:latin typeface="Arial" charset="0"/>
                <a:ea typeface="楷体_GB2312" pitchFamily="49" charset="-122"/>
              </a:rPr>
              <a:t>  借：原材料            3000 （原材料增加3000）</a:t>
            </a:r>
          </a:p>
          <a:p>
            <a:pPr algn="just">
              <a:lnSpc>
                <a:spcPct val="120000"/>
              </a:lnSpc>
              <a:spcBef>
                <a:spcPct val="40000"/>
              </a:spcBef>
            </a:pPr>
            <a:r>
              <a:rPr lang="zh-CN" altLang="en-US" sz="2000">
                <a:solidFill>
                  <a:srgbClr val="0B0C17"/>
                </a:solidFill>
                <a:latin typeface="Arial" charset="0"/>
                <a:ea typeface="楷体_GB2312" pitchFamily="49" charset="-122"/>
              </a:rPr>
              <a:t>         贷：银行存款          3000 （银行存款减少3000）</a:t>
            </a:r>
          </a:p>
          <a:p>
            <a:pPr algn="just">
              <a:lnSpc>
                <a:spcPct val="120000"/>
              </a:lnSpc>
              <a:spcBef>
                <a:spcPct val="40000"/>
              </a:spcBef>
            </a:pPr>
            <a:r>
              <a:rPr lang="zh-CN" altLang="en-US" sz="2000" b="1">
                <a:solidFill>
                  <a:srgbClr val="CC0000"/>
                </a:solidFill>
                <a:latin typeface="Arial" charset="0"/>
                <a:ea typeface="楷体_GB2312" pitchFamily="49" charset="-122"/>
              </a:rPr>
              <a:t>       等式一方此增彼减，</a:t>
            </a:r>
            <a:r>
              <a:rPr lang="zh-CN" altLang="en-US" sz="2000">
                <a:solidFill>
                  <a:srgbClr val="0B0C17"/>
                </a:solidFill>
                <a:latin typeface="Arial" charset="0"/>
                <a:ea typeface="楷体_GB2312" pitchFamily="49" charset="-122"/>
              </a:rPr>
              <a:t>增减金额完全相等，不影响会计等式的平衡关系。</a:t>
            </a:r>
          </a:p>
        </p:txBody>
      </p:sp>
      <p:sp>
        <p:nvSpPr>
          <p:cNvPr id="117765" name="Rectangle 5"/>
          <p:cNvSpPr>
            <a:spLocks noChangeArrowheads="1"/>
          </p:cNvSpPr>
          <p:nvPr/>
        </p:nvSpPr>
        <p:spPr bwMode="auto">
          <a:xfrm>
            <a:off x="611188" y="3717925"/>
            <a:ext cx="8064500" cy="2284413"/>
          </a:xfrm>
          <a:prstGeom prst="rect">
            <a:avLst/>
          </a:prstGeom>
          <a:noFill/>
          <a:ln w="7938">
            <a:noFill/>
            <a:miter lim="800000"/>
            <a:headEnd/>
            <a:tailEnd/>
          </a:ln>
          <a:effectLst/>
        </p:spPr>
        <p:txBody>
          <a:bodyPr>
            <a:spAutoFit/>
          </a:bodyPr>
          <a:lstStyle/>
          <a:p>
            <a:pPr>
              <a:lnSpc>
                <a:spcPct val="120000"/>
              </a:lnSpc>
              <a:spcBef>
                <a:spcPct val="40000"/>
              </a:spcBef>
            </a:pPr>
            <a:r>
              <a:rPr lang="zh-CN" altLang="en-US" sz="2000" b="1">
                <a:solidFill>
                  <a:schemeClr val="accent2"/>
                </a:solidFill>
                <a:latin typeface="Arial" charset="0"/>
                <a:ea typeface="楷体_GB2312" pitchFamily="49" charset="-122"/>
              </a:rPr>
              <a:t>（2）企业用银行存款5000元归还银行的短期借款。</a:t>
            </a:r>
          </a:p>
          <a:p>
            <a:pPr>
              <a:lnSpc>
                <a:spcPct val="120000"/>
              </a:lnSpc>
              <a:spcBef>
                <a:spcPct val="40000"/>
              </a:spcBef>
            </a:pPr>
            <a:r>
              <a:rPr lang="zh-CN" altLang="en-US" sz="2000">
                <a:solidFill>
                  <a:srgbClr val="0B0C17"/>
                </a:solidFill>
                <a:latin typeface="Arial" charset="0"/>
                <a:ea typeface="楷体_GB2312" pitchFamily="49" charset="-122"/>
              </a:rPr>
              <a:t>  借：短期借款        5000 （短期借款减少5000）</a:t>
            </a:r>
          </a:p>
          <a:p>
            <a:pPr>
              <a:lnSpc>
                <a:spcPct val="120000"/>
              </a:lnSpc>
              <a:spcBef>
                <a:spcPct val="40000"/>
              </a:spcBef>
            </a:pPr>
            <a:r>
              <a:rPr lang="zh-CN" altLang="en-US" sz="2000">
                <a:solidFill>
                  <a:srgbClr val="0B0C17"/>
                </a:solidFill>
                <a:latin typeface="Arial" charset="0"/>
                <a:ea typeface="楷体_GB2312" pitchFamily="49" charset="-122"/>
              </a:rPr>
              <a:t>         贷：银行存款          5000 （银行存款减少5000）</a:t>
            </a:r>
          </a:p>
          <a:p>
            <a:pPr>
              <a:lnSpc>
                <a:spcPct val="120000"/>
              </a:lnSpc>
              <a:spcBef>
                <a:spcPct val="40000"/>
              </a:spcBef>
            </a:pPr>
            <a:r>
              <a:rPr lang="zh-CN" altLang="en-US" sz="2000" b="1">
                <a:solidFill>
                  <a:srgbClr val="CC0000"/>
                </a:solidFill>
                <a:latin typeface="Arial" charset="0"/>
                <a:ea typeface="楷体_GB2312" pitchFamily="49" charset="-122"/>
              </a:rPr>
              <a:t>       等式双方同减，同减金额相等</a:t>
            </a:r>
            <a:r>
              <a:rPr lang="zh-CN" altLang="en-US" sz="2000">
                <a:solidFill>
                  <a:srgbClr val="0B0C17"/>
                </a:solidFill>
                <a:latin typeface="Arial" charset="0"/>
                <a:ea typeface="楷体_GB2312" pitchFamily="49" charset="-122"/>
              </a:rPr>
              <a:t>，不影响会计等式的平衡关系。只是资产负债表两方的合计金额都变化为240000－5000＝235000。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755650" y="1268413"/>
            <a:ext cx="7854950" cy="5056187"/>
          </a:xfrm>
        </p:spPr>
        <p:txBody>
          <a:bodyPr/>
          <a:lstStyle/>
          <a:p>
            <a:pPr>
              <a:lnSpc>
                <a:spcPct val="120000"/>
              </a:lnSpc>
              <a:spcBef>
                <a:spcPct val="50000"/>
              </a:spcBef>
            </a:pPr>
            <a:r>
              <a:rPr lang="zh-CN" altLang="en-US" sz="2800" b="0">
                <a:solidFill>
                  <a:srgbClr val="FF3300"/>
                </a:solidFill>
                <a:latin typeface="楷体_GB2312" pitchFamily="49" charset="-122"/>
              </a:rPr>
              <a:t>    会计</a:t>
            </a:r>
            <a:r>
              <a:rPr lang="zh-CN" altLang="en-US" sz="2800" b="0">
                <a:solidFill>
                  <a:srgbClr val="000000"/>
                </a:solidFill>
                <a:latin typeface="楷体_GB2312" pitchFamily="49" charset="-122"/>
              </a:rPr>
              <a:t>是一个对经济业务以货币进行确认、计量、报告和分析的</a:t>
            </a:r>
            <a:r>
              <a:rPr lang="zh-CN" altLang="en-US" sz="2800" b="0">
                <a:solidFill>
                  <a:srgbClr val="0000CC"/>
                </a:solidFill>
                <a:latin typeface="楷体_GB2312" pitchFamily="49" charset="-122"/>
              </a:rPr>
              <a:t>信息系统；</a:t>
            </a:r>
          </a:p>
          <a:p>
            <a:pPr>
              <a:lnSpc>
                <a:spcPct val="120000"/>
              </a:lnSpc>
              <a:spcBef>
                <a:spcPct val="50000"/>
              </a:spcBef>
              <a:buFont typeface="Wingdings" pitchFamily="2" charset="2"/>
              <a:buNone/>
            </a:pPr>
            <a:r>
              <a:rPr lang="zh-CN" altLang="en-US" sz="2800" b="0">
                <a:solidFill>
                  <a:srgbClr val="000000"/>
                </a:solidFill>
                <a:latin typeface="楷体_GB2312" pitchFamily="49" charset="-122"/>
              </a:rPr>
              <a:t>    会计又是通过收集、处理和利用经济信息，对经济活动进行规划、组织、控制和指导，促使人们权衡利弊得失，讲求经济效果的一种</a:t>
            </a:r>
            <a:r>
              <a:rPr lang="zh-CN" altLang="en-US" sz="2800" b="0">
                <a:solidFill>
                  <a:srgbClr val="FF0000"/>
                </a:solidFill>
                <a:latin typeface="楷体_GB2312" pitchFamily="49" charset="-122"/>
              </a:rPr>
              <a:t>管理活动。</a:t>
            </a:r>
          </a:p>
        </p:txBody>
      </p:sp>
      <p:sp>
        <p:nvSpPr>
          <p:cNvPr id="4" name="日期占位符 3"/>
          <p:cNvSpPr>
            <a:spLocks noGrp="1"/>
          </p:cNvSpPr>
          <p:nvPr>
            <p:ph type="dt" sz="half" idx="10"/>
          </p:nvPr>
        </p:nvSpPr>
        <p:spPr/>
        <p:txBody>
          <a:bodyPr/>
          <a:lstStyle/>
          <a:p>
            <a:fld id="{4DC4AD70-9142-441E-8E7E-4034C7C5CBD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6B30BE63-0BF0-4D7B-970A-FC826F56370A}" type="slidenum">
              <a:rPr lang="en-US" altLang="ko-KR"/>
              <a:pPr/>
              <a:t>6</a:t>
            </a:fld>
            <a:endParaRPr lang="en-US" altLang="ko-KR"/>
          </a:p>
        </p:txBody>
      </p:sp>
      <p:sp>
        <p:nvSpPr>
          <p:cNvPr id="59398" name="Rectangle 6"/>
          <p:cNvSpPr>
            <a:spLocks noChangeArrowheads="1"/>
          </p:cNvSpPr>
          <p:nvPr/>
        </p:nvSpPr>
        <p:spPr bwMode="auto">
          <a:xfrm>
            <a:off x="684213" y="188913"/>
            <a:ext cx="6553200" cy="579437"/>
          </a:xfrm>
          <a:prstGeom prst="rect">
            <a:avLst/>
          </a:prstGeom>
          <a:noFill/>
          <a:ln w="7938">
            <a:noFill/>
            <a:miter lim="800000"/>
            <a:headEnd/>
            <a:tailEnd/>
          </a:ln>
          <a:effectLst/>
        </p:spPr>
        <p:txBody>
          <a:bodyPr>
            <a:spAutoFit/>
          </a:bodyPr>
          <a:lstStyle/>
          <a:p>
            <a:r>
              <a:rPr lang="zh-CN" altLang="en-US" sz="3200" b="1">
                <a:solidFill>
                  <a:schemeClr val="bg1"/>
                </a:solidFill>
                <a:ea typeface="黑体" pitchFamily="2" charset="-122"/>
              </a:rPr>
              <a:t>二、会计的概念</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19F8E5B-06F9-4E08-85B8-F7E09AAC2E5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95A6DDAB-96A9-415B-B255-0C8185E9A705}" type="slidenum">
              <a:rPr lang="en-US" altLang="ko-KR"/>
              <a:pPr/>
              <a:t>60</a:t>
            </a:fld>
            <a:endParaRPr lang="en-US" altLang="ko-KR"/>
          </a:p>
        </p:txBody>
      </p:sp>
      <p:sp>
        <p:nvSpPr>
          <p:cNvPr id="118788" name="Rectangle 4"/>
          <p:cNvSpPr>
            <a:spLocks noChangeArrowheads="1"/>
          </p:cNvSpPr>
          <p:nvPr/>
        </p:nvSpPr>
        <p:spPr bwMode="auto">
          <a:xfrm>
            <a:off x="539750" y="1125538"/>
            <a:ext cx="8135938" cy="2284412"/>
          </a:xfrm>
          <a:prstGeom prst="rect">
            <a:avLst/>
          </a:prstGeom>
          <a:noFill/>
          <a:ln w="7938">
            <a:noFill/>
            <a:miter lim="800000"/>
            <a:headEnd/>
            <a:tailEnd/>
          </a:ln>
          <a:effectLst/>
        </p:spPr>
        <p:txBody>
          <a:bodyPr>
            <a:spAutoFit/>
          </a:bodyPr>
          <a:lstStyle/>
          <a:p>
            <a:pPr algn="just">
              <a:lnSpc>
                <a:spcPct val="120000"/>
              </a:lnSpc>
              <a:spcBef>
                <a:spcPct val="40000"/>
              </a:spcBef>
            </a:pPr>
            <a:r>
              <a:rPr lang="zh-CN" altLang="en-US" sz="2000" b="1">
                <a:solidFill>
                  <a:schemeClr val="accent2"/>
                </a:solidFill>
                <a:latin typeface="Arial" charset="0"/>
                <a:ea typeface="楷体_GB2312" pitchFamily="49" charset="-122"/>
              </a:rPr>
              <a:t>（3）企业购买原材料6000元，货款暂未支付。</a:t>
            </a:r>
          </a:p>
          <a:p>
            <a:pPr algn="just">
              <a:lnSpc>
                <a:spcPct val="120000"/>
              </a:lnSpc>
              <a:spcBef>
                <a:spcPct val="40000"/>
              </a:spcBef>
            </a:pPr>
            <a:r>
              <a:rPr lang="zh-CN" altLang="en-US" sz="2000">
                <a:solidFill>
                  <a:srgbClr val="0B0C17"/>
                </a:solidFill>
                <a:latin typeface="Arial" charset="0"/>
                <a:ea typeface="楷体_GB2312" pitchFamily="49" charset="-122"/>
              </a:rPr>
              <a:t>  借：原材料            6000  （原材料增加6000）</a:t>
            </a:r>
          </a:p>
          <a:p>
            <a:pPr algn="just">
              <a:lnSpc>
                <a:spcPct val="120000"/>
              </a:lnSpc>
              <a:spcBef>
                <a:spcPct val="40000"/>
              </a:spcBef>
            </a:pPr>
            <a:r>
              <a:rPr lang="zh-CN" altLang="en-US" sz="2000">
                <a:solidFill>
                  <a:srgbClr val="0B0C17"/>
                </a:solidFill>
                <a:latin typeface="Arial" charset="0"/>
                <a:ea typeface="楷体_GB2312" pitchFamily="49" charset="-122"/>
              </a:rPr>
              <a:t>         贷：应付账款          6000（应付账款增加6000）</a:t>
            </a:r>
          </a:p>
          <a:p>
            <a:pPr algn="just">
              <a:lnSpc>
                <a:spcPct val="120000"/>
              </a:lnSpc>
              <a:spcBef>
                <a:spcPct val="40000"/>
              </a:spcBef>
            </a:pPr>
            <a:r>
              <a:rPr lang="zh-CN" altLang="en-US" sz="2000" b="1">
                <a:solidFill>
                  <a:srgbClr val="CC0000"/>
                </a:solidFill>
                <a:latin typeface="Arial" charset="0"/>
                <a:ea typeface="楷体_GB2312" pitchFamily="49" charset="-122"/>
              </a:rPr>
              <a:t>       等式双方同增，同增金额</a:t>
            </a:r>
            <a:r>
              <a:rPr lang="zh-CN" altLang="en-US" sz="2000">
                <a:solidFill>
                  <a:srgbClr val="0B0C17"/>
                </a:solidFill>
                <a:latin typeface="Arial" charset="0"/>
                <a:ea typeface="楷体_GB2312" pitchFamily="49" charset="-122"/>
              </a:rPr>
              <a:t>相等，不影响会计等式的平衡关系。这时资产负债表两方的合计金额都变化为235000＋6000＝241000。</a:t>
            </a:r>
          </a:p>
        </p:txBody>
      </p:sp>
      <p:sp>
        <p:nvSpPr>
          <p:cNvPr id="118789" name="Rectangle 5"/>
          <p:cNvSpPr>
            <a:spLocks noChangeArrowheads="1"/>
          </p:cNvSpPr>
          <p:nvPr/>
        </p:nvSpPr>
        <p:spPr bwMode="auto">
          <a:xfrm>
            <a:off x="539750" y="3717925"/>
            <a:ext cx="8135938" cy="2284413"/>
          </a:xfrm>
          <a:prstGeom prst="rect">
            <a:avLst/>
          </a:prstGeom>
          <a:noFill/>
          <a:ln w="7938">
            <a:noFill/>
            <a:miter lim="800000"/>
            <a:headEnd/>
            <a:tailEnd/>
          </a:ln>
          <a:effectLst/>
        </p:spPr>
        <p:txBody>
          <a:bodyPr>
            <a:spAutoFit/>
          </a:bodyPr>
          <a:lstStyle/>
          <a:p>
            <a:pPr algn="just">
              <a:lnSpc>
                <a:spcPct val="120000"/>
              </a:lnSpc>
              <a:spcBef>
                <a:spcPct val="40000"/>
              </a:spcBef>
            </a:pPr>
            <a:r>
              <a:rPr lang="zh-CN" altLang="en-US" sz="2000" b="1">
                <a:solidFill>
                  <a:schemeClr val="accent2"/>
                </a:solidFill>
                <a:latin typeface="Arial" charset="0"/>
                <a:ea typeface="楷体_GB2312" pitchFamily="49" charset="-122"/>
              </a:rPr>
              <a:t>（4）企业向银行借入短期借款8000元。</a:t>
            </a:r>
          </a:p>
          <a:p>
            <a:pPr algn="just">
              <a:lnSpc>
                <a:spcPct val="120000"/>
              </a:lnSpc>
              <a:spcBef>
                <a:spcPct val="40000"/>
              </a:spcBef>
            </a:pPr>
            <a:r>
              <a:rPr lang="zh-CN" altLang="en-US" sz="2000">
                <a:solidFill>
                  <a:srgbClr val="0B0C17"/>
                </a:solidFill>
                <a:latin typeface="Arial" charset="0"/>
                <a:ea typeface="楷体_GB2312" pitchFamily="49" charset="-122"/>
              </a:rPr>
              <a:t>  借：银行存款        8000 （银行存款增加8000）</a:t>
            </a:r>
          </a:p>
          <a:p>
            <a:pPr algn="just">
              <a:lnSpc>
                <a:spcPct val="120000"/>
              </a:lnSpc>
              <a:spcBef>
                <a:spcPct val="40000"/>
              </a:spcBef>
            </a:pPr>
            <a:r>
              <a:rPr lang="zh-CN" altLang="en-US" sz="2000">
                <a:solidFill>
                  <a:srgbClr val="0B0C17"/>
                </a:solidFill>
                <a:latin typeface="Arial" charset="0"/>
                <a:ea typeface="楷体_GB2312" pitchFamily="49" charset="-122"/>
              </a:rPr>
              <a:t>         贷：短期借款         8000（短期借款增加8000）</a:t>
            </a:r>
          </a:p>
          <a:p>
            <a:pPr algn="just">
              <a:lnSpc>
                <a:spcPct val="120000"/>
              </a:lnSpc>
              <a:spcBef>
                <a:spcPct val="40000"/>
              </a:spcBef>
            </a:pPr>
            <a:r>
              <a:rPr lang="zh-CN" altLang="en-US" sz="2000">
                <a:solidFill>
                  <a:schemeClr val="tx2"/>
                </a:solidFill>
                <a:latin typeface="Arial" charset="0"/>
                <a:ea typeface="楷体_GB2312" pitchFamily="49" charset="-122"/>
              </a:rPr>
              <a:t>       等式</a:t>
            </a:r>
            <a:r>
              <a:rPr lang="zh-CN" altLang="en-US" sz="2000" b="1">
                <a:solidFill>
                  <a:srgbClr val="CC0000"/>
                </a:solidFill>
                <a:latin typeface="Arial" charset="0"/>
                <a:ea typeface="楷体_GB2312" pitchFamily="49" charset="-122"/>
              </a:rPr>
              <a:t>双方同增，同增金额相等</a:t>
            </a:r>
            <a:r>
              <a:rPr lang="zh-CN" altLang="en-US" sz="2000">
                <a:solidFill>
                  <a:schemeClr val="tx2"/>
                </a:solidFill>
                <a:latin typeface="Arial" charset="0"/>
                <a:ea typeface="楷体_GB2312" pitchFamily="49" charset="-122"/>
              </a:rPr>
              <a:t>，不影响会计等式的</a:t>
            </a:r>
            <a:r>
              <a:rPr lang="zh-CN" altLang="en-US" sz="2000">
                <a:solidFill>
                  <a:srgbClr val="0B0C17"/>
                </a:solidFill>
                <a:latin typeface="Arial" charset="0"/>
                <a:ea typeface="楷体_GB2312" pitchFamily="49" charset="-122"/>
              </a:rPr>
              <a:t>平衡关系。这时资产负债表两方的合计金额都为241000＋8000＝249000。</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539750" y="1196975"/>
            <a:ext cx="8135938" cy="4752975"/>
          </a:xfrm>
        </p:spPr>
        <p:txBody>
          <a:bodyPr>
            <a:normAutofit fontScale="92500" lnSpcReduction="20000"/>
          </a:bodyPr>
          <a:lstStyle/>
          <a:p>
            <a:pPr>
              <a:lnSpc>
                <a:spcPct val="120000"/>
              </a:lnSpc>
              <a:spcBef>
                <a:spcPct val="50000"/>
              </a:spcBef>
            </a:pPr>
            <a:r>
              <a:rPr lang="zh-CN" altLang="en-US">
                <a:solidFill>
                  <a:schemeClr val="accent2"/>
                </a:solidFill>
              </a:rPr>
              <a:t>（5）企业向银行借入短期借款9000元，用于归还前欠货款。</a:t>
            </a:r>
          </a:p>
          <a:p>
            <a:pPr>
              <a:lnSpc>
                <a:spcPct val="120000"/>
              </a:lnSpc>
              <a:spcBef>
                <a:spcPct val="50000"/>
              </a:spcBef>
            </a:pPr>
            <a:r>
              <a:rPr lang="zh-CN" altLang="en-US" b="0">
                <a:solidFill>
                  <a:srgbClr val="0B0C17"/>
                </a:solidFill>
              </a:rPr>
              <a:t>  借：应付账款        9000  （应付账款减少9000）</a:t>
            </a:r>
          </a:p>
          <a:p>
            <a:pPr>
              <a:lnSpc>
                <a:spcPct val="120000"/>
              </a:lnSpc>
              <a:spcBef>
                <a:spcPct val="50000"/>
              </a:spcBef>
            </a:pPr>
            <a:r>
              <a:rPr lang="zh-CN" altLang="en-US" b="0">
                <a:solidFill>
                  <a:srgbClr val="0B0C17"/>
                </a:solidFill>
              </a:rPr>
              <a:t>         贷：短期借款          9000（短期借款减少9000）</a:t>
            </a:r>
          </a:p>
          <a:p>
            <a:pPr>
              <a:lnSpc>
                <a:spcPct val="120000"/>
              </a:lnSpc>
              <a:spcBef>
                <a:spcPct val="50000"/>
              </a:spcBef>
            </a:pPr>
            <a:r>
              <a:rPr lang="zh-CN" altLang="en-US">
                <a:solidFill>
                  <a:srgbClr val="CC0000"/>
                </a:solidFill>
              </a:rPr>
              <a:t>       等式一方的此增彼减，</a:t>
            </a:r>
            <a:r>
              <a:rPr lang="zh-CN" altLang="en-US" b="0">
                <a:solidFill>
                  <a:srgbClr val="0B0C17"/>
                </a:solidFill>
              </a:rPr>
              <a:t>不影响会计等式的平衡关系，只在等式一方进行内部项目的调整。</a:t>
            </a:r>
          </a:p>
        </p:txBody>
      </p:sp>
      <p:sp>
        <p:nvSpPr>
          <p:cNvPr id="3" name="日期占位符 3"/>
          <p:cNvSpPr>
            <a:spLocks noGrp="1"/>
          </p:cNvSpPr>
          <p:nvPr>
            <p:ph type="dt" sz="half" idx="10"/>
          </p:nvPr>
        </p:nvSpPr>
        <p:spPr/>
        <p:txBody>
          <a:bodyPr/>
          <a:lstStyle/>
          <a:p>
            <a:fld id="{02620F79-D210-41E1-86E2-44D7C55C9125}"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BED102B9-E43A-42CF-B85D-AC6060AF10CD}" type="slidenum">
              <a:rPr lang="en-US" altLang="ko-KR"/>
              <a:pPr/>
              <a:t>61</a:t>
            </a:fld>
            <a:endParaRPr lang="en-US" altLang="ko-K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zh-CN" altLang="en-US" sz="2800">
                <a:solidFill>
                  <a:schemeClr val="bg1"/>
                </a:solidFill>
                <a:ea typeface="楷体_GB2312" pitchFamily="49" charset="-122"/>
              </a:rPr>
              <a:t>经济业务变化的9种类型：</a:t>
            </a:r>
          </a:p>
        </p:txBody>
      </p:sp>
      <p:sp>
        <p:nvSpPr>
          <p:cNvPr id="11" name="日期占位符 3"/>
          <p:cNvSpPr>
            <a:spLocks noGrp="1"/>
          </p:cNvSpPr>
          <p:nvPr>
            <p:ph type="dt" sz="half" idx="10"/>
          </p:nvPr>
        </p:nvSpPr>
        <p:spPr/>
        <p:txBody>
          <a:bodyPr/>
          <a:lstStyle/>
          <a:p>
            <a:fld id="{C2A256FD-18C6-4563-B44A-CCDA6D52872E}" type="datetime1">
              <a:rPr lang="zh-CN" altLang="en-US"/>
              <a:pPr/>
              <a:t>2012-07-13</a:t>
            </a:fld>
            <a:endParaRPr lang="en-US" altLang="ko-KR"/>
          </a:p>
        </p:txBody>
      </p:sp>
      <p:sp>
        <p:nvSpPr>
          <p:cNvPr id="12" name="页脚占位符 4"/>
          <p:cNvSpPr>
            <a:spLocks noGrp="1"/>
          </p:cNvSpPr>
          <p:nvPr>
            <p:ph type="ftr" sz="quarter" idx="11"/>
          </p:nvPr>
        </p:nvSpPr>
        <p:spPr/>
        <p:txBody>
          <a:bodyPr/>
          <a:lstStyle/>
          <a:p>
            <a:r>
              <a:rPr lang="en-US" altLang="ko-KR"/>
              <a:t>会计学</a:t>
            </a:r>
          </a:p>
        </p:txBody>
      </p:sp>
      <p:sp>
        <p:nvSpPr>
          <p:cNvPr id="13" name="灯片编号占位符 5"/>
          <p:cNvSpPr>
            <a:spLocks noGrp="1"/>
          </p:cNvSpPr>
          <p:nvPr>
            <p:ph type="sldNum" sz="quarter" idx="12"/>
          </p:nvPr>
        </p:nvSpPr>
        <p:spPr/>
        <p:txBody>
          <a:bodyPr/>
          <a:lstStyle/>
          <a:p>
            <a:fld id="{E1D794E6-899C-4AFB-8133-226DC4DF9F1B}" type="slidenum">
              <a:rPr lang="en-US" altLang="ko-KR"/>
              <a:pPr/>
              <a:t>62</a:t>
            </a:fld>
            <a:endParaRPr lang="en-US" altLang="ko-KR"/>
          </a:p>
        </p:txBody>
      </p:sp>
      <p:sp>
        <p:nvSpPr>
          <p:cNvPr id="120836" name="Rectangle 4"/>
          <p:cNvSpPr>
            <a:spLocks noChangeArrowheads="1"/>
          </p:cNvSpPr>
          <p:nvPr/>
        </p:nvSpPr>
        <p:spPr bwMode="auto">
          <a:xfrm>
            <a:off x="611188" y="1052513"/>
            <a:ext cx="4968875" cy="4295775"/>
          </a:xfrm>
          <a:prstGeom prst="rect">
            <a:avLst/>
          </a:prstGeom>
          <a:noFill/>
          <a:ln w="7938">
            <a:noFill/>
            <a:miter lim="800000"/>
            <a:headEnd/>
            <a:tailEnd/>
          </a:ln>
          <a:effectLst/>
        </p:spPr>
        <p:txBody>
          <a:bodyPr>
            <a:spAutoFit/>
          </a:bodyPr>
          <a:lstStyle/>
          <a:p>
            <a:pPr marL="457200" indent="-457200">
              <a:spcBef>
                <a:spcPct val="60000"/>
              </a:spcBef>
              <a:buFontTx/>
              <a:buAutoNum type="alphaUcPeriod"/>
            </a:pPr>
            <a:r>
              <a:rPr lang="zh-CN" altLang="en-US" sz="2000">
                <a:solidFill>
                  <a:srgbClr val="0B0C17"/>
                </a:solidFill>
                <a:latin typeface="Arial" charset="0"/>
                <a:ea typeface="楷体_GB2312" pitchFamily="49" charset="-122"/>
              </a:rPr>
              <a:t>资产一方的此增彼减；</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负债项目的此增彼减； </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所有者权益项目的此增彼减；</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一项资产减少，一项负债减少；</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一项资产增加，一项负债增加； </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一项资产增加，一项所有者权益增加；</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一项资产减少，一项所有者权益减少；</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一项负债增加，一项所有者权益减少；</a:t>
            </a:r>
          </a:p>
          <a:p>
            <a:pPr marL="457200" indent="-457200">
              <a:spcBef>
                <a:spcPct val="60000"/>
              </a:spcBef>
              <a:buFontTx/>
              <a:buAutoNum type="alphaUcPeriod"/>
            </a:pPr>
            <a:r>
              <a:rPr lang="zh-CN" altLang="en-US" sz="2000">
                <a:solidFill>
                  <a:srgbClr val="0B0C17"/>
                </a:solidFill>
                <a:latin typeface="Arial" charset="0"/>
                <a:ea typeface="楷体_GB2312" pitchFamily="49" charset="-122"/>
              </a:rPr>
              <a:t>一项负债减少，一项所有者权益增加。</a:t>
            </a:r>
          </a:p>
        </p:txBody>
      </p:sp>
      <p:sp>
        <p:nvSpPr>
          <p:cNvPr id="120837" name="Rectangle 5"/>
          <p:cNvSpPr>
            <a:spLocks noChangeArrowheads="1"/>
          </p:cNvSpPr>
          <p:nvPr/>
        </p:nvSpPr>
        <p:spPr bwMode="auto">
          <a:xfrm>
            <a:off x="5867400" y="1557338"/>
            <a:ext cx="2228850" cy="396875"/>
          </a:xfrm>
          <a:prstGeom prst="rect">
            <a:avLst/>
          </a:prstGeom>
          <a:noFill/>
          <a:ln w="7938">
            <a:noFill/>
            <a:miter lim="800000"/>
            <a:headEnd/>
            <a:tailEnd/>
          </a:ln>
          <a:effectLst/>
        </p:spPr>
        <p:txBody>
          <a:bodyPr wrap="none">
            <a:spAutoFit/>
          </a:bodyPr>
          <a:lstStyle/>
          <a:p>
            <a:r>
              <a:rPr lang="zh-CN" altLang="en-US" sz="2000" b="1">
                <a:solidFill>
                  <a:schemeClr val="accent2"/>
                </a:solidFill>
                <a:ea typeface="楷体_GB2312" pitchFamily="49" charset="-122"/>
              </a:rPr>
              <a:t>等式一方此增彼减</a:t>
            </a:r>
          </a:p>
        </p:txBody>
      </p:sp>
      <p:sp>
        <p:nvSpPr>
          <p:cNvPr id="120838" name="Rectangle 6"/>
          <p:cNvSpPr>
            <a:spLocks noChangeArrowheads="1"/>
          </p:cNvSpPr>
          <p:nvPr/>
        </p:nvSpPr>
        <p:spPr bwMode="auto">
          <a:xfrm>
            <a:off x="5867400" y="3213100"/>
            <a:ext cx="2228850" cy="396875"/>
          </a:xfrm>
          <a:prstGeom prst="rect">
            <a:avLst/>
          </a:prstGeom>
          <a:noFill/>
          <a:ln w="7938">
            <a:noFill/>
            <a:miter lim="800000"/>
            <a:headEnd/>
            <a:tailEnd/>
          </a:ln>
          <a:effectLst/>
        </p:spPr>
        <p:txBody>
          <a:bodyPr wrap="none">
            <a:spAutoFit/>
          </a:bodyPr>
          <a:lstStyle/>
          <a:p>
            <a:r>
              <a:rPr lang="zh-CN" altLang="en-US" sz="2000" b="1">
                <a:solidFill>
                  <a:schemeClr val="accent2"/>
                </a:solidFill>
                <a:ea typeface="楷体_GB2312" pitchFamily="49" charset="-122"/>
              </a:rPr>
              <a:t>等式双方同增同减</a:t>
            </a:r>
          </a:p>
        </p:txBody>
      </p:sp>
      <p:sp>
        <p:nvSpPr>
          <p:cNvPr id="120839" name="Rectangle 7"/>
          <p:cNvSpPr>
            <a:spLocks noChangeArrowheads="1"/>
          </p:cNvSpPr>
          <p:nvPr/>
        </p:nvSpPr>
        <p:spPr bwMode="auto">
          <a:xfrm>
            <a:off x="5867400" y="4725988"/>
            <a:ext cx="2228850" cy="396875"/>
          </a:xfrm>
          <a:prstGeom prst="rect">
            <a:avLst/>
          </a:prstGeom>
          <a:noFill/>
          <a:ln w="7938">
            <a:noFill/>
            <a:miter lim="800000"/>
            <a:headEnd/>
            <a:tailEnd/>
          </a:ln>
          <a:effectLst/>
        </p:spPr>
        <p:txBody>
          <a:bodyPr wrap="none">
            <a:spAutoFit/>
          </a:bodyPr>
          <a:lstStyle/>
          <a:p>
            <a:r>
              <a:rPr lang="zh-CN" altLang="en-US" sz="2000" b="1">
                <a:solidFill>
                  <a:schemeClr val="accent2"/>
                </a:solidFill>
                <a:ea typeface="楷体_GB2312" pitchFamily="49" charset="-122"/>
              </a:rPr>
              <a:t>等式右方此增彼减</a:t>
            </a:r>
          </a:p>
        </p:txBody>
      </p:sp>
      <p:sp>
        <p:nvSpPr>
          <p:cNvPr id="120840" name="AutoShape 8"/>
          <p:cNvSpPr>
            <a:spLocks/>
          </p:cNvSpPr>
          <p:nvPr/>
        </p:nvSpPr>
        <p:spPr bwMode="auto">
          <a:xfrm>
            <a:off x="5508625" y="1196975"/>
            <a:ext cx="142875" cy="1079500"/>
          </a:xfrm>
          <a:prstGeom prst="rightBrace">
            <a:avLst>
              <a:gd name="adj1" fmla="val 62963"/>
              <a:gd name="adj2" fmla="val 50000"/>
            </a:avLst>
          </a:prstGeom>
          <a:noFill/>
          <a:ln w="7938">
            <a:solidFill>
              <a:schemeClr val="tx1"/>
            </a:solidFill>
            <a:round/>
            <a:headEnd/>
            <a:tailEnd/>
          </a:ln>
          <a:effectLst/>
        </p:spPr>
        <p:txBody>
          <a:bodyPr wrap="none" anchor="ctr"/>
          <a:lstStyle/>
          <a:p>
            <a:endParaRPr lang="zh-CN" altLang="en-US"/>
          </a:p>
        </p:txBody>
      </p:sp>
      <p:sp>
        <p:nvSpPr>
          <p:cNvPr id="120841" name="AutoShape 9"/>
          <p:cNvSpPr>
            <a:spLocks/>
          </p:cNvSpPr>
          <p:nvPr/>
        </p:nvSpPr>
        <p:spPr bwMode="auto">
          <a:xfrm>
            <a:off x="5508625" y="2709863"/>
            <a:ext cx="142875" cy="1511300"/>
          </a:xfrm>
          <a:prstGeom prst="rightBrace">
            <a:avLst>
              <a:gd name="adj1" fmla="val 88148"/>
              <a:gd name="adj2" fmla="val 50000"/>
            </a:avLst>
          </a:prstGeom>
          <a:noFill/>
          <a:ln w="7938">
            <a:solidFill>
              <a:schemeClr val="tx1"/>
            </a:solidFill>
            <a:round/>
            <a:headEnd/>
            <a:tailEnd/>
          </a:ln>
          <a:effectLst/>
        </p:spPr>
        <p:txBody>
          <a:bodyPr wrap="none" anchor="ctr"/>
          <a:lstStyle/>
          <a:p>
            <a:endParaRPr lang="zh-CN" altLang="en-US"/>
          </a:p>
        </p:txBody>
      </p:sp>
      <p:sp>
        <p:nvSpPr>
          <p:cNvPr id="120842" name="AutoShape 10"/>
          <p:cNvSpPr>
            <a:spLocks/>
          </p:cNvSpPr>
          <p:nvPr/>
        </p:nvSpPr>
        <p:spPr bwMode="auto">
          <a:xfrm>
            <a:off x="5508625" y="4652963"/>
            <a:ext cx="144463" cy="576262"/>
          </a:xfrm>
          <a:prstGeom prst="rightBrace">
            <a:avLst>
              <a:gd name="adj1" fmla="val 33242"/>
              <a:gd name="adj2" fmla="val 50000"/>
            </a:avLst>
          </a:prstGeom>
          <a:noFill/>
          <a:ln w="7938">
            <a:solidFill>
              <a:schemeClr val="tx1"/>
            </a:solidFill>
            <a:round/>
            <a:headEnd/>
            <a:tailEnd/>
          </a:ln>
          <a:effectLst/>
        </p:spPr>
        <p:txBody>
          <a:bodyPr wrap="none" anchor="ctr"/>
          <a:lstStyle/>
          <a:p>
            <a:endParaRPr lang="zh-CN" altLang="en-US"/>
          </a:p>
        </p:txBody>
      </p:sp>
      <p:sp>
        <p:nvSpPr>
          <p:cNvPr id="120843" name="Rectangle 11"/>
          <p:cNvSpPr>
            <a:spLocks noChangeArrowheads="1"/>
          </p:cNvSpPr>
          <p:nvPr/>
        </p:nvSpPr>
        <p:spPr bwMode="auto">
          <a:xfrm>
            <a:off x="611188" y="5589588"/>
            <a:ext cx="7777162" cy="822325"/>
          </a:xfrm>
          <a:prstGeom prst="rect">
            <a:avLst/>
          </a:prstGeom>
          <a:noFill/>
          <a:ln w="8001">
            <a:noFill/>
            <a:miter lim="800000"/>
            <a:headEnd/>
            <a:tailEnd/>
          </a:ln>
          <a:effectLst/>
        </p:spPr>
        <p:txBody>
          <a:bodyPr>
            <a:spAutoFit/>
          </a:bodyPr>
          <a:lstStyle/>
          <a:p>
            <a:pPr algn="just">
              <a:lnSpc>
                <a:spcPct val="120000"/>
              </a:lnSpc>
            </a:pPr>
            <a:r>
              <a:rPr lang="zh-CN" altLang="en-US" sz="2000">
                <a:solidFill>
                  <a:schemeClr val="tx2"/>
                </a:solidFill>
                <a:latin typeface="楷体_GB2312" pitchFamily="49" charset="-122"/>
                <a:ea typeface="楷体_GB2312" pitchFamily="49" charset="-122"/>
              </a:rPr>
              <a:t>    经济业务的变化虽然有</a:t>
            </a:r>
            <a:r>
              <a:rPr lang="zh-CN" altLang="en-US" sz="2000" b="1">
                <a:solidFill>
                  <a:srgbClr val="CC0000"/>
                </a:solidFill>
                <a:latin typeface="楷体_GB2312" pitchFamily="49" charset="-122"/>
                <a:ea typeface="楷体_GB2312" pitchFamily="49" charset="-122"/>
              </a:rPr>
              <a:t>九种类型</a:t>
            </a:r>
            <a:r>
              <a:rPr lang="zh-CN" altLang="en-US" sz="2000">
                <a:solidFill>
                  <a:schemeClr val="tx2"/>
                </a:solidFill>
                <a:latin typeface="楷体_GB2312" pitchFamily="49" charset="-122"/>
                <a:ea typeface="楷体_GB2312" pitchFamily="49" charset="-122"/>
              </a:rPr>
              <a:t>，归纳起来不外乎</a:t>
            </a:r>
            <a:r>
              <a:rPr lang="zh-CN" altLang="en-US" sz="2000" b="1">
                <a:solidFill>
                  <a:srgbClr val="0000CC"/>
                </a:solidFill>
                <a:latin typeface="楷体_GB2312" pitchFamily="49" charset="-122"/>
                <a:ea typeface="楷体_GB2312" pitchFamily="49" charset="-122"/>
              </a:rPr>
              <a:t>两种情况：</a:t>
            </a:r>
            <a:r>
              <a:rPr lang="zh-CN" altLang="en-US" sz="2000">
                <a:solidFill>
                  <a:srgbClr val="0B0C17"/>
                </a:solidFill>
                <a:latin typeface="楷体_GB2312" pitchFamily="49" charset="-122"/>
                <a:ea typeface="楷体_GB2312" pitchFamily="49" charset="-122"/>
              </a:rPr>
              <a:t>等式双方同增同减；等式一方此增彼减。</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zh-CN" altLang="en-US" sz="2800">
                <a:solidFill>
                  <a:schemeClr val="bg1"/>
                </a:solidFill>
                <a:ea typeface="楷体_GB2312" pitchFamily="49" charset="-122"/>
              </a:rPr>
              <a:t>小结：</a:t>
            </a:r>
          </a:p>
        </p:txBody>
      </p:sp>
      <p:sp>
        <p:nvSpPr>
          <p:cNvPr id="121859" name="Rectangle 3"/>
          <p:cNvSpPr>
            <a:spLocks noGrp="1" noChangeArrowheads="1"/>
          </p:cNvSpPr>
          <p:nvPr>
            <p:ph idx="1"/>
          </p:nvPr>
        </p:nvSpPr>
        <p:spPr>
          <a:xfrm>
            <a:off x="539750" y="1125538"/>
            <a:ext cx="8135938" cy="5327650"/>
          </a:xfrm>
        </p:spPr>
        <p:txBody>
          <a:bodyPr/>
          <a:lstStyle/>
          <a:p>
            <a:pPr marL="392113" indent="-392113">
              <a:lnSpc>
                <a:spcPct val="120000"/>
              </a:lnSpc>
              <a:spcBef>
                <a:spcPct val="60000"/>
              </a:spcBef>
            </a:pPr>
            <a:r>
              <a:rPr lang="zh-CN" altLang="en-US" sz="2000" b="0">
                <a:solidFill>
                  <a:srgbClr val="0B0C17"/>
                </a:solidFill>
                <a:latin typeface="楷体_GB2312" pitchFamily="49" charset="-122"/>
              </a:rPr>
              <a:t>(1)任何一项业务的发生，当引起会计等式一方会计要素(如资产和费用方，或负债、所有者权益和收入方)发生变化时，至少两个会计项目一增一减，增减金额相等，不影响会计等式的平衡关系。</a:t>
            </a:r>
          </a:p>
          <a:p>
            <a:pPr marL="392113" indent="-392113">
              <a:lnSpc>
                <a:spcPct val="120000"/>
              </a:lnSpc>
              <a:spcBef>
                <a:spcPct val="60000"/>
              </a:spcBef>
            </a:pPr>
            <a:r>
              <a:rPr lang="zh-CN" altLang="en-US" sz="2000" b="0">
                <a:solidFill>
                  <a:srgbClr val="0B0C17"/>
                </a:solidFill>
                <a:latin typeface="楷体_GB2312" pitchFamily="49" charset="-122"/>
              </a:rPr>
              <a:t>(2) 任何一项业务的发生，当引起会计等式两方会计要素发生变化时，两方会计要素同时增加或同时减少，增加或减少的金额相等，不影响会计等式的平衡关系。</a:t>
            </a:r>
          </a:p>
          <a:p>
            <a:pPr marL="392113" indent="-392113">
              <a:lnSpc>
                <a:spcPct val="120000"/>
              </a:lnSpc>
              <a:spcBef>
                <a:spcPct val="60000"/>
              </a:spcBef>
            </a:pPr>
            <a:r>
              <a:rPr lang="zh-CN" altLang="en-US" sz="2000" b="0">
                <a:solidFill>
                  <a:srgbClr val="0B0C17"/>
                </a:solidFill>
                <a:latin typeface="楷体_GB2312" pitchFamily="49" charset="-122"/>
              </a:rPr>
              <a:t>(3) 任何一天，任何一时点来看，任何一个单位的会计恒等式左右方总金额必然相等，经济业务的发生不会影响会计等式的平衡关系 。       </a:t>
            </a:r>
          </a:p>
          <a:p>
            <a:pPr marL="392113" indent="-392113">
              <a:lnSpc>
                <a:spcPct val="120000"/>
              </a:lnSpc>
              <a:spcBef>
                <a:spcPct val="60000"/>
              </a:spcBef>
            </a:pPr>
            <a:r>
              <a:rPr lang="zh-CN" altLang="en-US" sz="2000" b="0">
                <a:solidFill>
                  <a:srgbClr val="0B0C17"/>
                </a:solidFill>
                <a:latin typeface="楷体_GB2312" pitchFamily="49" charset="-122"/>
              </a:rPr>
              <a:t>(4)会计恒等式的意义：该公式是会计上设置帐户、复式记账、试算平衡、编制会计报表等理论依据，是贯穿于财务会计始终的一条红线。</a:t>
            </a:r>
          </a:p>
        </p:txBody>
      </p:sp>
      <p:sp>
        <p:nvSpPr>
          <p:cNvPr id="4" name="日期占位符 3"/>
          <p:cNvSpPr>
            <a:spLocks noGrp="1"/>
          </p:cNvSpPr>
          <p:nvPr>
            <p:ph type="dt" sz="half" idx="10"/>
          </p:nvPr>
        </p:nvSpPr>
        <p:spPr/>
        <p:txBody>
          <a:bodyPr/>
          <a:lstStyle/>
          <a:p>
            <a:fld id="{1F53CFF6-762B-4C16-8E34-43A43B7E6E8C}"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40A474C5-4AC7-4827-B2C2-E1E33B5E5D1C}" type="slidenum">
              <a:rPr lang="en-US" altLang="ko-KR"/>
              <a:pPr/>
              <a:t>63</a:t>
            </a:fld>
            <a:endParaRPr lang="en-US" altLang="ko-K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zh-CN" altLang="en-US" sz="3200">
                <a:solidFill>
                  <a:schemeClr val="bg1"/>
                </a:solidFill>
                <a:ea typeface="楷体_GB2312" pitchFamily="49" charset="-122"/>
              </a:rPr>
              <a:t>2.借贷记帐法的记账符号</a:t>
            </a:r>
          </a:p>
        </p:txBody>
      </p:sp>
      <p:sp>
        <p:nvSpPr>
          <p:cNvPr id="122883" name="Rectangle 3"/>
          <p:cNvSpPr>
            <a:spLocks noGrp="1" noChangeArrowheads="1"/>
          </p:cNvSpPr>
          <p:nvPr>
            <p:ph idx="1"/>
          </p:nvPr>
        </p:nvSpPr>
        <p:spPr>
          <a:xfrm>
            <a:off x="684213" y="3068638"/>
            <a:ext cx="7775575" cy="3384550"/>
          </a:xfrm>
        </p:spPr>
        <p:txBody>
          <a:bodyPr>
            <a:normAutofit fontScale="92500" lnSpcReduction="20000"/>
          </a:bodyPr>
          <a:lstStyle/>
          <a:p>
            <a:pPr>
              <a:lnSpc>
                <a:spcPct val="120000"/>
              </a:lnSpc>
              <a:spcBef>
                <a:spcPct val="50000"/>
              </a:spcBef>
            </a:pPr>
            <a:r>
              <a:rPr lang="zh-CN" altLang="en-US">
                <a:solidFill>
                  <a:srgbClr val="CC0000"/>
                </a:solidFill>
              </a:rPr>
              <a:t>特点：</a:t>
            </a:r>
          </a:p>
          <a:p>
            <a:pPr>
              <a:lnSpc>
                <a:spcPct val="120000"/>
              </a:lnSpc>
              <a:spcBef>
                <a:spcPct val="50000"/>
              </a:spcBef>
            </a:pPr>
            <a:r>
              <a:rPr lang="zh-CN" altLang="en-US" b="0">
                <a:solidFill>
                  <a:srgbClr val="0B0C17"/>
                </a:solidFill>
              </a:rPr>
              <a:t>（1）借、贷二字无字面含义，为单纯的记账符号；</a:t>
            </a:r>
          </a:p>
          <a:p>
            <a:pPr>
              <a:lnSpc>
                <a:spcPct val="120000"/>
              </a:lnSpc>
              <a:spcBef>
                <a:spcPct val="50000"/>
              </a:spcBef>
            </a:pPr>
            <a:r>
              <a:rPr lang="zh-CN" altLang="en-US" b="0">
                <a:solidFill>
                  <a:srgbClr val="0B0C17"/>
                </a:solidFill>
              </a:rPr>
              <a:t>（2）借贷二字用以反映资金运动的数量变化，其反映资金运动数量变化的增减性质不固定，根据账户性质决定。</a:t>
            </a:r>
          </a:p>
        </p:txBody>
      </p:sp>
      <p:sp>
        <p:nvSpPr>
          <p:cNvPr id="10" name="日期占位符 3"/>
          <p:cNvSpPr>
            <a:spLocks noGrp="1"/>
          </p:cNvSpPr>
          <p:nvPr>
            <p:ph type="dt" sz="half" idx="10"/>
          </p:nvPr>
        </p:nvSpPr>
        <p:spPr/>
        <p:txBody>
          <a:bodyPr/>
          <a:lstStyle/>
          <a:p>
            <a:fld id="{3B4783AB-12C1-4EAD-975E-C3CD0962C92F}"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598E53A3-50A3-4462-B71A-55875BB4E8C4}" type="slidenum">
              <a:rPr lang="en-US" altLang="ko-KR"/>
              <a:pPr/>
              <a:t>64</a:t>
            </a:fld>
            <a:endParaRPr lang="en-US" altLang="ko-KR"/>
          </a:p>
        </p:txBody>
      </p:sp>
      <p:grpSp>
        <p:nvGrpSpPr>
          <p:cNvPr id="2" name="Group 10"/>
          <p:cNvGrpSpPr>
            <a:grpSpLocks/>
          </p:cNvGrpSpPr>
          <p:nvPr/>
        </p:nvGrpSpPr>
        <p:grpSpPr bwMode="auto">
          <a:xfrm>
            <a:off x="2843213" y="1628775"/>
            <a:ext cx="2863850" cy="1179513"/>
            <a:chOff x="1701" y="981"/>
            <a:chExt cx="1804" cy="743"/>
          </a:xfrm>
        </p:grpSpPr>
        <p:sp>
          <p:nvSpPr>
            <p:cNvPr id="122885" name="Line 5"/>
            <p:cNvSpPr>
              <a:spLocks noChangeShapeType="1"/>
            </p:cNvSpPr>
            <p:nvPr/>
          </p:nvSpPr>
          <p:spPr bwMode="auto">
            <a:xfrm>
              <a:off x="1701" y="1251"/>
              <a:ext cx="1804" cy="2"/>
            </a:xfrm>
            <a:prstGeom prst="line">
              <a:avLst/>
            </a:prstGeom>
            <a:noFill/>
            <a:ln w="25400">
              <a:solidFill>
                <a:srgbClr val="333399"/>
              </a:solidFill>
              <a:round/>
              <a:headEnd/>
              <a:tailEnd/>
            </a:ln>
            <a:effectLst/>
          </p:spPr>
          <p:txBody>
            <a:bodyPr/>
            <a:lstStyle/>
            <a:p>
              <a:endParaRPr lang="zh-CN" altLang="en-US"/>
            </a:p>
          </p:txBody>
        </p:sp>
        <p:sp>
          <p:nvSpPr>
            <p:cNvPr id="122886" name="Line 6"/>
            <p:cNvSpPr>
              <a:spLocks noChangeShapeType="1"/>
            </p:cNvSpPr>
            <p:nvPr/>
          </p:nvSpPr>
          <p:spPr bwMode="auto">
            <a:xfrm flipH="1">
              <a:off x="2598" y="1253"/>
              <a:ext cx="6" cy="471"/>
            </a:xfrm>
            <a:prstGeom prst="line">
              <a:avLst/>
            </a:prstGeom>
            <a:noFill/>
            <a:ln w="25400">
              <a:solidFill>
                <a:srgbClr val="333399"/>
              </a:solidFill>
              <a:round/>
              <a:headEnd/>
              <a:tailEnd/>
            </a:ln>
            <a:effectLst/>
          </p:spPr>
          <p:txBody>
            <a:bodyPr/>
            <a:lstStyle/>
            <a:p>
              <a:endParaRPr lang="zh-CN" altLang="en-US"/>
            </a:p>
          </p:txBody>
        </p:sp>
        <p:sp>
          <p:nvSpPr>
            <p:cNvPr id="122887" name="Text Box 7"/>
            <p:cNvSpPr txBox="1">
              <a:spLocks noChangeArrowheads="1"/>
            </p:cNvSpPr>
            <p:nvPr/>
          </p:nvSpPr>
          <p:spPr bwMode="auto">
            <a:xfrm>
              <a:off x="1836" y="981"/>
              <a:ext cx="301" cy="250"/>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2888" name="Text Box 8"/>
            <p:cNvSpPr txBox="1">
              <a:spLocks noChangeArrowheads="1"/>
            </p:cNvSpPr>
            <p:nvPr/>
          </p:nvSpPr>
          <p:spPr bwMode="auto">
            <a:xfrm>
              <a:off x="3061" y="981"/>
              <a:ext cx="302" cy="250"/>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2889" name="Rectangle 9"/>
            <p:cNvSpPr>
              <a:spLocks noChangeArrowheads="1"/>
            </p:cNvSpPr>
            <p:nvPr/>
          </p:nvSpPr>
          <p:spPr bwMode="auto">
            <a:xfrm>
              <a:off x="2245" y="981"/>
              <a:ext cx="756" cy="250"/>
            </a:xfrm>
            <a:prstGeom prst="rect">
              <a:avLst/>
            </a:prstGeom>
            <a:noFill/>
            <a:ln w="7938">
              <a:noFill/>
              <a:miter lim="800000"/>
              <a:headEnd/>
              <a:tailEnd/>
            </a:ln>
            <a:effectLst/>
          </p:spPr>
          <p:txBody>
            <a:bodyPr wrap="none">
              <a:spAutoFit/>
            </a:bodyPr>
            <a:lstStyle/>
            <a:p>
              <a:r>
                <a:rPr lang="zh-CN" altLang="en-US" sz="2000" b="1">
                  <a:solidFill>
                    <a:srgbClr val="CC0000"/>
                  </a:solidFill>
                  <a:ea typeface="华文细黑" pitchFamily="2" charset="-122"/>
                </a:rPr>
                <a:t>××账户</a:t>
              </a:r>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zh-CN" altLang="en-US" sz="3200">
                <a:solidFill>
                  <a:schemeClr val="bg1"/>
                </a:solidFill>
                <a:ea typeface="楷体_GB2312" pitchFamily="49" charset="-122"/>
              </a:rPr>
              <a:t>3.借贷记账法账户结构及账户用法</a:t>
            </a:r>
          </a:p>
        </p:txBody>
      </p:sp>
      <p:graphicFrame>
        <p:nvGraphicFramePr>
          <p:cNvPr id="125057" name="Group 129"/>
          <p:cNvGraphicFramePr>
            <a:graphicFrameLocks noGrp="1"/>
          </p:cNvGraphicFramePr>
          <p:nvPr>
            <p:ph type="tbl" idx="1"/>
          </p:nvPr>
        </p:nvGraphicFramePr>
        <p:xfrm>
          <a:off x="395288" y="1700213"/>
          <a:ext cx="4103687" cy="2665414"/>
        </p:xfrm>
        <a:graphic>
          <a:graphicData uri="http://schemas.openxmlformats.org/drawingml/2006/table">
            <a:tbl>
              <a:tblPr/>
              <a:tblGrid>
                <a:gridCol w="2052637"/>
                <a:gridCol w="2051050"/>
              </a:tblGrid>
              <a:tr h="5191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CC"/>
                          </a:solidFill>
                          <a:effectLst/>
                          <a:latin typeface="Arial" charset="0"/>
                          <a:ea typeface="楷体_GB2312" pitchFamily="49" charset="-122"/>
                        </a:rPr>
                        <a:t>期初余额</a:t>
                      </a:r>
                      <a:r>
                        <a:rPr kumimoji="1" lang="zh-CN" altLang="en-US" sz="2000" b="0" i="0" u="none" strike="noStrike" cap="none" normalizeH="0" baseline="0" smtClean="0">
                          <a:ln>
                            <a:noFill/>
                          </a:ln>
                          <a:solidFill>
                            <a:srgbClr val="0B0C17"/>
                          </a:solidFill>
                          <a:effectLst/>
                          <a:latin typeface="Arial" charset="0"/>
                          <a:ea typeface="楷体_GB2312" pitchFamily="49" charset="-122"/>
                        </a:rPr>
                        <a:t>    ××</a:t>
                      </a: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chemeClr val="tx1"/>
                        </a:solidFill>
                        <a:effectLst/>
                        <a:latin typeface="Arial" charset="0"/>
                        <a:ea typeface="楷体_GB2312" pitchFamily="49" charset="-122"/>
                      </a:endParaRP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5381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本期增加额 ××</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本期减少额 ××</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24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286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本期发生额 ××</a:t>
                      </a:r>
                    </a:p>
                  </a:txBody>
                  <a:tcPr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本期发生额 ××</a:t>
                      </a:r>
                    </a:p>
                  </a:txBody>
                  <a:tcPr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CC"/>
                          </a:solidFill>
                          <a:effectLst/>
                          <a:latin typeface="Arial" charset="0"/>
                          <a:ea typeface="楷体_GB2312" pitchFamily="49" charset="-122"/>
                        </a:rPr>
                        <a:t>期末余额</a:t>
                      </a:r>
                      <a:r>
                        <a:rPr kumimoji="1" lang="zh-CN" altLang="en-US" sz="2000" b="0" i="0" u="none" strike="noStrike" cap="none" normalizeH="0" baseline="0" smtClean="0">
                          <a:ln>
                            <a:noFill/>
                          </a:ln>
                          <a:solidFill>
                            <a:srgbClr val="0B0C17"/>
                          </a:solidFill>
                          <a:effectLst/>
                          <a:latin typeface="Arial" charset="0"/>
                          <a:ea typeface="楷体_GB2312" pitchFamily="49" charset="-122"/>
                        </a:rPr>
                        <a:t>    ××</a:t>
                      </a: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chemeClr val="tx1"/>
                        </a:solidFill>
                        <a:effectLst/>
                        <a:latin typeface="Arial" charset="0"/>
                        <a:ea typeface="楷体_GB2312" pitchFamily="49" charset="-122"/>
                      </a:endParaRP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59" name="日期占位符 3"/>
          <p:cNvSpPr>
            <a:spLocks noGrp="1"/>
          </p:cNvSpPr>
          <p:nvPr>
            <p:ph type="dt" sz="half" idx="10"/>
          </p:nvPr>
        </p:nvSpPr>
        <p:spPr/>
        <p:txBody>
          <a:bodyPr/>
          <a:lstStyle/>
          <a:p>
            <a:fld id="{E2ED4289-E823-47A0-B392-A9D4F63960B5}" type="datetime1">
              <a:rPr lang="zh-CN" altLang="en-US"/>
              <a:pPr/>
              <a:t>2012-07-13</a:t>
            </a:fld>
            <a:endParaRPr lang="en-US" altLang="ko-KR"/>
          </a:p>
        </p:txBody>
      </p:sp>
      <p:sp>
        <p:nvSpPr>
          <p:cNvPr id="60" name="页脚占位符 4"/>
          <p:cNvSpPr>
            <a:spLocks noGrp="1"/>
          </p:cNvSpPr>
          <p:nvPr>
            <p:ph type="ftr" sz="quarter" idx="11"/>
          </p:nvPr>
        </p:nvSpPr>
        <p:spPr/>
        <p:txBody>
          <a:bodyPr/>
          <a:lstStyle/>
          <a:p>
            <a:r>
              <a:rPr lang="en-US" altLang="ko-KR"/>
              <a:t>会计学</a:t>
            </a:r>
          </a:p>
        </p:txBody>
      </p:sp>
      <p:sp>
        <p:nvSpPr>
          <p:cNvPr id="61" name="灯片编号占位符 5"/>
          <p:cNvSpPr>
            <a:spLocks noGrp="1"/>
          </p:cNvSpPr>
          <p:nvPr>
            <p:ph type="sldNum" sz="quarter" idx="12"/>
          </p:nvPr>
        </p:nvSpPr>
        <p:spPr/>
        <p:txBody>
          <a:bodyPr/>
          <a:lstStyle/>
          <a:p>
            <a:fld id="{F1D77F72-DF62-4F21-B6E8-9DDDDE5096D9}" type="slidenum">
              <a:rPr lang="en-US" altLang="ko-KR"/>
              <a:pPr/>
              <a:t>65</a:t>
            </a:fld>
            <a:endParaRPr lang="en-US" altLang="ko-KR"/>
          </a:p>
        </p:txBody>
      </p:sp>
      <p:sp>
        <p:nvSpPr>
          <p:cNvPr id="124996" name="Rectangle 68"/>
          <p:cNvSpPr>
            <a:spLocks noChangeArrowheads="1"/>
          </p:cNvSpPr>
          <p:nvPr/>
        </p:nvSpPr>
        <p:spPr bwMode="auto">
          <a:xfrm>
            <a:off x="682625" y="1268413"/>
            <a:ext cx="3443288" cy="396875"/>
          </a:xfrm>
          <a:prstGeom prst="rect">
            <a:avLst/>
          </a:prstGeom>
          <a:noFill/>
          <a:ln w="7938">
            <a:noFill/>
            <a:miter lim="800000"/>
            <a:headEnd/>
            <a:tailEnd/>
          </a:ln>
          <a:effectLst/>
        </p:spPr>
        <p:txBody>
          <a:bodyPr wrap="none">
            <a:spAutoFit/>
          </a:bodyPr>
          <a:lstStyle/>
          <a:p>
            <a:r>
              <a:rPr lang="zh-CN" altLang="en-US" sz="2000">
                <a:solidFill>
                  <a:schemeClr val="tx2"/>
                </a:solidFill>
                <a:latin typeface="Arial" charset="0"/>
                <a:ea typeface="楷体_GB2312" pitchFamily="49" charset="-122"/>
              </a:rPr>
              <a:t>借(左)     </a:t>
            </a:r>
            <a:r>
              <a:rPr lang="zh-CN" altLang="en-US" sz="2000" b="1">
                <a:solidFill>
                  <a:srgbClr val="CC0000"/>
                </a:solidFill>
                <a:latin typeface="Arial" charset="0"/>
                <a:ea typeface="楷体_GB2312" pitchFamily="49" charset="-122"/>
              </a:rPr>
              <a:t>资产类账户</a:t>
            </a:r>
            <a:r>
              <a:rPr lang="zh-CN" altLang="en-US" sz="2000">
                <a:solidFill>
                  <a:schemeClr val="tx2"/>
                </a:solidFill>
                <a:latin typeface="Arial" charset="0"/>
                <a:ea typeface="楷体_GB2312" pitchFamily="49" charset="-122"/>
              </a:rPr>
              <a:t>    贷(右)</a:t>
            </a:r>
          </a:p>
        </p:txBody>
      </p:sp>
      <p:sp>
        <p:nvSpPr>
          <p:cNvPr id="124998" name="Rectangle 70"/>
          <p:cNvSpPr>
            <a:spLocks noChangeArrowheads="1"/>
          </p:cNvSpPr>
          <p:nvPr/>
        </p:nvSpPr>
        <p:spPr bwMode="auto">
          <a:xfrm>
            <a:off x="468313" y="4941888"/>
            <a:ext cx="4032250" cy="701675"/>
          </a:xfrm>
          <a:prstGeom prst="rect">
            <a:avLst/>
          </a:prstGeom>
          <a:noFill/>
          <a:ln w="7938">
            <a:noFill/>
            <a:miter lim="800000"/>
            <a:headEnd/>
            <a:tailEnd/>
          </a:ln>
          <a:effectLst/>
        </p:spPr>
        <p:txBody>
          <a:bodyPr>
            <a:spAutoFit/>
          </a:bodyPr>
          <a:lstStyle/>
          <a:p>
            <a:pPr algn="just"/>
            <a:r>
              <a:rPr lang="zh-CN" altLang="en-US" sz="2000" b="1">
                <a:solidFill>
                  <a:srgbClr val="CC0000"/>
                </a:solidFill>
                <a:latin typeface="楷体_GB2312" pitchFamily="49" charset="-122"/>
                <a:ea typeface="楷体_GB2312" pitchFamily="49" charset="-122"/>
              </a:rPr>
              <a:t>注:</a:t>
            </a:r>
            <a:r>
              <a:rPr lang="zh-CN" altLang="en-US" sz="2000" b="1">
                <a:solidFill>
                  <a:schemeClr val="accent2"/>
                </a:solidFill>
                <a:latin typeface="楷体_GB2312" pitchFamily="49" charset="-122"/>
                <a:ea typeface="楷体_GB2312" pitchFamily="49" charset="-122"/>
              </a:rPr>
              <a:t>成本、费用</a:t>
            </a:r>
            <a:r>
              <a:rPr lang="zh-CN" altLang="en-US" sz="2000">
                <a:solidFill>
                  <a:srgbClr val="0B0C17"/>
                </a:solidFill>
                <a:latin typeface="楷体_GB2312" pitchFamily="49" charset="-122"/>
                <a:ea typeface="楷体_GB2312" pitchFamily="49" charset="-122"/>
              </a:rPr>
              <a:t>类账户的结构及用途与资产类账户相同。</a:t>
            </a:r>
          </a:p>
        </p:txBody>
      </p:sp>
      <p:graphicFrame>
        <p:nvGraphicFramePr>
          <p:cNvPr id="125086" name="Group 158"/>
          <p:cNvGraphicFramePr>
            <a:graphicFrameLocks noGrp="1"/>
          </p:cNvGraphicFramePr>
          <p:nvPr/>
        </p:nvGraphicFramePr>
        <p:xfrm>
          <a:off x="4716463" y="1700213"/>
          <a:ext cx="4103687" cy="2665414"/>
        </p:xfrm>
        <a:graphic>
          <a:graphicData uri="http://schemas.openxmlformats.org/drawingml/2006/table">
            <a:tbl>
              <a:tblPr/>
              <a:tblGrid>
                <a:gridCol w="2052637"/>
                <a:gridCol w="2051050"/>
              </a:tblGrid>
              <a:tr h="5191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rgbClr val="0B0C17"/>
                        </a:solidFill>
                        <a:effectLst/>
                        <a:latin typeface="Arial" charset="0"/>
                        <a:ea typeface="楷体_GB2312" pitchFamily="49" charset="-122"/>
                      </a:endParaRP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CC"/>
                          </a:solidFill>
                          <a:effectLst/>
                          <a:latin typeface="Arial" charset="0"/>
                          <a:ea typeface="楷体_GB2312" pitchFamily="49" charset="-122"/>
                        </a:rPr>
                        <a:t>期初余额</a:t>
                      </a:r>
                      <a:r>
                        <a:rPr kumimoji="1" lang="zh-CN" altLang="en-US" sz="2000" b="0" i="0" u="none" strike="noStrike" cap="none" normalizeH="0" baseline="0" smtClean="0">
                          <a:ln>
                            <a:noFill/>
                          </a:ln>
                          <a:solidFill>
                            <a:srgbClr val="0B0C17"/>
                          </a:solidFill>
                          <a:effectLst/>
                          <a:latin typeface="Arial" charset="0"/>
                          <a:ea typeface="楷体_GB2312" pitchFamily="49" charset="-122"/>
                        </a:rPr>
                        <a:t>    ××</a:t>
                      </a: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53816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本期减少额 ××</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本期增加额 ××</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24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B0C17"/>
                          </a:solidFill>
                          <a:effectLst/>
                          <a:latin typeface="Arial" charset="0"/>
                          <a:ea typeface="楷体_GB2312" pitchFamily="49" charset="-122"/>
                        </a:rPr>
                        <a:t>…</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286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本期发生额 ××</a:t>
                      </a:r>
                    </a:p>
                  </a:txBody>
                  <a:tcPr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Arial" charset="0"/>
                          <a:ea typeface="楷体_GB2312" pitchFamily="49" charset="-122"/>
                        </a:rPr>
                        <a:t>本期发生额 ××</a:t>
                      </a:r>
                    </a:p>
                  </a:txBody>
                  <a:tcPr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rgbClr val="0B0C17"/>
                        </a:solidFill>
                        <a:effectLst/>
                        <a:latin typeface="Arial" charset="0"/>
                        <a:ea typeface="楷体_GB2312" pitchFamily="49" charset="-122"/>
                      </a:endParaRP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CC"/>
                          </a:solidFill>
                          <a:effectLst/>
                          <a:latin typeface="Arial" charset="0"/>
                          <a:ea typeface="楷体_GB2312" pitchFamily="49" charset="-122"/>
                        </a:rPr>
                        <a:t>期末余额</a:t>
                      </a:r>
                      <a:r>
                        <a:rPr kumimoji="1" lang="zh-CN" altLang="en-US" sz="2000" b="0" i="0" u="none" strike="noStrike" cap="none" normalizeH="0" baseline="0" smtClean="0">
                          <a:ln>
                            <a:noFill/>
                          </a:ln>
                          <a:solidFill>
                            <a:srgbClr val="0B0C17"/>
                          </a:solidFill>
                          <a:effectLst/>
                          <a:latin typeface="Arial" charset="0"/>
                          <a:ea typeface="楷体_GB2312" pitchFamily="49" charset="-122"/>
                        </a:rPr>
                        <a:t>    ××</a:t>
                      </a: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25084" name="Rectangle 156"/>
          <p:cNvSpPr>
            <a:spLocks noChangeArrowheads="1"/>
          </p:cNvSpPr>
          <p:nvPr/>
        </p:nvSpPr>
        <p:spPr bwMode="auto">
          <a:xfrm>
            <a:off x="4716463" y="1268413"/>
            <a:ext cx="4141787" cy="396875"/>
          </a:xfrm>
          <a:prstGeom prst="rect">
            <a:avLst/>
          </a:prstGeom>
          <a:noFill/>
          <a:ln w="7938">
            <a:noFill/>
            <a:miter lim="800000"/>
            <a:headEnd/>
            <a:tailEnd/>
          </a:ln>
          <a:effectLst/>
        </p:spPr>
        <p:txBody>
          <a:bodyPr wrap="none">
            <a:spAutoFit/>
          </a:bodyPr>
          <a:lstStyle/>
          <a:p>
            <a:r>
              <a:rPr lang="zh-CN" altLang="en-US" sz="2000">
                <a:solidFill>
                  <a:schemeClr val="tx2"/>
                </a:solidFill>
                <a:latin typeface="Arial" charset="0"/>
                <a:ea typeface="楷体_GB2312" pitchFamily="49" charset="-122"/>
              </a:rPr>
              <a:t>借(左)  </a:t>
            </a:r>
            <a:r>
              <a:rPr lang="zh-CN" altLang="en-US" sz="2000" b="1">
                <a:solidFill>
                  <a:srgbClr val="CC0000"/>
                </a:solidFill>
                <a:ea typeface="楷体_GB2312" pitchFamily="49" charset="-122"/>
              </a:rPr>
              <a:t>负债及所有者权益类  </a:t>
            </a:r>
            <a:r>
              <a:rPr lang="zh-CN" altLang="en-US" sz="2000">
                <a:solidFill>
                  <a:schemeClr val="tx2"/>
                </a:solidFill>
                <a:latin typeface="Arial" charset="0"/>
                <a:ea typeface="楷体_GB2312" pitchFamily="49" charset="-122"/>
              </a:rPr>
              <a:t>贷(右)</a:t>
            </a:r>
          </a:p>
        </p:txBody>
      </p:sp>
      <p:sp>
        <p:nvSpPr>
          <p:cNvPr id="125087" name="Rectangle 159"/>
          <p:cNvSpPr>
            <a:spLocks noChangeArrowheads="1"/>
          </p:cNvSpPr>
          <p:nvPr/>
        </p:nvSpPr>
        <p:spPr bwMode="auto">
          <a:xfrm>
            <a:off x="4716463" y="4941888"/>
            <a:ext cx="4176712" cy="701675"/>
          </a:xfrm>
          <a:prstGeom prst="rect">
            <a:avLst/>
          </a:prstGeom>
          <a:noFill/>
          <a:ln w="7938">
            <a:noFill/>
            <a:miter lim="800000"/>
            <a:headEnd/>
            <a:tailEnd/>
          </a:ln>
          <a:effectLst/>
        </p:spPr>
        <p:txBody>
          <a:bodyPr>
            <a:spAutoFit/>
          </a:bodyPr>
          <a:lstStyle/>
          <a:p>
            <a:pPr algn="just"/>
            <a:r>
              <a:rPr lang="zh-CN" altLang="en-US" sz="2000" b="1">
                <a:solidFill>
                  <a:srgbClr val="CC0000"/>
                </a:solidFill>
                <a:latin typeface="Arial" charset="0"/>
                <a:ea typeface="楷体_GB2312" pitchFamily="49" charset="-122"/>
              </a:rPr>
              <a:t>注：</a:t>
            </a:r>
            <a:r>
              <a:rPr lang="zh-CN" altLang="en-US" sz="2000" b="1">
                <a:solidFill>
                  <a:schemeClr val="accent2"/>
                </a:solidFill>
                <a:latin typeface="Arial" charset="0"/>
                <a:ea typeface="楷体_GB2312" pitchFamily="49" charset="-122"/>
              </a:rPr>
              <a:t>收入、利润</a:t>
            </a:r>
            <a:r>
              <a:rPr lang="zh-CN" altLang="en-US" sz="2000">
                <a:solidFill>
                  <a:srgbClr val="0B0C17"/>
                </a:solidFill>
                <a:latin typeface="Arial" charset="0"/>
                <a:ea typeface="楷体_GB2312" pitchFamily="49" charset="-122"/>
              </a:rPr>
              <a:t>类帐户的结构及用途与负债及所有者 权益类账户相同。</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账</a:t>
            </a:r>
            <a:r>
              <a:rPr lang="zh-CN" altLang="en-US" sz="3200">
                <a:solidFill>
                  <a:schemeClr val="bg1"/>
                </a:solidFill>
                <a:ea typeface="楷体_GB2312" pitchFamily="49" charset="-122"/>
              </a:rPr>
              <a:t>户的结构</a:t>
            </a:r>
          </a:p>
        </p:txBody>
      </p:sp>
      <p:graphicFrame>
        <p:nvGraphicFramePr>
          <p:cNvPr id="126035" name="Group 83"/>
          <p:cNvGraphicFramePr>
            <a:graphicFrameLocks noGrp="1"/>
          </p:cNvGraphicFramePr>
          <p:nvPr>
            <p:ph type="tbl" idx="1"/>
          </p:nvPr>
        </p:nvGraphicFramePr>
        <p:xfrm>
          <a:off x="468313" y="1989138"/>
          <a:ext cx="8280400" cy="3887788"/>
        </p:xfrm>
        <a:graphic>
          <a:graphicData uri="http://schemas.openxmlformats.org/drawingml/2006/table">
            <a:tbl>
              <a:tblPr/>
              <a:tblGrid>
                <a:gridCol w="4140200"/>
                <a:gridCol w="4140200"/>
              </a:tblGrid>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资产的增加</a:t>
                      </a: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资产的减少</a:t>
                      </a: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成本的增加</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成本的结转</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费用支出的增加</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费用支出的转销</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40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负债的减少</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负债的增加</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所有者权益的减少</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所有者权益的增加</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收入的转销</a:t>
                      </a:r>
                    </a:p>
                  </a:txBody>
                  <a:tcPr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收入的增加</a:t>
                      </a:r>
                    </a:p>
                  </a:txBody>
                  <a:tcPr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期末余额:资产余额</a:t>
                      </a: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B0C17"/>
                          </a:solidFill>
                          <a:effectLst/>
                          <a:latin typeface="楷体_GB2312" pitchFamily="49" charset="-122"/>
                          <a:ea typeface="楷体_GB2312" pitchFamily="49" charset="-122"/>
                        </a:rPr>
                        <a:t>期末余额:负债及所有者权益余额</a:t>
                      </a: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8" name="日期占位符 3"/>
          <p:cNvSpPr>
            <a:spLocks noGrp="1"/>
          </p:cNvSpPr>
          <p:nvPr>
            <p:ph type="dt" sz="half" idx="10"/>
          </p:nvPr>
        </p:nvSpPr>
        <p:spPr/>
        <p:txBody>
          <a:bodyPr/>
          <a:lstStyle/>
          <a:p>
            <a:fld id="{8679BB5F-C8C9-4B98-9370-F1576A4BB16E}" type="datetime1">
              <a:rPr lang="zh-CN" altLang="en-US"/>
              <a:pPr/>
              <a:t>2012-07-13</a:t>
            </a:fld>
            <a:endParaRPr lang="en-US" altLang="ko-KR"/>
          </a:p>
        </p:txBody>
      </p:sp>
      <p:sp>
        <p:nvSpPr>
          <p:cNvPr id="39" name="页脚占位符 4"/>
          <p:cNvSpPr>
            <a:spLocks noGrp="1"/>
          </p:cNvSpPr>
          <p:nvPr>
            <p:ph type="ftr" sz="quarter" idx="11"/>
          </p:nvPr>
        </p:nvSpPr>
        <p:spPr/>
        <p:txBody>
          <a:bodyPr/>
          <a:lstStyle/>
          <a:p>
            <a:r>
              <a:rPr lang="en-US" altLang="ko-KR"/>
              <a:t>会计学</a:t>
            </a:r>
          </a:p>
        </p:txBody>
      </p:sp>
      <p:sp>
        <p:nvSpPr>
          <p:cNvPr id="40" name="灯片编号占位符 5"/>
          <p:cNvSpPr>
            <a:spLocks noGrp="1"/>
          </p:cNvSpPr>
          <p:nvPr>
            <p:ph type="sldNum" sz="quarter" idx="12"/>
          </p:nvPr>
        </p:nvSpPr>
        <p:spPr/>
        <p:txBody>
          <a:bodyPr/>
          <a:lstStyle/>
          <a:p>
            <a:fld id="{2039B596-A8DD-4CC6-A1BE-4D3B1D7C8CC7}" type="slidenum">
              <a:rPr lang="en-US" altLang="ko-KR"/>
              <a:pPr/>
              <a:t>66</a:t>
            </a:fld>
            <a:endParaRPr lang="en-US" altLang="ko-KR"/>
          </a:p>
        </p:txBody>
      </p:sp>
      <p:sp>
        <p:nvSpPr>
          <p:cNvPr id="125984" name="Rectangle 32"/>
          <p:cNvSpPr>
            <a:spLocks noChangeArrowheads="1"/>
          </p:cNvSpPr>
          <p:nvPr/>
        </p:nvSpPr>
        <p:spPr bwMode="auto">
          <a:xfrm>
            <a:off x="1979613" y="1431925"/>
            <a:ext cx="5146675" cy="457200"/>
          </a:xfrm>
          <a:prstGeom prst="rect">
            <a:avLst/>
          </a:prstGeom>
          <a:noFill/>
          <a:ln w="7938">
            <a:noFill/>
            <a:miter lim="800000"/>
            <a:headEnd/>
            <a:tailEnd/>
          </a:ln>
          <a:effectLst/>
        </p:spPr>
        <p:txBody>
          <a:bodyPr wrap="none">
            <a:spAutoFit/>
          </a:bodyPr>
          <a:lstStyle/>
          <a:p>
            <a:r>
              <a:rPr lang="zh-CN" altLang="en-US" b="1">
                <a:solidFill>
                  <a:srgbClr val="0B0C17"/>
                </a:solidFill>
                <a:latin typeface="Arial" charset="0"/>
                <a:ea typeface="楷体_GB2312" pitchFamily="49" charset="-122"/>
              </a:rPr>
              <a:t>借方     </a:t>
            </a:r>
            <a:r>
              <a:rPr lang="zh-CN" altLang="en-US" b="1">
                <a:solidFill>
                  <a:srgbClr val="0000CC"/>
                </a:solidFill>
                <a:latin typeface="Arial" charset="0"/>
                <a:ea typeface="楷体_GB2312" pitchFamily="49" charset="-122"/>
              </a:rPr>
              <a:t>账户名称（会计科目）</a:t>
            </a:r>
            <a:r>
              <a:rPr lang="zh-CN" altLang="en-US" b="1">
                <a:solidFill>
                  <a:srgbClr val="0B0C17"/>
                </a:solidFill>
                <a:latin typeface="Arial" charset="0"/>
                <a:ea typeface="楷体_GB2312" pitchFamily="49" charset="-122"/>
              </a:rPr>
              <a:t>   贷方</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zh-CN" altLang="en-US" sz="3200">
                <a:solidFill>
                  <a:schemeClr val="bg1"/>
                </a:solidFill>
                <a:ea typeface="楷体_GB2312" pitchFamily="49" charset="-122"/>
              </a:rPr>
              <a:t>4.借贷记账法的记账规则</a:t>
            </a:r>
          </a:p>
        </p:txBody>
      </p:sp>
      <p:sp>
        <p:nvSpPr>
          <p:cNvPr id="31" name="日期占位符 3"/>
          <p:cNvSpPr>
            <a:spLocks noGrp="1"/>
          </p:cNvSpPr>
          <p:nvPr>
            <p:ph type="dt" sz="half" idx="10"/>
          </p:nvPr>
        </p:nvSpPr>
        <p:spPr/>
        <p:txBody>
          <a:bodyPr/>
          <a:lstStyle/>
          <a:p>
            <a:fld id="{6DFCA9B9-E51E-4C02-B753-28B67983E451}" type="datetime1">
              <a:rPr lang="zh-CN" altLang="en-US"/>
              <a:pPr/>
              <a:t>2012-07-13</a:t>
            </a:fld>
            <a:endParaRPr lang="en-US" altLang="ko-KR"/>
          </a:p>
        </p:txBody>
      </p:sp>
      <p:sp>
        <p:nvSpPr>
          <p:cNvPr id="32" name="页脚占位符 4"/>
          <p:cNvSpPr>
            <a:spLocks noGrp="1"/>
          </p:cNvSpPr>
          <p:nvPr>
            <p:ph type="ftr" sz="quarter" idx="11"/>
          </p:nvPr>
        </p:nvSpPr>
        <p:spPr/>
        <p:txBody>
          <a:bodyPr/>
          <a:lstStyle/>
          <a:p>
            <a:r>
              <a:rPr lang="en-US" altLang="ko-KR"/>
              <a:t>会计学</a:t>
            </a:r>
          </a:p>
        </p:txBody>
      </p:sp>
      <p:sp>
        <p:nvSpPr>
          <p:cNvPr id="33" name="灯片编号占位符 5"/>
          <p:cNvSpPr>
            <a:spLocks noGrp="1"/>
          </p:cNvSpPr>
          <p:nvPr>
            <p:ph type="sldNum" sz="quarter" idx="12"/>
          </p:nvPr>
        </p:nvSpPr>
        <p:spPr/>
        <p:txBody>
          <a:bodyPr/>
          <a:lstStyle/>
          <a:p>
            <a:fld id="{14D2C24A-E198-4835-98D5-96806F5F1614}" type="slidenum">
              <a:rPr lang="en-US" altLang="ko-KR"/>
              <a:pPr/>
              <a:t>67</a:t>
            </a:fld>
            <a:endParaRPr lang="en-US" altLang="ko-KR"/>
          </a:p>
        </p:txBody>
      </p:sp>
      <p:sp>
        <p:nvSpPr>
          <p:cNvPr id="126980" name="Rectangle 4"/>
          <p:cNvSpPr>
            <a:spLocks noChangeArrowheads="1"/>
          </p:cNvSpPr>
          <p:nvPr/>
        </p:nvSpPr>
        <p:spPr bwMode="auto">
          <a:xfrm>
            <a:off x="611188" y="1052513"/>
            <a:ext cx="3860800" cy="457200"/>
          </a:xfrm>
          <a:prstGeom prst="rect">
            <a:avLst/>
          </a:prstGeom>
          <a:noFill/>
          <a:ln w="7938">
            <a:noFill/>
            <a:miter lim="800000"/>
            <a:headEnd/>
            <a:tailEnd/>
          </a:ln>
          <a:effectLst/>
        </p:spPr>
        <p:txBody>
          <a:bodyPr wrap="none">
            <a:spAutoFit/>
          </a:bodyPr>
          <a:lstStyle/>
          <a:p>
            <a:r>
              <a:rPr lang="zh-CN" altLang="en-US" b="1">
                <a:solidFill>
                  <a:schemeClr val="accent2"/>
                </a:solidFill>
                <a:ea typeface="楷体_GB2312" pitchFamily="49" charset="-122"/>
              </a:rPr>
              <a:t>有借必有贷，借贷必相等。</a:t>
            </a:r>
          </a:p>
        </p:txBody>
      </p:sp>
      <p:sp>
        <p:nvSpPr>
          <p:cNvPr id="126981" name="Rectangle 5"/>
          <p:cNvSpPr>
            <a:spLocks noChangeArrowheads="1"/>
          </p:cNvSpPr>
          <p:nvPr/>
        </p:nvSpPr>
        <p:spPr bwMode="auto">
          <a:xfrm>
            <a:off x="611188" y="1557338"/>
            <a:ext cx="1103312" cy="457200"/>
          </a:xfrm>
          <a:prstGeom prst="rect">
            <a:avLst/>
          </a:prstGeom>
          <a:noFill/>
          <a:ln w="7938">
            <a:noFill/>
            <a:miter lim="800000"/>
            <a:headEnd/>
            <a:tailEnd/>
          </a:ln>
          <a:effectLst/>
        </p:spPr>
        <p:txBody>
          <a:bodyPr wrap="none">
            <a:spAutoFit/>
          </a:bodyPr>
          <a:lstStyle/>
          <a:p>
            <a:r>
              <a:rPr lang="zh-CN" altLang="en-US" b="1">
                <a:ea typeface="楷体_GB2312" pitchFamily="49" charset="-122"/>
              </a:rPr>
              <a:t>举例：</a:t>
            </a:r>
          </a:p>
        </p:txBody>
      </p:sp>
      <p:sp>
        <p:nvSpPr>
          <p:cNvPr id="126982" name="Rectangle 6"/>
          <p:cNvSpPr>
            <a:spLocks noChangeArrowheads="1"/>
          </p:cNvSpPr>
          <p:nvPr/>
        </p:nvSpPr>
        <p:spPr bwMode="auto">
          <a:xfrm>
            <a:off x="611188" y="2079625"/>
            <a:ext cx="4691062" cy="457200"/>
          </a:xfrm>
          <a:prstGeom prst="rect">
            <a:avLst/>
          </a:prstGeom>
          <a:noFill/>
          <a:ln w="7938">
            <a:noFill/>
            <a:miter lim="800000"/>
            <a:headEnd/>
            <a:tailEnd/>
          </a:ln>
          <a:effectLst/>
        </p:spPr>
        <p:txBody>
          <a:bodyPr wrap="none">
            <a:spAutoFit/>
          </a:bodyPr>
          <a:lstStyle/>
          <a:p>
            <a:r>
              <a:rPr lang="zh-CN" altLang="en-US">
                <a:solidFill>
                  <a:srgbClr val="0B0C17"/>
                </a:solidFill>
                <a:latin typeface="Arial" charset="0"/>
                <a:ea typeface="楷体_GB2312" pitchFamily="49" charset="-122"/>
              </a:rPr>
              <a:t>（1）生产产品领用材料5000元。</a:t>
            </a:r>
          </a:p>
        </p:txBody>
      </p:sp>
      <p:sp>
        <p:nvSpPr>
          <p:cNvPr id="126983" name="Rectangle 7"/>
          <p:cNvSpPr>
            <a:spLocks noChangeArrowheads="1"/>
          </p:cNvSpPr>
          <p:nvPr/>
        </p:nvSpPr>
        <p:spPr bwMode="auto">
          <a:xfrm>
            <a:off x="611188" y="3952875"/>
            <a:ext cx="4691062" cy="457200"/>
          </a:xfrm>
          <a:prstGeom prst="rect">
            <a:avLst/>
          </a:prstGeom>
          <a:noFill/>
          <a:ln w="7938">
            <a:noFill/>
            <a:miter lim="800000"/>
            <a:headEnd/>
            <a:tailEnd/>
          </a:ln>
          <a:effectLst/>
        </p:spPr>
        <p:txBody>
          <a:bodyPr wrap="none">
            <a:spAutoFit/>
          </a:bodyPr>
          <a:lstStyle/>
          <a:p>
            <a:r>
              <a:rPr lang="zh-CN" altLang="en-US">
                <a:solidFill>
                  <a:srgbClr val="0B0C17"/>
                </a:solidFill>
                <a:latin typeface="Arial" charset="0"/>
                <a:ea typeface="楷体_GB2312" pitchFamily="49" charset="-122"/>
              </a:rPr>
              <a:t>（2）出售产品收取现金3000元。</a:t>
            </a:r>
          </a:p>
        </p:txBody>
      </p:sp>
      <p:sp>
        <p:nvSpPr>
          <p:cNvPr id="126986" name="Line 10"/>
          <p:cNvSpPr>
            <a:spLocks noChangeShapeType="1"/>
          </p:cNvSpPr>
          <p:nvPr/>
        </p:nvSpPr>
        <p:spPr bwMode="auto">
          <a:xfrm>
            <a:off x="1116013" y="3136900"/>
            <a:ext cx="2863850" cy="3175"/>
          </a:xfrm>
          <a:prstGeom prst="line">
            <a:avLst/>
          </a:prstGeom>
          <a:noFill/>
          <a:ln w="25400">
            <a:solidFill>
              <a:srgbClr val="333399"/>
            </a:solidFill>
            <a:round/>
            <a:headEnd/>
            <a:tailEnd/>
          </a:ln>
          <a:effectLst/>
        </p:spPr>
        <p:txBody>
          <a:bodyPr/>
          <a:lstStyle/>
          <a:p>
            <a:endParaRPr lang="zh-CN" altLang="en-US"/>
          </a:p>
        </p:txBody>
      </p:sp>
      <p:sp>
        <p:nvSpPr>
          <p:cNvPr id="126987" name="Line 11"/>
          <p:cNvSpPr>
            <a:spLocks noChangeShapeType="1"/>
          </p:cNvSpPr>
          <p:nvPr/>
        </p:nvSpPr>
        <p:spPr bwMode="auto">
          <a:xfrm flipH="1">
            <a:off x="2540000" y="3140075"/>
            <a:ext cx="9525" cy="477838"/>
          </a:xfrm>
          <a:prstGeom prst="line">
            <a:avLst/>
          </a:prstGeom>
          <a:noFill/>
          <a:ln w="25400">
            <a:solidFill>
              <a:srgbClr val="333399"/>
            </a:solidFill>
            <a:round/>
            <a:headEnd/>
            <a:tailEnd/>
          </a:ln>
          <a:effectLst/>
        </p:spPr>
        <p:txBody>
          <a:bodyPr/>
          <a:lstStyle/>
          <a:p>
            <a:endParaRPr lang="zh-CN" altLang="en-US"/>
          </a:p>
        </p:txBody>
      </p:sp>
      <p:sp>
        <p:nvSpPr>
          <p:cNvPr id="126988" name="Text Box 12"/>
          <p:cNvSpPr txBox="1">
            <a:spLocks noChangeArrowheads="1"/>
          </p:cNvSpPr>
          <p:nvPr/>
        </p:nvSpPr>
        <p:spPr bwMode="auto">
          <a:xfrm>
            <a:off x="1330325" y="2708275"/>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6989" name="Text Box 13"/>
          <p:cNvSpPr txBox="1">
            <a:spLocks noChangeArrowheads="1"/>
          </p:cNvSpPr>
          <p:nvPr/>
        </p:nvSpPr>
        <p:spPr bwMode="auto">
          <a:xfrm>
            <a:off x="3275013" y="2708275"/>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6990" name="Rectangle 14"/>
          <p:cNvSpPr>
            <a:spLocks noChangeArrowheads="1"/>
          </p:cNvSpPr>
          <p:nvPr/>
        </p:nvSpPr>
        <p:spPr bwMode="auto">
          <a:xfrm>
            <a:off x="2051050" y="2708275"/>
            <a:ext cx="950913"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原材料</a:t>
            </a:r>
          </a:p>
        </p:txBody>
      </p:sp>
      <p:sp>
        <p:nvSpPr>
          <p:cNvPr id="126991" name="Rectangle 15"/>
          <p:cNvSpPr>
            <a:spLocks noChangeArrowheads="1"/>
          </p:cNvSpPr>
          <p:nvPr/>
        </p:nvSpPr>
        <p:spPr bwMode="auto">
          <a:xfrm>
            <a:off x="2843213" y="3192463"/>
            <a:ext cx="755650" cy="396875"/>
          </a:xfrm>
          <a:prstGeom prst="rect">
            <a:avLst/>
          </a:prstGeom>
          <a:noFill/>
          <a:ln w="7938">
            <a:noFill/>
            <a:miter lim="800000"/>
            <a:headEnd/>
            <a:tailEnd/>
          </a:ln>
          <a:effectLst/>
        </p:spPr>
        <p:txBody>
          <a:bodyPr wrap="none">
            <a:spAutoFit/>
          </a:bodyPr>
          <a:lstStyle/>
          <a:p>
            <a:r>
              <a:rPr lang="zh-CN" altLang="en-US" sz="2000" b="1">
                <a:solidFill>
                  <a:srgbClr val="0B0C17"/>
                </a:solidFill>
                <a:ea typeface="宋体" charset="-122"/>
              </a:rPr>
              <a:t>5000</a:t>
            </a:r>
          </a:p>
        </p:txBody>
      </p:sp>
      <p:sp>
        <p:nvSpPr>
          <p:cNvPr id="126992" name="Line 16"/>
          <p:cNvSpPr>
            <a:spLocks noChangeShapeType="1"/>
          </p:cNvSpPr>
          <p:nvPr/>
        </p:nvSpPr>
        <p:spPr bwMode="auto">
          <a:xfrm>
            <a:off x="4357688" y="3155950"/>
            <a:ext cx="2863850" cy="3175"/>
          </a:xfrm>
          <a:prstGeom prst="line">
            <a:avLst/>
          </a:prstGeom>
          <a:noFill/>
          <a:ln w="25400">
            <a:solidFill>
              <a:srgbClr val="333399"/>
            </a:solidFill>
            <a:round/>
            <a:headEnd/>
            <a:tailEnd/>
          </a:ln>
          <a:effectLst/>
        </p:spPr>
        <p:txBody>
          <a:bodyPr/>
          <a:lstStyle/>
          <a:p>
            <a:endParaRPr lang="zh-CN" altLang="en-US"/>
          </a:p>
        </p:txBody>
      </p:sp>
      <p:sp>
        <p:nvSpPr>
          <p:cNvPr id="126993" name="Line 17"/>
          <p:cNvSpPr>
            <a:spLocks noChangeShapeType="1"/>
          </p:cNvSpPr>
          <p:nvPr/>
        </p:nvSpPr>
        <p:spPr bwMode="auto">
          <a:xfrm flipH="1">
            <a:off x="5781675" y="3159125"/>
            <a:ext cx="9525" cy="477838"/>
          </a:xfrm>
          <a:prstGeom prst="line">
            <a:avLst/>
          </a:prstGeom>
          <a:noFill/>
          <a:ln w="25400">
            <a:solidFill>
              <a:srgbClr val="333399"/>
            </a:solidFill>
            <a:round/>
            <a:headEnd/>
            <a:tailEnd/>
          </a:ln>
          <a:effectLst/>
        </p:spPr>
        <p:txBody>
          <a:bodyPr/>
          <a:lstStyle/>
          <a:p>
            <a:endParaRPr lang="zh-CN" altLang="en-US"/>
          </a:p>
        </p:txBody>
      </p:sp>
      <p:sp>
        <p:nvSpPr>
          <p:cNvPr id="126994" name="Text Box 18"/>
          <p:cNvSpPr txBox="1">
            <a:spLocks noChangeArrowheads="1"/>
          </p:cNvSpPr>
          <p:nvPr/>
        </p:nvSpPr>
        <p:spPr bwMode="auto">
          <a:xfrm>
            <a:off x="4572000" y="2727325"/>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6995" name="Text Box 19"/>
          <p:cNvSpPr txBox="1">
            <a:spLocks noChangeArrowheads="1"/>
          </p:cNvSpPr>
          <p:nvPr/>
        </p:nvSpPr>
        <p:spPr bwMode="auto">
          <a:xfrm>
            <a:off x="6516688" y="2727325"/>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6996" name="Rectangle 20"/>
          <p:cNvSpPr>
            <a:spLocks noChangeArrowheads="1"/>
          </p:cNvSpPr>
          <p:nvPr/>
        </p:nvSpPr>
        <p:spPr bwMode="auto">
          <a:xfrm>
            <a:off x="5219700" y="2708275"/>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生产成本</a:t>
            </a:r>
          </a:p>
        </p:txBody>
      </p:sp>
      <p:sp>
        <p:nvSpPr>
          <p:cNvPr id="126997" name="Rectangle 21"/>
          <p:cNvSpPr>
            <a:spLocks noChangeArrowheads="1"/>
          </p:cNvSpPr>
          <p:nvPr/>
        </p:nvSpPr>
        <p:spPr bwMode="auto">
          <a:xfrm>
            <a:off x="4716463" y="3211513"/>
            <a:ext cx="755650" cy="396875"/>
          </a:xfrm>
          <a:prstGeom prst="rect">
            <a:avLst/>
          </a:prstGeom>
          <a:noFill/>
          <a:ln w="7938">
            <a:noFill/>
            <a:miter lim="800000"/>
            <a:headEnd/>
            <a:tailEnd/>
          </a:ln>
          <a:effectLst/>
        </p:spPr>
        <p:txBody>
          <a:bodyPr wrap="none">
            <a:spAutoFit/>
          </a:bodyPr>
          <a:lstStyle/>
          <a:p>
            <a:r>
              <a:rPr lang="zh-CN" altLang="en-US" sz="2000" b="1">
                <a:solidFill>
                  <a:srgbClr val="0B0C17"/>
                </a:solidFill>
                <a:ea typeface="宋体" charset="-122"/>
              </a:rPr>
              <a:t>5000</a:t>
            </a:r>
          </a:p>
        </p:txBody>
      </p:sp>
      <p:sp>
        <p:nvSpPr>
          <p:cNvPr id="126998" name="Line 22"/>
          <p:cNvSpPr>
            <a:spLocks noChangeShapeType="1"/>
          </p:cNvSpPr>
          <p:nvPr/>
        </p:nvSpPr>
        <p:spPr bwMode="auto">
          <a:xfrm>
            <a:off x="1117600" y="5226050"/>
            <a:ext cx="2863850" cy="3175"/>
          </a:xfrm>
          <a:prstGeom prst="line">
            <a:avLst/>
          </a:prstGeom>
          <a:noFill/>
          <a:ln w="25400">
            <a:solidFill>
              <a:srgbClr val="333399"/>
            </a:solidFill>
            <a:round/>
            <a:headEnd/>
            <a:tailEnd/>
          </a:ln>
          <a:effectLst/>
        </p:spPr>
        <p:txBody>
          <a:bodyPr/>
          <a:lstStyle/>
          <a:p>
            <a:endParaRPr lang="zh-CN" altLang="en-US"/>
          </a:p>
        </p:txBody>
      </p:sp>
      <p:sp>
        <p:nvSpPr>
          <p:cNvPr id="126999" name="Line 23"/>
          <p:cNvSpPr>
            <a:spLocks noChangeShapeType="1"/>
          </p:cNvSpPr>
          <p:nvPr/>
        </p:nvSpPr>
        <p:spPr bwMode="auto">
          <a:xfrm flipH="1">
            <a:off x="2541588" y="5229225"/>
            <a:ext cx="9525" cy="477838"/>
          </a:xfrm>
          <a:prstGeom prst="line">
            <a:avLst/>
          </a:prstGeom>
          <a:noFill/>
          <a:ln w="25400">
            <a:solidFill>
              <a:srgbClr val="333399"/>
            </a:solidFill>
            <a:round/>
            <a:headEnd/>
            <a:tailEnd/>
          </a:ln>
          <a:effectLst/>
        </p:spPr>
        <p:txBody>
          <a:bodyPr/>
          <a:lstStyle/>
          <a:p>
            <a:endParaRPr lang="zh-CN" altLang="en-US"/>
          </a:p>
        </p:txBody>
      </p:sp>
      <p:sp>
        <p:nvSpPr>
          <p:cNvPr id="127000" name="Text Box 24"/>
          <p:cNvSpPr txBox="1">
            <a:spLocks noChangeArrowheads="1"/>
          </p:cNvSpPr>
          <p:nvPr/>
        </p:nvSpPr>
        <p:spPr bwMode="auto">
          <a:xfrm>
            <a:off x="1331913" y="4797425"/>
            <a:ext cx="477837"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7001" name="Text Box 25"/>
          <p:cNvSpPr txBox="1">
            <a:spLocks noChangeArrowheads="1"/>
          </p:cNvSpPr>
          <p:nvPr/>
        </p:nvSpPr>
        <p:spPr bwMode="auto">
          <a:xfrm>
            <a:off x="3276600" y="4797425"/>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7002" name="Rectangle 26"/>
          <p:cNvSpPr>
            <a:spLocks noChangeArrowheads="1"/>
          </p:cNvSpPr>
          <p:nvPr/>
        </p:nvSpPr>
        <p:spPr bwMode="auto">
          <a:xfrm>
            <a:off x="1979613" y="4797425"/>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库存现金</a:t>
            </a:r>
          </a:p>
        </p:txBody>
      </p:sp>
      <p:sp>
        <p:nvSpPr>
          <p:cNvPr id="127003" name="Rectangle 27"/>
          <p:cNvSpPr>
            <a:spLocks noChangeArrowheads="1"/>
          </p:cNvSpPr>
          <p:nvPr/>
        </p:nvSpPr>
        <p:spPr bwMode="auto">
          <a:xfrm>
            <a:off x="1403350" y="5300663"/>
            <a:ext cx="755650"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3000</a:t>
            </a:r>
          </a:p>
        </p:txBody>
      </p:sp>
      <p:sp>
        <p:nvSpPr>
          <p:cNvPr id="127004" name="Line 28"/>
          <p:cNvSpPr>
            <a:spLocks noChangeShapeType="1"/>
          </p:cNvSpPr>
          <p:nvPr/>
        </p:nvSpPr>
        <p:spPr bwMode="auto">
          <a:xfrm>
            <a:off x="4359275" y="5245100"/>
            <a:ext cx="2863850" cy="3175"/>
          </a:xfrm>
          <a:prstGeom prst="line">
            <a:avLst/>
          </a:prstGeom>
          <a:noFill/>
          <a:ln w="25400">
            <a:solidFill>
              <a:srgbClr val="333399"/>
            </a:solidFill>
            <a:round/>
            <a:headEnd/>
            <a:tailEnd/>
          </a:ln>
          <a:effectLst/>
        </p:spPr>
        <p:txBody>
          <a:bodyPr/>
          <a:lstStyle/>
          <a:p>
            <a:endParaRPr lang="zh-CN" altLang="en-US"/>
          </a:p>
        </p:txBody>
      </p:sp>
      <p:sp>
        <p:nvSpPr>
          <p:cNvPr id="127005" name="Line 29"/>
          <p:cNvSpPr>
            <a:spLocks noChangeShapeType="1"/>
          </p:cNvSpPr>
          <p:nvPr/>
        </p:nvSpPr>
        <p:spPr bwMode="auto">
          <a:xfrm flipH="1">
            <a:off x="5783263" y="5248275"/>
            <a:ext cx="9525" cy="477838"/>
          </a:xfrm>
          <a:prstGeom prst="line">
            <a:avLst/>
          </a:prstGeom>
          <a:noFill/>
          <a:ln w="25400">
            <a:solidFill>
              <a:srgbClr val="333399"/>
            </a:solidFill>
            <a:round/>
            <a:headEnd/>
            <a:tailEnd/>
          </a:ln>
          <a:effectLst/>
        </p:spPr>
        <p:txBody>
          <a:bodyPr/>
          <a:lstStyle/>
          <a:p>
            <a:endParaRPr lang="zh-CN" altLang="en-US"/>
          </a:p>
        </p:txBody>
      </p:sp>
      <p:sp>
        <p:nvSpPr>
          <p:cNvPr id="127006" name="Text Box 30"/>
          <p:cNvSpPr txBox="1">
            <a:spLocks noChangeArrowheads="1"/>
          </p:cNvSpPr>
          <p:nvPr/>
        </p:nvSpPr>
        <p:spPr bwMode="auto">
          <a:xfrm>
            <a:off x="4573588" y="4816475"/>
            <a:ext cx="477837"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7007" name="Text Box 31"/>
          <p:cNvSpPr txBox="1">
            <a:spLocks noChangeArrowheads="1"/>
          </p:cNvSpPr>
          <p:nvPr/>
        </p:nvSpPr>
        <p:spPr bwMode="auto">
          <a:xfrm>
            <a:off x="6518275" y="4816475"/>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7008" name="Rectangle 32"/>
          <p:cNvSpPr>
            <a:spLocks noChangeArrowheads="1"/>
          </p:cNvSpPr>
          <p:nvPr/>
        </p:nvSpPr>
        <p:spPr bwMode="auto">
          <a:xfrm>
            <a:off x="4932363" y="4797425"/>
            <a:ext cx="1717675"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主营业务收入</a:t>
            </a:r>
          </a:p>
        </p:txBody>
      </p:sp>
      <p:sp>
        <p:nvSpPr>
          <p:cNvPr id="127009" name="Rectangle 33"/>
          <p:cNvSpPr>
            <a:spLocks noChangeArrowheads="1"/>
          </p:cNvSpPr>
          <p:nvPr/>
        </p:nvSpPr>
        <p:spPr bwMode="auto">
          <a:xfrm>
            <a:off x="6156325" y="5300663"/>
            <a:ext cx="755650"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3000</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日期占位符 3"/>
          <p:cNvSpPr>
            <a:spLocks noGrp="1"/>
          </p:cNvSpPr>
          <p:nvPr>
            <p:ph type="dt" sz="half" idx="10"/>
          </p:nvPr>
        </p:nvSpPr>
        <p:spPr/>
        <p:txBody>
          <a:bodyPr/>
          <a:lstStyle/>
          <a:p>
            <a:fld id="{039FC808-5B7F-4B84-A665-9F09D6484045}" type="datetime1">
              <a:rPr lang="zh-CN" altLang="en-US"/>
              <a:pPr/>
              <a:t>2012-07-13</a:t>
            </a:fld>
            <a:endParaRPr lang="en-US" altLang="ko-KR"/>
          </a:p>
        </p:txBody>
      </p:sp>
      <p:sp>
        <p:nvSpPr>
          <p:cNvPr id="42" name="页脚占位符 4"/>
          <p:cNvSpPr>
            <a:spLocks noGrp="1"/>
          </p:cNvSpPr>
          <p:nvPr>
            <p:ph type="ftr" sz="quarter" idx="11"/>
          </p:nvPr>
        </p:nvSpPr>
        <p:spPr/>
        <p:txBody>
          <a:bodyPr/>
          <a:lstStyle/>
          <a:p>
            <a:r>
              <a:rPr lang="en-US" altLang="ko-KR"/>
              <a:t>会计学</a:t>
            </a:r>
          </a:p>
        </p:txBody>
      </p:sp>
      <p:sp>
        <p:nvSpPr>
          <p:cNvPr id="43" name="灯片编号占位符 5"/>
          <p:cNvSpPr>
            <a:spLocks noGrp="1"/>
          </p:cNvSpPr>
          <p:nvPr>
            <p:ph type="sldNum" sz="quarter" idx="12"/>
          </p:nvPr>
        </p:nvSpPr>
        <p:spPr/>
        <p:txBody>
          <a:bodyPr/>
          <a:lstStyle/>
          <a:p>
            <a:fld id="{8CDEF225-CE8E-4835-988C-E4DBC07E24A9}" type="slidenum">
              <a:rPr lang="en-US" altLang="ko-KR"/>
              <a:pPr/>
              <a:t>68</a:t>
            </a:fld>
            <a:endParaRPr lang="en-US" altLang="ko-KR"/>
          </a:p>
        </p:txBody>
      </p:sp>
      <p:sp>
        <p:nvSpPr>
          <p:cNvPr id="128004" name="Rectangle 4"/>
          <p:cNvSpPr>
            <a:spLocks noChangeArrowheads="1"/>
          </p:cNvSpPr>
          <p:nvPr/>
        </p:nvSpPr>
        <p:spPr bwMode="auto">
          <a:xfrm>
            <a:off x="611188" y="1052513"/>
            <a:ext cx="5165725" cy="457200"/>
          </a:xfrm>
          <a:prstGeom prst="rect">
            <a:avLst/>
          </a:prstGeom>
          <a:noFill/>
          <a:ln w="7938">
            <a:noFill/>
            <a:miter lim="800000"/>
            <a:headEnd/>
            <a:tailEnd/>
          </a:ln>
          <a:effectLst/>
        </p:spPr>
        <p:txBody>
          <a:bodyPr wrap="none">
            <a:spAutoFit/>
          </a:bodyPr>
          <a:lstStyle/>
          <a:p>
            <a:r>
              <a:rPr lang="zh-CN" altLang="en-US">
                <a:latin typeface="Arial" charset="0"/>
                <a:ea typeface="楷体_GB2312" pitchFamily="49" charset="-122"/>
              </a:rPr>
              <a:t>（3）用资本公积10000元转增资本。</a:t>
            </a:r>
          </a:p>
        </p:txBody>
      </p:sp>
      <p:sp>
        <p:nvSpPr>
          <p:cNvPr id="128005" name="Rectangle 5"/>
          <p:cNvSpPr>
            <a:spLocks noChangeArrowheads="1"/>
          </p:cNvSpPr>
          <p:nvPr/>
        </p:nvSpPr>
        <p:spPr bwMode="auto">
          <a:xfrm>
            <a:off x="611188" y="2852738"/>
            <a:ext cx="5130800" cy="457200"/>
          </a:xfrm>
          <a:prstGeom prst="rect">
            <a:avLst/>
          </a:prstGeom>
          <a:noFill/>
          <a:ln w="7938">
            <a:noFill/>
            <a:miter lim="800000"/>
            <a:headEnd/>
            <a:tailEnd/>
          </a:ln>
          <a:effectLst/>
        </p:spPr>
        <p:txBody>
          <a:bodyPr wrap="none">
            <a:spAutoFit/>
          </a:bodyPr>
          <a:lstStyle/>
          <a:p>
            <a:r>
              <a:rPr lang="zh-CN" altLang="en-US">
                <a:solidFill>
                  <a:srgbClr val="0B0C17"/>
                </a:solidFill>
                <a:latin typeface="Arial" charset="0"/>
                <a:ea typeface="楷体_GB2312" pitchFamily="49" charset="-122"/>
              </a:rPr>
              <a:t>（4）以现金支付厂部水电费500元。</a:t>
            </a:r>
          </a:p>
        </p:txBody>
      </p:sp>
      <p:sp>
        <p:nvSpPr>
          <p:cNvPr id="128006" name="Rectangle 6"/>
          <p:cNvSpPr>
            <a:spLocks noChangeArrowheads="1"/>
          </p:cNvSpPr>
          <p:nvPr/>
        </p:nvSpPr>
        <p:spPr bwMode="auto">
          <a:xfrm>
            <a:off x="611188" y="4672013"/>
            <a:ext cx="5300662" cy="457200"/>
          </a:xfrm>
          <a:prstGeom prst="rect">
            <a:avLst/>
          </a:prstGeom>
          <a:noFill/>
          <a:ln w="7938">
            <a:noFill/>
            <a:miter lim="800000"/>
            <a:headEnd/>
            <a:tailEnd/>
          </a:ln>
          <a:effectLst/>
        </p:spPr>
        <p:txBody>
          <a:bodyPr wrap="none">
            <a:spAutoFit/>
          </a:bodyPr>
          <a:lstStyle/>
          <a:p>
            <a:r>
              <a:rPr lang="zh-CN" altLang="en-US">
                <a:solidFill>
                  <a:srgbClr val="0B0C17"/>
                </a:solidFill>
                <a:latin typeface="Arial" charset="0"/>
                <a:ea typeface="楷体_GB2312" pitchFamily="49" charset="-122"/>
              </a:rPr>
              <a:t>（5）收到甲单位偿还前欠货款5000元</a:t>
            </a:r>
          </a:p>
        </p:txBody>
      </p:sp>
      <p:sp>
        <p:nvSpPr>
          <p:cNvPr id="128007" name="Line 7"/>
          <p:cNvSpPr>
            <a:spLocks noChangeShapeType="1"/>
          </p:cNvSpPr>
          <p:nvPr/>
        </p:nvSpPr>
        <p:spPr bwMode="auto">
          <a:xfrm>
            <a:off x="1404938" y="2128838"/>
            <a:ext cx="2863850" cy="3175"/>
          </a:xfrm>
          <a:prstGeom prst="line">
            <a:avLst/>
          </a:prstGeom>
          <a:noFill/>
          <a:ln w="25400">
            <a:solidFill>
              <a:srgbClr val="333399"/>
            </a:solidFill>
            <a:round/>
            <a:headEnd/>
            <a:tailEnd/>
          </a:ln>
          <a:effectLst/>
        </p:spPr>
        <p:txBody>
          <a:bodyPr/>
          <a:lstStyle/>
          <a:p>
            <a:endParaRPr lang="zh-CN" altLang="en-US"/>
          </a:p>
        </p:txBody>
      </p:sp>
      <p:sp>
        <p:nvSpPr>
          <p:cNvPr id="128008" name="Line 8"/>
          <p:cNvSpPr>
            <a:spLocks noChangeShapeType="1"/>
          </p:cNvSpPr>
          <p:nvPr/>
        </p:nvSpPr>
        <p:spPr bwMode="auto">
          <a:xfrm flipH="1">
            <a:off x="2828925" y="2132013"/>
            <a:ext cx="9525" cy="477837"/>
          </a:xfrm>
          <a:prstGeom prst="line">
            <a:avLst/>
          </a:prstGeom>
          <a:noFill/>
          <a:ln w="25400">
            <a:solidFill>
              <a:srgbClr val="333399"/>
            </a:solidFill>
            <a:round/>
            <a:headEnd/>
            <a:tailEnd/>
          </a:ln>
          <a:effectLst/>
        </p:spPr>
        <p:txBody>
          <a:bodyPr/>
          <a:lstStyle/>
          <a:p>
            <a:endParaRPr lang="zh-CN" altLang="en-US"/>
          </a:p>
        </p:txBody>
      </p:sp>
      <p:sp>
        <p:nvSpPr>
          <p:cNvPr id="128009" name="Text Box 9"/>
          <p:cNvSpPr txBox="1">
            <a:spLocks noChangeArrowheads="1"/>
          </p:cNvSpPr>
          <p:nvPr/>
        </p:nvSpPr>
        <p:spPr bwMode="auto">
          <a:xfrm>
            <a:off x="1619250" y="170021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10" name="Text Box 10"/>
          <p:cNvSpPr txBox="1">
            <a:spLocks noChangeArrowheads="1"/>
          </p:cNvSpPr>
          <p:nvPr/>
        </p:nvSpPr>
        <p:spPr bwMode="auto">
          <a:xfrm>
            <a:off x="3563938" y="170021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11" name="Rectangle 11"/>
          <p:cNvSpPr>
            <a:spLocks noChangeArrowheads="1"/>
          </p:cNvSpPr>
          <p:nvPr/>
        </p:nvSpPr>
        <p:spPr bwMode="auto">
          <a:xfrm>
            <a:off x="2266950" y="170021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资本公积</a:t>
            </a:r>
          </a:p>
        </p:txBody>
      </p:sp>
      <p:sp>
        <p:nvSpPr>
          <p:cNvPr id="128012" name="Rectangle 12"/>
          <p:cNvSpPr>
            <a:spLocks noChangeArrowheads="1"/>
          </p:cNvSpPr>
          <p:nvPr/>
        </p:nvSpPr>
        <p:spPr bwMode="auto">
          <a:xfrm>
            <a:off x="1690688" y="2203450"/>
            <a:ext cx="898525"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10000</a:t>
            </a:r>
          </a:p>
        </p:txBody>
      </p:sp>
      <p:sp>
        <p:nvSpPr>
          <p:cNvPr id="128013" name="Line 13"/>
          <p:cNvSpPr>
            <a:spLocks noChangeShapeType="1"/>
          </p:cNvSpPr>
          <p:nvPr/>
        </p:nvSpPr>
        <p:spPr bwMode="auto">
          <a:xfrm>
            <a:off x="4646613" y="2147888"/>
            <a:ext cx="2863850" cy="3175"/>
          </a:xfrm>
          <a:prstGeom prst="line">
            <a:avLst/>
          </a:prstGeom>
          <a:noFill/>
          <a:ln w="25400">
            <a:solidFill>
              <a:srgbClr val="333399"/>
            </a:solidFill>
            <a:round/>
            <a:headEnd/>
            <a:tailEnd/>
          </a:ln>
          <a:effectLst/>
        </p:spPr>
        <p:txBody>
          <a:bodyPr/>
          <a:lstStyle/>
          <a:p>
            <a:endParaRPr lang="zh-CN" altLang="en-US"/>
          </a:p>
        </p:txBody>
      </p:sp>
      <p:sp>
        <p:nvSpPr>
          <p:cNvPr id="128014" name="Line 14"/>
          <p:cNvSpPr>
            <a:spLocks noChangeShapeType="1"/>
          </p:cNvSpPr>
          <p:nvPr/>
        </p:nvSpPr>
        <p:spPr bwMode="auto">
          <a:xfrm flipH="1">
            <a:off x="6070600" y="2151063"/>
            <a:ext cx="9525" cy="477837"/>
          </a:xfrm>
          <a:prstGeom prst="line">
            <a:avLst/>
          </a:prstGeom>
          <a:noFill/>
          <a:ln w="25400">
            <a:solidFill>
              <a:srgbClr val="333399"/>
            </a:solidFill>
            <a:round/>
            <a:headEnd/>
            <a:tailEnd/>
          </a:ln>
          <a:effectLst/>
        </p:spPr>
        <p:txBody>
          <a:bodyPr/>
          <a:lstStyle/>
          <a:p>
            <a:endParaRPr lang="zh-CN" altLang="en-US"/>
          </a:p>
        </p:txBody>
      </p:sp>
      <p:sp>
        <p:nvSpPr>
          <p:cNvPr id="128015" name="Text Box 15"/>
          <p:cNvSpPr txBox="1">
            <a:spLocks noChangeArrowheads="1"/>
          </p:cNvSpPr>
          <p:nvPr/>
        </p:nvSpPr>
        <p:spPr bwMode="auto">
          <a:xfrm>
            <a:off x="4860925" y="171926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16" name="Text Box 16"/>
          <p:cNvSpPr txBox="1">
            <a:spLocks noChangeArrowheads="1"/>
          </p:cNvSpPr>
          <p:nvPr/>
        </p:nvSpPr>
        <p:spPr bwMode="auto">
          <a:xfrm>
            <a:off x="6805613" y="171926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17" name="Rectangle 17"/>
          <p:cNvSpPr>
            <a:spLocks noChangeArrowheads="1"/>
          </p:cNvSpPr>
          <p:nvPr/>
        </p:nvSpPr>
        <p:spPr bwMode="auto">
          <a:xfrm>
            <a:off x="5508625" y="170021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实收资本</a:t>
            </a:r>
          </a:p>
        </p:txBody>
      </p:sp>
      <p:sp>
        <p:nvSpPr>
          <p:cNvPr id="128018" name="Rectangle 18"/>
          <p:cNvSpPr>
            <a:spLocks noChangeArrowheads="1"/>
          </p:cNvSpPr>
          <p:nvPr/>
        </p:nvSpPr>
        <p:spPr bwMode="auto">
          <a:xfrm>
            <a:off x="6443663" y="2203450"/>
            <a:ext cx="898525"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10000</a:t>
            </a:r>
          </a:p>
        </p:txBody>
      </p:sp>
      <p:sp>
        <p:nvSpPr>
          <p:cNvPr id="128019" name="Line 19"/>
          <p:cNvSpPr>
            <a:spLocks noChangeShapeType="1"/>
          </p:cNvSpPr>
          <p:nvPr/>
        </p:nvSpPr>
        <p:spPr bwMode="auto">
          <a:xfrm>
            <a:off x="1331913" y="3983038"/>
            <a:ext cx="2863850" cy="3175"/>
          </a:xfrm>
          <a:prstGeom prst="line">
            <a:avLst/>
          </a:prstGeom>
          <a:noFill/>
          <a:ln w="25400">
            <a:solidFill>
              <a:srgbClr val="333399"/>
            </a:solidFill>
            <a:round/>
            <a:headEnd/>
            <a:tailEnd/>
          </a:ln>
          <a:effectLst/>
        </p:spPr>
        <p:txBody>
          <a:bodyPr/>
          <a:lstStyle/>
          <a:p>
            <a:endParaRPr lang="zh-CN" altLang="en-US"/>
          </a:p>
        </p:txBody>
      </p:sp>
      <p:sp>
        <p:nvSpPr>
          <p:cNvPr id="128020" name="Line 20"/>
          <p:cNvSpPr>
            <a:spLocks noChangeShapeType="1"/>
          </p:cNvSpPr>
          <p:nvPr/>
        </p:nvSpPr>
        <p:spPr bwMode="auto">
          <a:xfrm flipH="1">
            <a:off x="2755900" y="3986213"/>
            <a:ext cx="9525" cy="477837"/>
          </a:xfrm>
          <a:prstGeom prst="line">
            <a:avLst/>
          </a:prstGeom>
          <a:noFill/>
          <a:ln w="25400">
            <a:solidFill>
              <a:srgbClr val="333399"/>
            </a:solidFill>
            <a:round/>
            <a:headEnd/>
            <a:tailEnd/>
          </a:ln>
          <a:effectLst/>
        </p:spPr>
        <p:txBody>
          <a:bodyPr/>
          <a:lstStyle/>
          <a:p>
            <a:endParaRPr lang="zh-CN" altLang="en-US"/>
          </a:p>
        </p:txBody>
      </p:sp>
      <p:sp>
        <p:nvSpPr>
          <p:cNvPr id="128021" name="Text Box 21"/>
          <p:cNvSpPr txBox="1">
            <a:spLocks noChangeArrowheads="1"/>
          </p:cNvSpPr>
          <p:nvPr/>
        </p:nvSpPr>
        <p:spPr bwMode="auto">
          <a:xfrm>
            <a:off x="1546225" y="355441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22" name="Text Box 22"/>
          <p:cNvSpPr txBox="1">
            <a:spLocks noChangeArrowheads="1"/>
          </p:cNvSpPr>
          <p:nvPr/>
        </p:nvSpPr>
        <p:spPr bwMode="auto">
          <a:xfrm>
            <a:off x="3490913" y="355441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23" name="Rectangle 23"/>
          <p:cNvSpPr>
            <a:spLocks noChangeArrowheads="1"/>
          </p:cNvSpPr>
          <p:nvPr/>
        </p:nvSpPr>
        <p:spPr bwMode="auto">
          <a:xfrm>
            <a:off x="2193925" y="355441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管理费用</a:t>
            </a:r>
          </a:p>
        </p:txBody>
      </p:sp>
      <p:sp>
        <p:nvSpPr>
          <p:cNvPr id="128024" name="Rectangle 24"/>
          <p:cNvSpPr>
            <a:spLocks noChangeArrowheads="1"/>
          </p:cNvSpPr>
          <p:nvPr/>
        </p:nvSpPr>
        <p:spPr bwMode="auto">
          <a:xfrm>
            <a:off x="1617663" y="4057650"/>
            <a:ext cx="612775"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500</a:t>
            </a:r>
          </a:p>
        </p:txBody>
      </p:sp>
      <p:sp>
        <p:nvSpPr>
          <p:cNvPr id="128025" name="Line 25"/>
          <p:cNvSpPr>
            <a:spLocks noChangeShapeType="1"/>
          </p:cNvSpPr>
          <p:nvPr/>
        </p:nvSpPr>
        <p:spPr bwMode="auto">
          <a:xfrm>
            <a:off x="4573588" y="4002088"/>
            <a:ext cx="2863850" cy="3175"/>
          </a:xfrm>
          <a:prstGeom prst="line">
            <a:avLst/>
          </a:prstGeom>
          <a:noFill/>
          <a:ln w="25400">
            <a:solidFill>
              <a:srgbClr val="333399"/>
            </a:solidFill>
            <a:round/>
            <a:headEnd/>
            <a:tailEnd/>
          </a:ln>
          <a:effectLst/>
        </p:spPr>
        <p:txBody>
          <a:bodyPr/>
          <a:lstStyle/>
          <a:p>
            <a:endParaRPr lang="zh-CN" altLang="en-US"/>
          </a:p>
        </p:txBody>
      </p:sp>
      <p:sp>
        <p:nvSpPr>
          <p:cNvPr id="128026" name="Line 26"/>
          <p:cNvSpPr>
            <a:spLocks noChangeShapeType="1"/>
          </p:cNvSpPr>
          <p:nvPr/>
        </p:nvSpPr>
        <p:spPr bwMode="auto">
          <a:xfrm flipH="1">
            <a:off x="5997575" y="4005263"/>
            <a:ext cx="9525" cy="477837"/>
          </a:xfrm>
          <a:prstGeom prst="line">
            <a:avLst/>
          </a:prstGeom>
          <a:noFill/>
          <a:ln w="25400">
            <a:solidFill>
              <a:srgbClr val="333399"/>
            </a:solidFill>
            <a:round/>
            <a:headEnd/>
            <a:tailEnd/>
          </a:ln>
          <a:effectLst/>
        </p:spPr>
        <p:txBody>
          <a:bodyPr/>
          <a:lstStyle/>
          <a:p>
            <a:endParaRPr lang="zh-CN" altLang="en-US"/>
          </a:p>
        </p:txBody>
      </p:sp>
      <p:sp>
        <p:nvSpPr>
          <p:cNvPr id="128027" name="Text Box 27"/>
          <p:cNvSpPr txBox="1">
            <a:spLocks noChangeArrowheads="1"/>
          </p:cNvSpPr>
          <p:nvPr/>
        </p:nvSpPr>
        <p:spPr bwMode="auto">
          <a:xfrm>
            <a:off x="4787900" y="357346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28" name="Text Box 28"/>
          <p:cNvSpPr txBox="1">
            <a:spLocks noChangeArrowheads="1"/>
          </p:cNvSpPr>
          <p:nvPr/>
        </p:nvSpPr>
        <p:spPr bwMode="auto">
          <a:xfrm>
            <a:off x="6732588" y="357346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29" name="Rectangle 29"/>
          <p:cNvSpPr>
            <a:spLocks noChangeArrowheads="1"/>
          </p:cNvSpPr>
          <p:nvPr/>
        </p:nvSpPr>
        <p:spPr bwMode="auto">
          <a:xfrm>
            <a:off x="5435600" y="355441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库存现金</a:t>
            </a:r>
          </a:p>
        </p:txBody>
      </p:sp>
      <p:sp>
        <p:nvSpPr>
          <p:cNvPr id="128030" name="Rectangle 30"/>
          <p:cNvSpPr>
            <a:spLocks noChangeArrowheads="1"/>
          </p:cNvSpPr>
          <p:nvPr/>
        </p:nvSpPr>
        <p:spPr bwMode="auto">
          <a:xfrm>
            <a:off x="6370638" y="4057650"/>
            <a:ext cx="612775"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500</a:t>
            </a:r>
          </a:p>
        </p:txBody>
      </p:sp>
      <p:sp>
        <p:nvSpPr>
          <p:cNvPr id="128031" name="Line 31"/>
          <p:cNvSpPr>
            <a:spLocks noChangeShapeType="1"/>
          </p:cNvSpPr>
          <p:nvPr/>
        </p:nvSpPr>
        <p:spPr bwMode="auto">
          <a:xfrm>
            <a:off x="1331913" y="5729288"/>
            <a:ext cx="2863850" cy="3175"/>
          </a:xfrm>
          <a:prstGeom prst="line">
            <a:avLst/>
          </a:prstGeom>
          <a:noFill/>
          <a:ln w="25400">
            <a:solidFill>
              <a:srgbClr val="333399"/>
            </a:solidFill>
            <a:round/>
            <a:headEnd/>
            <a:tailEnd/>
          </a:ln>
          <a:effectLst/>
        </p:spPr>
        <p:txBody>
          <a:bodyPr/>
          <a:lstStyle/>
          <a:p>
            <a:endParaRPr lang="zh-CN" altLang="en-US"/>
          </a:p>
        </p:txBody>
      </p:sp>
      <p:sp>
        <p:nvSpPr>
          <p:cNvPr id="128032" name="Line 32"/>
          <p:cNvSpPr>
            <a:spLocks noChangeShapeType="1"/>
          </p:cNvSpPr>
          <p:nvPr/>
        </p:nvSpPr>
        <p:spPr bwMode="auto">
          <a:xfrm flipH="1">
            <a:off x="2755900" y="5732463"/>
            <a:ext cx="9525" cy="477837"/>
          </a:xfrm>
          <a:prstGeom prst="line">
            <a:avLst/>
          </a:prstGeom>
          <a:noFill/>
          <a:ln w="25400">
            <a:solidFill>
              <a:srgbClr val="333399"/>
            </a:solidFill>
            <a:round/>
            <a:headEnd/>
            <a:tailEnd/>
          </a:ln>
          <a:effectLst/>
        </p:spPr>
        <p:txBody>
          <a:bodyPr/>
          <a:lstStyle/>
          <a:p>
            <a:endParaRPr lang="zh-CN" altLang="en-US"/>
          </a:p>
        </p:txBody>
      </p:sp>
      <p:sp>
        <p:nvSpPr>
          <p:cNvPr id="128033" name="Text Box 33"/>
          <p:cNvSpPr txBox="1">
            <a:spLocks noChangeArrowheads="1"/>
          </p:cNvSpPr>
          <p:nvPr/>
        </p:nvSpPr>
        <p:spPr bwMode="auto">
          <a:xfrm>
            <a:off x="1546225" y="530066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34" name="Text Box 34"/>
          <p:cNvSpPr txBox="1">
            <a:spLocks noChangeArrowheads="1"/>
          </p:cNvSpPr>
          <p:nvPr/>
        </p:nvSpPr>
        <p:spPr bwMode="auto">
          <a:xfrm>
            <a:off x="3490913" y="530066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35" name="Rectangle 35"/>
          <p:cNvSpPr>
            <a:spLocks noChangeArrowheads="1"/>
          </p:cNvSpPr>
          <p:nvPr/>
        </p:nvSpPr>
        <p:spPr bwMode="auto">
          <a:xfrm>
            <a:off x="2193925" y="530066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银行存款</a:t>
            </a:r>
          </a:p>
        </p:txBody>
      </p:sp>
      <p:sp>
        <p:nvSpPr>
          <p:cNvPr id="128036" name="Rectangle 36"/>
          <p:cNvSpPr>
            <a:spLocks noChangeArrowheads="1"/>
          </p:cNvSpPr>
          <p:nvPr/>
        </p:nvSpPr>
        <p:spPr bwMode="auto">
          <a:xfrm>
            <a:off x="1617663" y="5803900"/>
            <a:ext cx="755650"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5000</a:t>
            </a:r>
          </a:p>
        </p:txBody>
      </p:sp>
      <p:sp>
        <p:nvSpPr>
          <p:cNvPr id="128037" name="Line 37"/>
          <p:cNvSpPr>
            <a:spLocks noChangeShapeType="1"/>
          </p:cNvSpPr>
          <p:nvPr/>
        </p:nvSpPr>
        <p:spPr bwMode="auto">
          <a:xfrm>
            <a:off x="4573588" y="5748338"/>
            <a:ext cx="2863850" cy="3175"/>
          </a:xfrm>
          <a:prstGeom prst="line">
            <a:avLst/>
          </a:prstGeom>
          <a:noFill/>
          <a:ln w="25400">
            <a:solidFill>
              <a:srgbClr val="333399"/>
            </a:solidFill>
            <a:round/>
            <a:headEnd/>
            <a:tailEnd/>
          </a:ln>
          <a:effectLst/>
        </p:spPr>
        <p:txBody>
          <a:bodyPr/>
          <a:lstStyle/>
          <a:p>
            <a:endParaRPr lang="zh-CN" altLang="en-US"/>
          </a:p>
        </p:txBody>
      </p:sp>
      <p:sp>
        <p:nvSpPr>
          <p:cNvPr id="128038" name="Line 38"/>
          <p:cNvSpPr>
            <a:spLocks noChangeShapeType="1"/>
          </p:cNvSpPr>
          <p:nvPr/>
        </p:nvSpPr>
        <p:spPr bwMode="auto">
          <a:xfrm flipH="1">
            <a:off x="5997575" y="5751513"/>
            <a:ext cx="9525" cy="477837"/>
          </a:xfrm>
          <a:prstGeom prst="line">
            <a:avLst/>
          </a:prstGeom>
          <a:noFill/>
          <a:ln w="25400">
            <a:solidFill>
              <a:srgbClr val="333399"/>
            </a:solidFill>
            <a:round/>
            <a:headEnd/>
            <a:tailEnd/>
          </a:ln>
          <a:effectLst/>
        </p:spPr>
        <p:txBody>
          <a:bodyPr/>
          <a:lstStyle/>
          <a:p>
            <a:endParaRPr lang="zh-CN" altLang="en-US"/>
          </a:p>
        </p:txBody>
      </p:sp>
      <p:sp>
        <p:nvSpPr>
          <p:cNvPr id="128039" name="Text Box 39"/>
          <p:cNvSpPr txBox="1">
            <a:spLocks noChangeArrowheads="1"/>
          </p:cNvSpPr>
          <p:nvPr/>
        </p:nvSpPr>
        <p:spPr bwMode="auto">
          <a:xfrm>
            <a:off x="4787900" y="5319713"/>
            <a:ext cx="477838"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借 </a:t>
            </a:r>
          </a:p>
        </p:txBody>
      </p:sp>
      <p:sp>
        <p:nvSpPr>
          <p:cNvPr id="128040" name="Text Box 40"/>
          <p:cNvSpPr txBox="1">
            <a:spLocks noChangeArrowheads="1"/>
          </p:cNvSpPr>
          <p:nvPr/>
        </p:nvSpPr>
        <p:spPr bwMode="auto">
          <a:xfrm>
            <a:off x="6732588" y="5319713"/>
            <a:ext cx="479425" cy="396875"/>
          </a:xfrm>
          <a:prstGeom prst="rect">
            <a:avLst/>
          </a:prstGeom>
          <a:noFill/>
          <a:ln w="9525">
            <a:noFill/>
            <a:miter lim="800000"/>
            <a:headEnd/>
            <a:tailEnd/>
          </a:ln>
          <a:effectLst/>
        </p:spPr>
        <p:txBody>
          <a:bodyPr>
            <a:spAutoFit/>
          </a:bodyPr>
          <a:lstStyle/>
          <a:p>
            <a:pPr algn="ctr" latinLnBrk="0">
              <a:spcBef>
                <a:spcPct val="50000"/>
              </a:spcBef>
            </a:pPr>
            <a:r>
              <a:rPr kumimoji="0" lang="zh-CN" altLang="en-US" sz="2000" b="1">
                <a:solidFill>
                  <a:schemeClr val="accent2"/>
                </a:solidFill>
                <a:latin typeface="华文细黑" pitchFamily="2" charset="-122"/>
                <a:ea typeface="华文细黑" pitchFamily="2" charset="-122"/>
              </a:rPr>
              <a:t>贷 </a:t>
            </a:r>
          </a:p>
        </p:txBody>
      </p:sp>
      <p:sp>
        <p:nvSpPr>
          <p:cNvPr id="128041" name="Rectangle 41"/>
          <p:cNvSpPr>
            <a:spLocks noChangeArrowheads="1"/>
          </p:cNvSpPr>
          <p:nvPr/>
        </p:nvSpPr>
        <p:spPr bwMode="auto">
          <a:xfrm>
            <a:off x="5435600" y="5300663"/>
            <a:ext cx="1206500" cy="396875"/>
          </a:xfrm>
          <a:prstGeom prst="rect">
            <a:avLst/>
          </a:prstGeom>
          <a:noFill/>
          <a:ln w="7938">
            <a:noFill/>
            <a:miter lim="800000"/>
            <a:headEnd/>
            <a:tailEnd/>
          </a:ln>
          <a:effectLst/>
        </p:spPr>
        <p:txBody>
          <a:bodyPr wrap="none">
            <a:spAutoFit/>
          </a:bodyPr>
          <a:lstStyle/>
          <a:p>
            <a:r>
              <a:rPr lang="zh-CN" altLang="en-US" sz="2000" b="1">
                <a:solidFill>
                  <a:srgbClr val="CC0000"/>
                </a:solidFill>
                <a:ea typeface="楷体_GB2312" pitchFamily="49" charset="-122"/>
              </a:rPr>
              <a:t>应收帐款</a:t>
            </a:r>
          </a:p>
        </p:txBody>
      </p:sp>
      <p:sp>
        <p:nvSpPr>
          <p:cNvPr id="128042" name="Rectangle 42"/>
          <p:cNvSpPr>
            <a:spLocks noChangeArrowheads="1"/>
          </p:cNvSpPr>
          <p:nvPr/>
        </p:nvSpPr>
        <p:spPr bwMode="auto">
          <a:xfrm>
            <a:off x="6370638" y="5803900"/>
            <a:ext cx="755650" cy="396875"/>
          </a:xfrm>
          <a:prstGeom prst="rect">
            <a:avLst/>
          </a:prstGeom>
          <a:noFill/>
          <a:ln w="7938">
            <a:noFill/>
            <a:miter lim="800000"/>
            <a:headEnd/>
            <a:tailEnd/>
          </a:ln>
          <a:effectLst/>
        </p:spPr>
        <p:txBody>
          <a:bodyPr wrap="none">
            <a:spAutoFit/>
          </a:bodyPr>
          <a:lstStyle/>
          <a:p>
            <a:r>
              <a:rPr lang="en-US" altLang="zh-CN" sz="2000" b="1">
                <a:solidFill>
                  <a:srgbClr val="0B0C17"/>
                </a:solidFill>
                <a:ea typeface="宋体" charset="-122"/>
              </a:rPr>
              <a:t>5000</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zh-CN" altLang="en-US" sz="3200">
                <a:solidFill>
                  <a:schemeClr val="bg1"/>
                </a:solidFill>
                <a:ea typeface="楷体_GB2312" pitchFamily="49" charset="-122"/>
              </a:rPr>
              <a:t>5.平账方法（平衡方法）</a:t>
            </a:r>
          </a:p>
        </p:txBody>
      </p:sp>
      <p:sp>
        <p:nvSpPr>
          <p:cNvPr id="129027" name="Rectangle 3"/>
          <p:cNvSpPr>
            <a:spLocks noGrp="1" noChangeArrowheads="1"/>
          </p:cNvSpPr>
          <p:nvPr>
            <p:ph idx="1"/>
          </p:nvPr>
        </p:nvSpPr>
        <p:spPr>
          <a:xfrm>
            <a:off x="395288" y="1628775"/>
            <a:ext cx="8569325" cy="4824413"/>
          </a:xfrm>
        </p:spPr>
        <p:txBody>
          <a:bodyPr/>
          <a:lstStyle/>
          <a:p>
            <a:pPr>
              <a:spcBef>
                <a:spcPct val="80000"/>
              </a:spcBef>
            </a:pPr>
            <a:r>
              <a:rPr lang="zh-CN" altLang="en-US" sz="2800" b="0">
                <a:solidFill>
                  <a:srgbClr val="0B0C17"/>
                </a:solidFill>
              </a:rPr>
              <a:t>全部账户借方发生额合计＝全部账户贷方发生额合计</a:t>
            </a:r>
          </a:p>
          <a:p>
            <a:pPr>
              <a:spcBef>
                <a:spcPct val="80000"/>
              </a:spcBef>
            </a:pPr>
            <a:r>
              <a:rPr lang="zh-CN" altLang="en-US" sz="2800" b="0">
                <a:solidFill>
                  <a:srgbClr val="0B0C17"/>
                </a:solidFill>
              </a:rPr>
              <a:t>全部账户借方余额合计＝全部账户贷方余额合计</a:t>
            </a:r>
          </a:p>
        </p:txBody>
      </p:sp>
      <p:sp>
        <p:nvSpPr>
          <p:cNvPr id="4" name="日期占位符 3"/>
          <p:cNvSpPr>
            <a:spLocks noGrp="1"/>
          </p:cNvSpPr>
          <p:nvPr>
            <p:ph type="dt" sz="half" idx="10"/>
          </p:nvPr>
        </p:nvSpPr>
        <p:spPr/>
        <p:txBody>
          <a:bodyPr/>
          <a:lstStyle/>
          <a:p>
            <a:fld id="{A1A94D74-8415-44B3-8F4C-D24B243C91B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C66137D0-CFAA-4F6D-A225-74E73F813894}" type="slidenum">
              <a:rPr lang="en-US" altLang="ko-KR"/>
              <a:pPr/>
              <a:t>69</a:t>
            </a:fld>
            <a:endParaRPr lang="en-US" altLang="ko-K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09600" y="1143000"/>
            <a:ext cx="8001000" cy="5181600"/>
          </a:xfrm>
        </p:spPr>
        <p:txBody>
          <a:bodyPr/>
          <a:lstStyle/>
          <a:p>
            <a:pPr>
              <a:lnSpc>
                <a:spcPct val="110000"/>
              </a:lnSpc>
              <a:spcBef>
                <a:spcPct val="50000"/>
              </a:spcBef>
            </a:pPr>
            <a:r>
              <a:rPr lang="zh-CN" altLang="en-US" sz="2000" b="0"/>
              <a:t>经历了从低级—高级；简单—复杂；不完善—完善的过程。</a:t>
            </a:r>
          </a:p>
          <a:p>
            <a:pPr>
              <a:lnSpc>
                <a:spcPct val="110000"/>
              </a:lnSpc>
              <a:spcBef>
                <a:spcPct val="50000"/>
              </a:spcBef>
            </a:pPr>
            <a:r>
              <a:rPr lang="zh-CN" altLang="en-US" sz="2000" b="0"/>
              <a:t>会计发展过程中的三个里程碑：</a:t>
            </a:r>
          </a:p>
          <a:p>
            <a:pPr>
              <a:lnSpc>
                <a:spcPct val="110000"/>
              </a:lnSpc>
              <a:spcBef>
                <a:spcPct val="50000"/>
              </a:spcBef>
            </a:pPr>
            <a:r>
              <a:rPr lang="zh-CN" altLang="en-US" sz="2000">
                <a:solidFill>
                  <a:srgbClr val="CC0000"/>
                </a:solidFill>
              </a:rPr>
              <a:t>◆第一个里程碑：</a:t>
            </a:r>
          </a:p>
          <a:p>
            <a:pPr>
              <a:lnSpc>
                <a:spcPct val="110000"/>
              </a:lnSpc>
              <a:spcBef>
                <a:spcPct val="50000"/>
              </a:spcBef>
            </a:pPr>
            <a:r>
              <a:rPr lang="zh-CN" altLang="en-US" sz="2000" b="0"/>
              <a:t>1494年，意大利数学家卢卡.巴其阿勒在《算术.几何与比例概要》一书中，第一次系统地论述了复式记账法。其被公认为“现代会计之父”。</a:t>
            </a:r>
          </a:p>
          <a:p>
            <a:pPr>
              <a:lnSpc>
                <a:spcPct val="110000"/>
              </a:lnSpc>
              <a:spcBef>
                <a:spcPct val="50000"/>
              </a:spcBef>
            </a:pPr>
            <a:r>
              <a:rPr lang="zh-CN" altLang="en-US" sz="2000">
                <a:solidFill>
                  <a:srgbClr val="CC0000"/>
                </a:solidFill>
              </a:rPr>
              <a:t>◆第二个里程碑：</a:t>
            </a:r>
          </a:p>
          <a:p>
            <a:pPr>
              <a:lnSpc>
                <a:spcPct val="110000"/>
              </a:lnSpc>
              <a:spcBef>
                <a:spcPct val="50000"/>
              </a:spcBef>
            </a:pPr>
            <a:r>
              <a:rPr lang="zh-CN" altLang="en-US" sz="2000" b="0"/>
              <a:t>19世纪中叶英国成立了第一个会计师协会爱丁斯堡会计协会，标志着会计成为独立的职业。</a:t>
            </a:r>
          </a:p>
          <a:p>
            <a:pPr>
              <a:lnSpc>
                <a:spcPct val="110000"/>
              </a:lnSpc>
              <a:spcBef>
                <a:spcPct val="50000"/>
              </a:spcBef>
            </a:pPr>
            <a:r>
              <a:rPr lang="zh-CN" altLang="en-US" sz="2000">
                <a:solidFill>
                  <a:srgbClr val="CC0000"/>
                </a:solidFill>
              </a:rPr>
              <a:t>◆第三个里程碑：</a:t>
            </a:r>
          </a:p>
          <a:p>
            <a:pPr>
              <a:lnSpc>
                <a:spcPct val="110000"/>
              </a:lnSpc>
              <a:spcBef>
                <a:spcPct val="50000"/>
              </a:spcBef>
            </a:pPr>
            <a:r>
              <a:rPr lang="zh-CN" altLang="en-US" sz="2000" b="0"/>
              <a:t>第二次世界大战以后，会计分为财务会计和管理会计，标志着现代会计走向成熟。</a:t>
            </a:r>
          </a:p>
        </p:txBody>
      </p:sp>
      <p:sp>
        <p:nvSpPr>
          <p:cNvPr id="4" name="日期占位符 3"/>
          <p:cNvSpPr>
            <a:spLocks noGrp="1"/>
          </p:cNvSpPr>
          <p:nvPr>
            <p:ph type="dt" sz="half" idx="10"/>
          </p:nvPr>
        </p:nvSpPr>
        <p:spPr/>
        <p:txBody>
          <a:bodyPr/>
          <a:lstStyle/>
          <a:p>
            <a:fld id="{26115623-69F1-4D2B-8EA6-2F7C4AECC85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9E33B653-01C5-4154-8DDE-D0C60D4C478E}" type="slidenum">
              <a:rPr lang="en-US" altLang="ko-KR"/>
              <a:pPr/>
              <a:t>7</a:t>
            </a:fld>
            <a:endParaRPr lang="en-US" altLang="ko-KR"/>
          </a:p>
        </p:txBody>
      </p:sp>
      <p:sp>
        <p:nvSpPr>
          <p:cNvPr id="60422" name="Rectangle 6"/>
          <p:cNvSpPr>
            <a:spLocks noChangeArrowheads="1"/>
          </p:cNvSpPr>
          <p:nvPr/>
        </p:nvSpPr>
        <p:spPr bwMode="auto">
          <a:xfrm>
            <a:off x="611188" y="155575"/>
            <a:ext cx="6265862" cy="579438"/>
          </a:xfrm>
          <a:prstGeom prst="rect">
            <a:avLst/>
          </a:prstGeom>
          <a:noFill/>
          <a:ln w="7938">
            <a:noFill/>
            <a:miter lim="800000"/>
            <a:headEnd/>
            <a:tailEnd/>
          </a:ln>
          <a:effectLst/>
        </p:spPr>
        <p:txBody>
          <a:bodyPr>
            <a:spAutoFit/>
          </a:bodyPr>
          <a:lstStyle/>
          <a:p>
            <a:r>
              <a:rPr lang="zh-CN" altLang="en-US" sz="3200" b="1">
                <a:solidFill>
                  <a:schemeClr val="bg1"/>
                </a:solidFill>
                <a:ea typeface="黑体" pitchFamily="2" charset="-122"/>
              </a:rPr>
              <a:t>三、会计产生的历史</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zh-CN" altLang="en-US" sz="3600">
                <a:solidFill>
                  <a:schemeClr val="bg1"/>
                </a:solidFill>
                <a:latin typeface="黑体" pitchFamily="2" charset="-122"/>
              </a:rPr>
              <a:t>三、会计分录</a:t>
            </a:r>
          </a:p>
        </p:txBody>
      </p:sp>
      <p:sp>
        <p:nvSpPr>
          <p:cNvPr id="130051" name="Rectangle 3"/>
          <p:cNvSpPr>
            <a:spLocks noGrp="1" noChangeArrowheads="1"/>
          </p:cNvSpPr>
          <p:nvPr>
            <p:ph idx="1"/>
          </p:nvPr>
        </p:nvSpPr>
        <p:spPr>
          <a:xfrm>
            <a:off x="539750" y="1052513"/>
            <a:ext cx="8135938" cy="1008062"/>
          </a:xfrm>
        </p:spPr>
        <p:txBody>
          <a:bodyPr>
            <a:normAutofit fontScale="92500" lnSpcReduction="20000"/>
          </a:bodyPr>
          <a:lstStyle/>
          <a:p>
            <a:pPr>
              <a:lnSpc>
                <a:spcPct val="120000"/>
              </a:lnSpc>
            </a:pPr>
            <a:r>
              <a:rPr lang="zh-CN" altLang="en-US" b="0">
                <a:solidFill>
                  <a:srgbClr val="0B0C17"/>
                </a:solidFill>
                <a:latin typeface="楷体_GB2312" pitchFamily="49" charset="-122"/>
              </a:rPr>
              <a:t>    预先确定每笔经济业务应借应贷账户的名称和金额的记录叫会计分录。</a:t>
            </a:r>
          </a:p>
        </p:txBody>
      </p:sp>
      <p:sp>
        <p:nvSpPr>
          <p:cNvPr id="8" name="日期占位符 3"/>
          <p:cNvSpPr>
            <a:spLocks noGrp="1"/>
          </p:cNvSpPr>
          <p:nvPr>
            <p:ph type="dt" sz="half" idx="10"/>
          </p:nvPr>
        </p:nvSpPr>
        <p:spPr/>
        <p:txBody>
          <a:bodyPr/>
          <a:lstStyle/>
          <a:p>
            <a:fld id="{E77A63A4-91F0-48C4-B7BC-7FF7614531D7}" type="datetime1">
              <a:rPr lang="zh-CN" altLang="en-US"/>
              <a:pPr/>
              <a:t>2012-07-13</a:t>
            </a:fld>
            <a:endParaRPr lang="en-US" altLang="ko-KR"/>
          </a:p>
        </p:txBody>
      </p:sp>
      <p:sp>
        <p:nvSpPr>
          <p:cNvPr id="9" name="页脚占位符 4"/>
          <p:cNvSpPr>
            <a:spLocks noGrp="1"/>
          </p:cNvSpPr>
          <p:nvPr>
            <p:ph type="ftr" sz="quarter" idx="11"/>
          </p:nvPr>
        </p:nvSpPr>
        <p:spPr/>
        <p:txBody>
          <a:bodyPr/>
          <a:lstStyle/>
          <a:p>
            <a:r>
              <a:rPr lang="en-US" altLang="ko-KR"/>
              <a:t>会计学</a:t>
            </a:r>
          </a:p>
        </p:txBody>
      </p:sp>
      <p:sp>
        <p:nvSpPr>
          <p:cNvPr id="10" name="灯片编号占位符 5"/>
          <p:cNvSpPr>
            <a:spLocks noGrp="1"/>
          </p:cNvSpPr>
          <p:nvPr>
            <p:ph type="sldNum" sz="quarter" idx="12"/>
          </p:nvPr>
        </p:nvSpPr>
        <p:spPr/>
        <p:txBody>
          <a:bodyPr/>
          <a:lstStyle/>
          <a:p>
            <a:fld id="{3FE37F8C-7B9C-4BC1-A8B6-CA7EF3A3B932}" type="slidenum">
              <a:rPr lang="en-US" altLang="ko-KR"/>
              <a:pPr/>
              <a:t>70</a:t>
            </a:fld>
            <a:endParaRPr lang="en-US" altLang="ko-KR"/>
          </a:p>
        </p:txBody>
      </p:sp>
      <p:sp>
        <p:nvSpPr>
          <p:cNvPr id="130052" name="Rectangle 4"/>
          <p:cNvSpPr>
            <a:spLocks noChangeArrowheads="1"/>
          </p:cNvSpPr>
          <p:nvPr/>
        </p:nvSpPr>
        <p:spPr bwMode="auto">
          <a:xfrm>
            <a:off x="539750" y="2060575"/>
            <a:ext cx="2941638" cy="457200"/>
          </a:xfrm>
          <a:prstGeom prst="rect">
            <a:avLst/>
          </a:prstGeom>
          <a:noFill/>
          <a:ln w="7938">
            <a:noFill/>
            <a:miter lim="800000"/>
            <a:headEnd/>
            <a:tailEnd/>
          </a:ln>
          <a:effectLst/>
        </p:spPr>
        <p:txBody>
          <a:bodyPr wrap="none">
            <a:spAutoFit/>
          </a:bodyPr>
          <a:lstStyle/>
          <a:p>
            <a:r>
              <a:rPr lang="zh-CN" altLang="en-US" b="1">
                <a:solidFill>
                  <a:schemeClr val="accent2"/>
                </a:solidFill>
                <a:latin typeface="Arial" charset="0"/>
                <a:ea typeface="楷体_GB2312" pitchFamily="49" charset="-122"/>
              </a:rPr>
              <a:t>（一）分录格式列示</a:t>
            </a:r>
          </a:p>
        </p:txBody>
      </p:sp>
      <p:sp>
        <p:nvSpPr>
          <p:cNvPr id="130053" name="Rectangle 5"/>
          <p:cNvSpPr>
            <a:spLocks noChangeArrowheads="1"/>
          </p:cNvSpPr>
          <p:nvPr/>
        </p:nvSpPr>
        <p:spPr bwMode="auto">
          <a:xfrm>
            <a:off x="755650" y="2636838"/>
            <a:ext cx="5903913" cy="895350"/>
          </a:xfrm>
          <a:prstGeom prst="rect">
            <a:avLst/>
          </a:prstGeom>
          <a:noFill/>
          <a:ln w="7938">
            <a:noFill/>
            <a:miter lim="800000"/>
            <a:headEnd/>
            <a:tailEnd/>
          </a:ln>
          <a:effectLst/>
        </p:spPr>
        <p:txBody>
          <a:bodyPr>
            <a:spAutoFit/>
          </a:bodyPr>
          <a:lstStyle/>
          <a:p>
            <a:pPr>
              <a:spcBef>
                <a:spcPct val="20000"/>
              </a:spcBef>
            </a:pPr>
            <a:r>
              <a:rPr lang="zh-CN" altLang="en-US" b="1">
                <a:solidFill>
                  <a:srgbClr val="CC0000"/>
                </a:solidFill>
                <a:latin typeface="Arial" charset="0"/>
                <a:ea typeface="楷体_GB2312" pitchFamily="49" charset="-122"/>
              </a:rPr>
              <a:t>[例</a:t>
            </a:r>
            <a:r>
              <a:rPr lang="en-US" altLang="zh-CN" b="1">
                <a:solidFill>
                  <a:srgbClr val="CC0000"/>
                </a:solidFill>
                <a:latin typeface="Arial" charset="0"/>
                <a:ea typeface="楷体_GB2312" pitchFamily="49" charset="-122"/>
              </a:rPr>
              <a:t>1]</a:t>
            </a:r>
            <a:r>
              <a:rPr lang="zh-CN" altLang="en-US">
                <a:solidFill>
                  <a:srgbClr val="0B0C17"/>
                </a:solidFill>
                <a:latin typeface="Arial" charset="0"/>
                <a:ea typeface="楷体_GB2312" pitchFamily="49" charset="-122"/>
              </a:rPr>
              <a:t>借：库存现金            500</a:t>
            </a:r>
          </a:p>
          <a:p>
            <a:pPr>
              <a:spcBef>
                <a:spcPct val="20000"/>
              </a:spcBef>
            </a:pPr>
            <a:r>
              <a:rPr lang="zh-CN" altLang="en-US">
                <a:solidFill>
                  <a:srgbClr val="0B0C17"/>
                </a:solidFill>
                <a:latin typeface="Arial" charset="0"/>
                <a:ea typeface="楷体_GB2312" pitchFamily="49" charset="-122"/>
              </a:rPr>
              <a:t>               贷：银行存款              500</a:t>
            </a:r>
          </a:p>
        </p:txBody>
      </p:sp>
      <p:sp>
        <p:nvSpPr>
          <p:cNvPr id="130054" name="Rectangle 6"/>
          <p:cNvSpPr>
            <a:spLocks noChangeArrowheads="1"/>
          </p:cNvSpPr>
          <p:nvPr/>
        </p:nvSpPr>
        <p:spPr bwMode="auto">
          <a:xfrm>
            <a:off x="755650" y="3644900"/>
            <a:ext cx="6048375" cy="1333500"/>
          </a:xfrm>
          <a:prstGeom prst="rect">
            <a:avLst/>
          </a:prstGeom>
          <a:noFill/>
          <a:ln w="7938">
            <a:noFill/>
            <a:miter lim="800000"/>
            <a:headEnd/>
            <a:tailEnd/>
          </a:ln>
          <a:effectLst/>
        </p:spPr>
        <p:txBody>
          <a:bodyPr>
            <a:spAutoFit/>
          </a:bodyPr>
          <a:lstStyle/>
          <a:p>
            <a:pPr>
              <a:spcBef>
                <a:spcPct val="20000"/>
              </a:spcBef>
            </a:pPr>
            <a:r>
              <a:rPr lang="zh-CN" altLang="en-US" b="1">
                <a:solidFill>
                  <a:srgbClr val="CC0000"/>
                </a:solidFill>
                <a:latin typeface="Arial" charset="0"/>
                <a:ea typeface="楷体_GB2312" pitchFamily="49" charset="-122"/>
              </a:rPr>
              <a:t>[例2]</a:t>
            </a:r>
            <a:r>
              <a:rPr lang="zh-CN" altLang="en-US">
                <a:latin typeface="Arial" charset="0"/>
                <a:ea typeface="楷体_GB2312" pitchFamily="49" charset="-122"/>
              </a:rPr>
              <a:t>借：原材料              3000</a:t>
            </a:r>
          </a:p>
          <a:p>
            <a:pPr>
              <a:spcBef>
                <a:spcPct val="20000"/>
              </a:spcBef>
            </a:pPr>
            <a:r>
              <a:rPr lang="zh-CN" altLang="en-US">
                <a:latin typeface="Arial" charset="0"/>
                <a:ea typeface="楷体_GB2312" pitchFamily="49" charset="-122"/>
              </a:rPr>
              <a:t>               贷：银行存款            2000</a:t>
            </a:r>
          </a:p>
          <a:p>
            <a:pPr>
              <a:spcBef>
                <a:spcPct val="20000"/>
              </a:spcBef>
            </a:pPr>
            <a:r>
              <a:rPr lang="zh-CN" altLang="en-US">
                <a:latin typeface="Arial" charset="0"/>
                <a:ea typeface="楷体_GB2312" pitchFamily="49" charset="-122"/>
              </a:rPr>
              <a:t>                      应付账款            1000</a:t>
            </a:r>
          </a:p>
        </p:txBody>
      </p:sp>
      <p:sp>
        <p:nvSpPr>
          <p:cNvPr id="130055" name="Rectangle 7"/>
          <p:cNvSpPr>
            <a:spLocks noChangeArrowheads="1"/>
          </p:cNvSpPr>
          <p:nvPr/>
        </p:nvSpPr>
        <p:spPr bwMode="auto">
          <a:xfrm>
            <a:off x="611188" y="5084763"/>
            <a:ext cx="8137525" cy="1333500"/>
          </a:xfrm>
          <a:prstGeom prst="rect">
            <a:avLst/>
          </a:prstGeom>
          <a:noFill/>
          <a:ln w="7938">
            <a:noFill/>
            <a:miter lim="800000"/>
            <a:headEnd/>
            <a:tailEnd/>
          </a:ln>
          <a:effectLst/>
        </p:spPr>
        <p:txBody>
          <a:bodyPr>
            <a:spAutoFit/>
          </a:bodyPr>
          <a:lstStyle/>
          <a:p>
            <a:pPr>
              <a:spcBef>
                <a:spcPct val="20000"/>
              </a:spcBef>
            </a:pPr>
            <a:r>
              <a:rPr lang="zh-CN" altLang="en-US">
                <a:solidFill>
                  <a:srgbClr val="0B0C17"/>
                </a:solidFill>
                <a:latin typeface="Arial" charset="0"/>
                <a:ea typeface="楷体_GB2312" pitchFamily="49" charset="-122"/>
              </a:rPr>
              <a:t>也可以将例2的分录列示为：</a:t>
            </a:r>
          </a:p>
          <a:p>
            <a:pPr>
              <a:spcBef>
                <a:spcPct val="20000"/>
              </a:spcBef>
            </a:pPr>
            <a:r>
              <a:rPr lang="zh-CN" altLang="en-US">
                <a:solidFill>
                  <a:srgbClr val="0B0C17"/>
                </a:solidFill>
                <a:latin typeface="Arial" charset="0"/>
                <a:ea typeface="楷体_GB2312" pitchFamily="49" charset="-122"/>
              </a:rPr>
              <a:t>借：原材料            2000            借: 原材料           1000</a:t>
            </a:r>
          </a:p>
          <a:p>
            <a:pPr>
              <a:spcBef>
                <a:spcPct val="20000"/>
              </a:spcBef>
            </a:pPr>
            <a:r>
              <a:rPr lang="zh-CN" altLang="en-US">
                <a:solidFill>
                  <a:srgbClr val="0B0C17"/>
                </a:solidFill>
                <a:latin typeface="Arial" charset="0"/>
                <a:ea typeface="楷体_GB2312" pitchFamily="49" charset="-122"/>
              </a:rPr>
              <a:t>       贷：银行存款          2000         贷：应付账款        1000</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fld id="{4C0652C2-5B7E-4843-BE13-EBD0F2332CBA}"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D7EE54F7-9505-471E-9A04-1C4FE3995CE5}" type="slidenum">
              <a:rPr lang="en-US" altLang="ko-KR"/>
              <a:pPr/>
              <a:t>71</a:t>
            </a:fld>
            <a:endParaRPr lang="en-US" altLang="ko-KR"/>
          </a:p>
        </p:txBody>
      </p:sp>
      <p:sp>
        <p:nvSpPr>
          <p:cNvPr id="131077" name="Rectangle 5"/>
          <p:cNvSpPr>
            <a:spLocks noChangeArrowheads="1"/>
          </p:cNvSpPr>
          <p:nvPr/>
        </p:nvSpPr>
        <p:spPr bwMode="auto">
          <a:xfrm>
            <a:off x="684213" y="1125538"/>
            <a:ext cx="7127875" cy="931862"/>
          </a:xfrm>
          <a:prstGeom prst="rect">
            <a:avLst/>
          </a:prstGeom>
          <a:noFill/>
          <a:ln w="7938">
            <a:noFill/>
            <a:miter lim="800000"/>
            <a:headEnd/>
            <a:tailEnd/>
          </a:ln>
          <a:effectLst/>
        </p:spPr>
        <p:txBody>
          <a:bodyPr>
            <a:spAutoFit/>
          </a:bodyPr>
          <a:lstStyle/>
          <a:p>
            <a:pPr>
              <a:spcBef>
                <a:spcPct val="30000"/>
              </a:spcBef>
            </a:pPr>
            <a:r>
              <a:rPr lang="zh-CN" altLang="en-US" b="1">
                <a:solidFill>
                  <a:schemeClr val="accent2"/>
                </a:solidFill>
                <a:ea typeface="楷体_GB2312" pitchFamily="49" charset="-122"/>
              </a:rPr>
              <a:t>（二）分录的格式</a:t>
            </a:r>
          </a:p>
          <a:p>
            <a:pPr>
              <a:spcBef>
                <a:spcPct val="30000"/>
              </a:spcBef>
            </a:pPr>
            <a:r>
              <a:rPr lang="zh-CN" altLang="en-US">
                <a:solidFill>
                  <a:srgbClr val="0B0C17"/>
                </a:solidFill>
                <a:ea typeface="楷体_GB2312" pitchFamily="49" charset="-122"/>
              </a:rPr>
              <a:t>         借在上，贷在下，借贷左右错开。</a:t>
            </a:r>
          </a:p>
        </p:txBody>
      </p:sp>
      <p:sp>
        <p:nvSpPr>
          <p:cNvPr id="131078" name="Rectangle 6"/>
          <p:cNvSpPr>
            <a:spLocks noChangeArrowheads="1"/>
          </p:cNvSpPr>
          <p:nvPr/>
        </p:nvSpPr>
        <p:spPr bwMode="auto">
          <a:xfrm>
            <a:off x="684213" y="2276475"/>
            <a:ext cx="3248025" cy="457200"/>
          </a:xfrm>
          <a:prstGeom prst="rect">
            <a:avLst/>
          </a:prstGeom>
          <a:noFill/>
          <a:ln w="7938">
            <a:noFill/>
            <a:miter lim="800000"/>
            <a:headEnd/>
            <a:tailEnd/>
          </a:ln>
          <a:effectLst/>
        </p:spPr>
        <p:txBody>
          <a:bodyPr wrap="none">
            <a:spAutoFit/>
          </a:bodyPr>
          <a:lstStyle/>
          <a:p>
            <a:r>
              <a:rPr lang="zh-CN" altLang="en-US" b="1">
                <a:solidFill>
                  <a:schemeClr val="accent2"/>
                </a:solidFill>
                <a:ea typeface="楷体_GB2312" pitchFamily="49" charset="-122"/>
              </a:rPr>
              <a:t>（三）会计分录的种类</a:t>
            </a:r>
          </a:p>
        </p:txBody>
      </p:sp>
      <p:sp>
        <p:nvSpPr>
          <p:cNvPr id="131079" name="Rectangle 7"/>
          <p:cNvSpPr>
            <a:spLocks noChangeArrowheads="1"/>
          </p:cNvSpPr>
          <p:nvPr/>
        </p:nvSpPr>
        <p:spPr bwMode="auto">
          <a:xfrm>
            <a:off x="1116013" y="3860800"/>
            <a:ext cx="1403350" cy="457200"/>
          </a:xfrm>
          <a:prstGeom prst="rect">
            <a:avLst/>
          </a:prstGeom>
          <a:noFill/>
          <a:ln w="7938">
            <a:noFill/>
            <a:miter lim="800000"/>
            <a:headEnd/>
            <a:tailEnd/>
          </a:ln>
          <a:effectLst/>
        </p:spPr>
        <p:txBody>
          <a:bodyPr wrap="none">
            <a:spAutoFit/>
          </a:bodyPr>
          <a:lstStyle/>
          <a:p>
            <a:r>
              <a:rPr lang="zh-CN" altLang="en-US">
                <a:solidFill>
                  <a:srgbClr val="0B0C17"/>
                </a:solidFill>
                <a:latin typeface="楷体_GB2312" pitchFamily="49" charset="-122"/>
                <a:ea typeface="楷体_GB2312" pitchFamily="49" charset="-122"/>
              </a:rPr>
              <a:t>会计分录</a:t>
            </a:r>
          </a:p>
        </p:txBody>
      </p:sp>
      <p:sp>
        <p:nvSpPr>
          <p:cNvPr id="131080" name="Rectangle 8"/>
          <p:cNvSpPr>
            <a:spLocks noChangeArrowheads="1"/>
          </p:cNvSpPr>
          <p:nvPr/>
        </p:nvSpPr>
        <p:spPr bwMode="auto">
          <a:xfrm>
            <a:off x="3032125" y="3200400"/>
            <a:ext cx="2927350" cy="457200"/>
          </a:xfrm>
          <a:prstGeom prst="rect">
            <a:avLst/>
          </a:prstGeom>
          <a:noFill/>
          <a:ln w="7938">
            <a:noFill/>
            <a:miter lim="800000"/>
            <a:headEnd/>
            <a:tailEnd/>
          </a:ln>
          <a:effectLst/>
        </p:spPr>
        <p:txBody>
          <a:bodyPr wrap="none">
            <a:spAutoFit/>
          </a:bodyPr>
          <a:lstStyle/>
          <a:p>
            <a:pPr latinLnBrk="0">
              <a:spcBef>
                <a:spcPct val="20000"/>
              </a:spcBef>
              <a:buClr>
                <a:schemeClr val="hlink"/>
              </a:buClr>
              <a:buSzPct val="110000"/>
              <a:buFont typeface="Wingdings" pitchFamily="2" charset="2"/>
              <a:buNone/>
            </a:pPr>
            <a:r>
              <a:rPr lang="zh-CN" altLang="en-US">
                <a:solidFill>
                  <a:srgbClr val="0B0C17"/>
                </a:solidFill>
                <a:latin typeface="楷体_GB2312" pitchFamily="49" charset="-122"/>
                <a:ea typeface="楷体_GB2312" pitchFamily="49" charset="-122"/>
              </a:rPr>
              <a:t>简单分录(一借一贷)</a:t>
            </a:r>
          </a:p>
        </p:txBody>
      </p:sp>
      <p:sp>
        <p:nvSpPr>
          <p:cNvPr id="131081" name="Rectangle 9"/>
          <p:cNvSpPr>
            <a:spLocks noChangeArrowheads="1"/>
          </p:cNvSpPr>
          <p:nvPr/>
        </p:nvSpPr>
        <p:spPr bwMode="auto">
          <a:xfrm>
            <a:off x="2987675" y="4581525"/>
            <a:ext cx="1403350" cy="457200"/>
          </a:xfrm>
          <a:prstGeom prst="rect">
            <a:avLst/>
          </a:prstGeom>
          <a:noFill/>
          <a:ln w="7938">
            <a:noFill/>
            <a:miter lim="800000"/>
            <a:headEnd/>
            <a:tailEnd/>
          </a:ln>
          <a:effectLst/>
        </p:spPr>
        <p:txBody>
          <a:bodyPr wrap="none">
            <a:spAutoFit/>
          </a:bodyPr>
          <a:lstStyle/>
          <a:p>
            <a:r>
              <a:rPr lang="zh-CN" altLang="en-US">
                <a:solidFill>
                  <a:srgbClr val="0B0C17"/>
                </a:solidFill>
                <a:latin typeface="楷体_GB2312" pitchFamily="49" charset="-122"/>
                <a:ea typeface="楷体_GB2312" pitchFamily="49" charset="-122"/>
              </a:rPr>
              <a:t>复合分录</a:t>
            </a:r>
          </a:p>
        </p:txBody>
      </p:sp>
      <p:sp>
        <p:nvSpPr>
          <p:cNvPr id="131082" name="Rectangle 10"/>
          <p:cNvSpPr>
            <a:spLocks noChangeArrowheads="1"/>
          </p:cNvSpPr>
          <p:nvPr/>
        </p:nvSpPr>
        <p:spPr bwMode="auto">
          <a:xfrm>
            <a:off x="4859338" y="4221163"/>
            <a:ext cx="1403350" cy="1187450"/>
          </a:xfrm>
          <a:prstGeom prst="rect">
            <a:avLst/>
          </a:prstGeom>
          <a:noFill/>
          <a:ln w="7938">
            <a:noFill/>
            <a:miter lim="800000"/>
            <a:headEnd/>
            <a:tailEnd/>
          </a:ln>
          <a:effectLst/>
        </p:spPr>
        <p:txBody>
          <a:bodyPr wrap="none">
            <a:spAutoFit/>
          </a:bodyPr>
          <a:lstStyle/>
          <a:p>
            <a:r>
              <a:rPr lang="zh-CN" altLang="en-US">
                <a:solidFill>
                  <a:srgbClr val="0B0C17"/>
                </a:solidFill>
                <a:latin typeface="楷体_GB2312" pitchFamily="49" charset="-122"/>
                <a:ea typeface="楷体_GB2312" pitchFamily="49" charset="-122"/>
              </a:rPr>
              <a:t>一借多贷</a:t>
            </a:r>
          </a:p>
          <a:p>
            <a:r>
              <a:rPr lang="zh-CN" altLang="en-US">
                <a:solidFill>
                  <a:srgbClr val="0B0C17"/>
                </a:solidFill>
                <a:latin typeface="楷体_GB2312" pitchFamily="49" charset="-122"/>
                <a:ea typeface="楷体_GB2312" pitchFamily="49" charset="-122"/>
              </a:rPr>
              <a:t>一贷多借</a:t>
            </a:r>
          </a:p>
          <a:p>
            <a:r>
              <a:rPr lang="zh-CN" altLang="en-US">
                <a:solidFill>
                  <a:srgbClr val="0B0C17"/>
                </a:solidFill>
                <a:latin typeface="楷体_GB2312" pitchFamily="49" charset="-122"/>
                <a:ea typeface="楷体_GB2312" pitchFamily="49" charset="-122"/>
              </a:rPr>
              <a:t>多借多贷</a:t>
            </a:r>
          </a:p>
        </p:txBody>
      </p:sp>
      <p:sp>
        <p:nvSpPr>
          <p:cNvPr id="131083" name="AutoShape 11"/>
          <p:cNvSpPr>
            <a:spLocks/>
          </p:cNvSpPr>
          <p:nvPr/>
        </p:nvSpPr>
        <p:spPr bwMode="auto">
          <a:xfrm>
            <a:off x="2700338" y="3429000"/>
            <a:ext cx="215900" cy="1368425"/>
          </a:xfrm>
          <a:prstGeom prst="leftBrace">
            <a:avLst>
              <a:gd name="adj1" fmla="val 52819"/>
              <a:gd name="adj2" fmla="val 50000"/>
            </a:avLst>
          </a:prstGeom>
          <a:noFill/>
          <a:ln w="7938">
            <a:solidFill>
              <a:schemeClr val="tx1"/>
            </a:solidFill>
            <a:round/>
            <a:headEnd/>
            <a:tailEnd/>
          </a:ln>
          <a:effectLst/>
        </p:spPr>
        <p:txBody>
          <a:bodyPr wrap="none" anchor="ctr"/>
          <a:lstStyle/>
          <a:p>
            <a:endParaRPr lang="zh-CN" altLang="en-US"/>
          </a:p>
        </p:txBody>
      </p:sp>
      <p:sp>
        <p:nvSpPr>
          <p:cNvPr id="131084" name="AutoShape 12"/>
          <p:cNvSpPr>
            <a:spLocks/>
          </p:cNvSpPr>
          <p:nvPr/>
        </p:nvSpPr>
        <p:spPr bwMode="auto">
          <a:xfrm>
            <a:off x="4572000" y="4365625"/>
            <a:ext cx="144463" cy="935038"/>
          </a:xfrm>
          <a:prstGeom prst="leftBrace">
            <a:avLst>
              <a:gd name="adj1" fmla="val 53938"/>
              <a:gd name="adj2" fmla="val 50000"/>
            </a:avLst>
          </a:prstGeom>
          <a:noFill/>
          <a:ln w="7938">
            <a:solidFill>
              <a:schemeClr val="tx1"/>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zh-CN" altLang="en-US" sz="3200">
                <a:solidFill>
                  <a:schemeClr val="bg1"/>
                </a:solidFill>
              </a:rPr>
              <a:t>四、账户的对应关系及对应账户</a:t>
            </a:r>
          </a:p>
        </p:txBody>
      </p:sp>
      <p:sp>
        <p:nvSpPr>
          <p:cNvPr id="132099" name="Rectangle 3"/>
          <p:cNvSpPr>
            <a:spLocks noGrp="1" noChangeArrowheads="1"/>
          </p:cNvSpPr>
          <p:nvPr>
            <p:ph idx="1"/>
          </p:nvPr>
        </p:nvSpPr>
        <p:spPr>
          <a:xfrm>
            <a:off x="539750" y="1268413"/>
            <a:ext cx="8135938" cy="4824412"/>
          </a:xfrm>
        </p:spPr>
        <p:txBody>
          <a:bodyPr/>
          <a:lstStyle/>
          <a:p>
            <a:pPr>
              <a:lnSpc>
                <a:spcPct val="120000"/>
              </a:lnSpc>
              <a:spcBef>
                <a:spcPct val="50000"/>
              </a:spcBef>
            </a:pPr>
            <a:r>
              <a:rPr lang="zh-CN" altLang="en-US" sz="2800" b="0">
                <a:solidFill>
                  <a:srgbClr val="0000CC"/>
                </a:solidFill>
                <a:latin typeface="楷体_GB2312" pitchFamily="49" charset="-122"/>
              </a:rPr>
              <a:t>账户对应关系</a:t>
            </a:r>
            <a:r>
              <a:rPr lang="zh-CN" altLang="en-US" sz="2800" b="0">
                <a:solidFill>
                  <a:srgbClr val="0000CC"/>
                </a:solidFill>
                <a:latin typeface="楷体_GB2312" pitchFamily="49" charset="-122"/>
                <a:sym typeface="Wingdings" pitchFamily="2" charset="2"/>
              </a:rPr>
              <a:t>：</a:t>
            </a:r>
            <a:r>
              <a:rPr lang="zh-CN" altLang="en-US" sz="2800" b="0">
                <a:solidFill>
                  <a:srgbClr val="0B0C17"/>
                </a:solidFill>
                <a:latin typeface="楷体_GB2312" pitchFamily="49" charset="-122"/>
                <a:sym typeface="Wingdings" pitchFamily="2" charset="2"/>
              </a:rPr>
              <a:t>  </a:t>
            </a:r>
            <a:endParaRPr lang="zh-CN" altLang="en-US" sz="2800" b="0">
              <a:solidFill>
                <a:srgbClr val="0B0C17"/>
              </a:solidFill>
              <a:latin typeface="楷体_GB2312" pitchFamily="49" charset="-122"/>
            </a:endParaRPr>
          </a:p>
          <a:p>
            <a:pPr>
              <a:lnSpc>
                <a:spcPct val="120000"/>
              </a:lnSpc>
              <a:spcBef>
                <a:spcPct val="50000"/>
              </a:spcBef>
            </a:pPr>
            <a:r>
              <a:rPr lang="zh-CN" altLang="en-US" sz="2800" b="0">
                <a:solidFill>
                  <a:srgbClr val="0B0C17"/>
                </a:solidFill>
                <a:latin typeface="楷体_GB2312" pitchFamily="49" charset="-122"/>
              </a:rPr>
              <a:t>采用复式记账法记录每笔经济业务后，由相互关联的账户之间产生的应借应贷的相互关系。</a:t>
            </a:r>
          </a:p>
          <a:p>
            <a:pPr>
              <a:lnSpc>
                <a:spcPct val="120000"/>
              </a:lnSpc>
              <a:spcBef>
                <a:spcPct val="50000"/>
              </a:spcBef>
            </a:pPr>
            <a:r>
              <a:rPr lang="zh-CN" altLang="en-US" sz="2800" b="0">
                <a:solidFill>
                  <a:srgbClr val="0000CC"/>
                </a:solidFill>
                <a:latin typeface="楷体_GB2312" pitchFamily="49" charset="-122"/>
              </a:rPr>
              <a:t>对应账户：</a:t>
            </a:r>
          </a:p>
          <a:p>
            <a:pPr>
              <a:lnSpc>
                <a:spcPct val="120000"/>
              </a:lnSpc>
              <a:spcBef>
                <a:spcPct val="50000"/>
              </a:spcBef>
            </a:pPr>
            <a:r>
              <a:rPr lang="zh-CN" altLang="en-US" sz="2800" b="0">
                <a:solidFill>
                  <a:srgbClr val="0B0C17"/>
                </a:solidFill>
                <a:latin typeface="楷体_GB2312" pitchFamily="49" charset="-122"/>
              </a:rPr>
              <a:t>发生对应关系的账户，互称对应账户。</a:t>
            </a:r>
          </a:p>
        </p:txBody>
      </p:sp>
      <p:sp>
        <p:nvSpPr>
          <p:cNvPr id="4" name="日期占位符 3"/>
          <p:cNvSpPr>
            <a:spLocks noGrp="1"/>
          </p:cNvSpPr>
          <p:nvPr>
            <p:ph type="dt" sz="half" idx="10"/>
          </p:nvPr>
        </p:nvSpPr>
        <p:spPr/>
        <p:txBody>
          <a:bodyPr/>
          <a:lstStyle/>
          <a:p>
            <a:fld id="{D4691E0A-51B7-4DB4-8755-976A76F6F984}"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8ED55E6C-D43E-4083-833C-F739E514DA30}" type="slidenum">
              <a:rPr lang="en-US" altLang="ko-KR"/>
              <a:pPr/>
              <a:t>72</a:t>
            </a:fld>
            <a:endParaRPr lang="en-US" altLang="ko-K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第三节    会计凭证</a:t>
            </a:r>
          </a:p>
        </p:txBody>
      </p:sp>
      <p:sp>
        <p:nvSpPr>
          <p:cNvPr id="133123" name="Rectangle 3"/>
          <p:cNvSpPr>
            <a:spLocks noGrp="1" noChangeArrowheads="1"/>
          </p:cNvSpPr>
          <p:nvPr>
            <p:ph idx="1"/>
          </p:nvPr>
        </p:nvSpPr>
        <p:spPr/>
        <p:txBody>
          <a:bodyPr/>
          <a:lstStyle/>
          <a:p>
            <a:pPr marL="625475" indent="-625475">
              <a:spcBef>
                <a:spcPct val="75000"/>
              </a:spcBef>
            </a:pPr>
            <a:r>
              <a:rPr lang="zh-CN" altLang="en-US" sz="3600">
                <a:solidFill>
                  <a:srgbClr val="000066"/>
                </a:solidFill>
                <a:latin typeface="黑体" pitchFamily="2" charset="-122"/>
                <a:ea typeface="黑体" pitchFamily="2" charset="-122"/>
              </a:rPr>
              <a:t>一、会计凭证的意义</a:t>
            </a:r>
            <a:r>
              <a:rPr lang="zh-CN" altLang="en-US">
                <a:solidFill>
                  <a:srgbClr val="000066"/>
                </a:solidFill>
                <a:latin typeface="黑体" pitchFamily="2" charset="-122"/>
                <a:ea typeface="黑体" pitchFamily="2" charset="-122"/>
              </a:rPr>
              <a:t>（</a:t>
            </a:r>
            <a:r>
              <a:rPr lang="en-US" altLang="zh-CN">
                <a:solidFill>
                  <a:srgbClr val="000066"/>
                </a:solidFill>
                <a:latin typeface="黑体" pitchFamily="2" charset="-122"/>
                <a:ea typeface="黑体" pitchFamily="2" charset="-122"/>
              </a:rPr>
              <a:t>P.43</a:t>
            </a:r>
            <a:r>
              <a:rPr lang="zh-CN" altLang="en-US">
                <a:solidFill>
                  <a:srgbClr val="000066"/>
                </a:solidFill>
                <a:latin typeface="黑体" pitchFamily="2" charset="-122"/>
                <a:ea typeface="黑体" pitchFamily="2" charset="-122"/>
              </a:rPr>
              <a:t>）</a:t>
            </a:r>
          </a:p>
          <a:p>
            <a:pPr marL="625475" indent="-625475">
              <a:spcBef>
                <a:spcPct val="75000"/>
              </a:spcBef>
              <a:buFont typeface="Wingdings" pitchFamily="2" charset="2"/>
              <a:buChar char="u"/>
            </a:pPr>
            <a:r>
              <a:rPr lang="zh-CN" altLang="en-US" sz="2800" b="0">
                <a:solidFill>
                  <a:srgbClr val="0B0C17"/>
                </a:solidFill>
                <a:latin typeface="楷体_GB2312" pitchFamily="49" charset="-122"/>
              </a:rPr>
              <a:t>证明经济业务的发生</a:t>
            </a:r>
          </a:p>
          <a:p>
            <a:pPr marL="625475" indent="-625475">
              <a:spcBef>
                <a:spcPct val="75000"/>
              </a:spcBef>
              <a:buFont typeface="Wingdings" pitchFamily="2" charset="2"/>
              <a:buChar char="u"/>
            </a:pPr>
            <a:r>
              <a:rPr lang="zh-CN" altLang="en-US" sz="2800" b="0">
                <a:solidFill>
                  <a:srgbClr val="0B0C17"/>
                </a:solidFill>
                <a:latin typeface="楷体_GB2312" pitchFamily="49" charset="-122"/>
              </a:rPr>
              <a:t>保证经济业务的合理性和合法性</a:t>
            </a:r>
          </a:p>
          <a:p>
            <a:pPr marL="625475" indent="-625475">
              <a:spcBef>
                <a:spcPct val="75000"/>
              </a:spcBef>
              <a:buFont typeface="Wingdings" pitchFamily="2" charset="2"/>
              <a:buChar char="u"/>
            </a:pPr>
            <a:r>
              <a:rPr lang="zh-CN" altLang="en-US" sz="2800" b="0">
                <a:solidFill>
                  <a:srgbClr val="0B0C17"/>
                </a:solidFill>
                <a:latin typeface="楷体_GB2312" pitchFamily="49" charset="-122"/>
              </a:rPr>
              <a:t>作为记账依据的书面证明</a:t>
            </a:r>
          </a:p>
        </p:txBody>
      </p:sp>
      <p:sp>
        <p:nvSpPr>
          <p:cNvPr id="4" name="日期占位符 3"/>
          <p:cNvSpPr>
            <a:spLocks noGrp="1"/>
          </p:cNvSpPr>
          <p:nvPr>
            <p:ph type="dt" sz="half" idx="10"/>
          </p:nvPr>
        </p:nvSpPr>
        <p:spPr/>
        <p:txBody>
          <a:bodyPr/>
          <a:lstStyle/>
          <a:p>
            <a:fld id="{0DE3AF7D-BB19-4347-9F19-2A9B9E58883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4FB9840-78F9-4CC4-871B-3F293108868B}" type="slidenum">
              <a:rPr lang="en-US" altLang="ko-KR"/>
              <a:pPr/>
              <a:t>73</a:t>
            </a:fld>
            <a:endParaRPr lang="en-US" altLang="ko-K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zh-CN" altLang="en-US" sz="3600">
                <a:solidFill>
                  <a:schemeClr val="bg1"/>
                </a:solidFill>
                <a:latin typeface="黑体" pitchFamily="2" charset="-122"/>
              </a:rPr>
              <a:t>二、会计凭证的种类</a:t>
            </a:r>
          </a:p>
        </p:txBody>
      </p:sp>
      <p:sp>
        <p:nvSpPr>
          <p:cNvPr id="67" name="日期占位符 3"/>
          <p:cNvSpPr>
            <a:spLocks noGrp="1"/>
          </p:cNvSpPr>
          <p:nvPr>
            <p:ph type="dt" sz="half" idx="10"/>
          </p:nvPr>
        </p:nvSpPr>
        <p:spPr/>
        <p:txBody>
          <a:bodyPr/>
          <a:lstStyle/>
          <a:p>
            <a:fld id="{BB946678-E337-4D67-88C6-2E633D7E36D9}" type="datetime1">
              <a:rPr lang="zh-CN" altLang="en-US"/>
              <a:pPr/>
              <a:t>2012-07-13</a:t>
            </a:fld>
            <a:endParaRPr lang="en-US" altLang="ko-KR"/>
          </a:p>
        </p:txBody>
      </p:sp>
      <p:sp>
        <p:nvSpPr>
          <p:cNvPr id="68" name="页脚占位符 4"/>
          <p:cNvSpPr>
            <a:spLocks noGrp="1"/>
          </p:cNvSpPr>
          <p:nvPr>
            <p:ph type="ftr" sz="quarter" idx="11"/>
          </p:nvPr>
        </p:nvSpPr>
        <p:spPr/>
        <p:txBody>
          <a:bodyPr/>
          <a:lstStyle/>
          <a:p>
            <a:r>
              <a:rPr lang="en-US" altLang="ko-KR"/>
              <a:t>会计学</a:t>
            </a:r>
          </a:p>
        </p:txBody>
      </p:sp>
      <p:sp>
        <p:nvSpPr>
          <p:cNvPr id="69" name="灯片编号占位符 5"/>
          <p:cNvSpPr>
            <a:spLocks noGrp="1"/>
          </p:cNvSpPr>
          <p:nvPr>
            <p:ph type="sldNum" sz="quarter" idx="12"/>
          </p:nvPr>
        </p:nvSpPr>
        <p:spPr/>
        <p:txBody>
          <a:bodyPr/>
          <a:lstStyle/>
          <a:p>
            <a:fld id="{8E9274ED-BA17-4528-8B1F-FFC7E6B3C2DB}" type="slidenum">
              <a:rPr lang="en-US" altLang="ko-KR"/>
              <a:pPr/>
              <a:t>74</a:t>
            </a:fld>
            <a:endParaRPr lang="en-US" altLang="ko-KR"/>
          </a:p>
        </p:txBody>
      </p:sp>
      <p:sp>
        <p:nvSpPr>
          <p:cNvPr id="134148" name="Rectangle 4"/>
          <p:cNvSpPr>
            <a:spLocks noChangeArrowheads="1"/>
          </p:cNvSpPr>
          <p:nvPr/>
        </p:nvSpPr>
        <p:spPr bwMode="auto">
          <a:xfrm>
            <a:off x="611188" y="1125538"/>
            <a:ext cx="7416800" cy="701675"/>
          </a:xfrm>
          <a:prstGeom prst="rect">
            <a:avLst/>
          </a:prstGeom>
          <a:noFill/>
          <a:ln w="7938">
            <a:noFill/>
            <a:miter lim="800000"/>
            <a:headEnd/>
            <a:tailEnd/>
          </a:ln>
          <a:effectLst/>
        </p:spPr>
        <p:txBody>
          <a:bodyPr>
            <a:spAutoFit/>
          </a:bodyPr>
          <a:lstStyle/>
          <a:p>
            <a:r>
              <a:rPr lang="zh-CN" altLang="en-US" sz="2000" b="1">
                <a:solidFill>
                  <a:srgbClr val="0B0C17"/>
                </a:solidFill>
                <a:ea typeface="楷体_GB2312" pitchFamily="49" charset="-122"/>
              </a:rPr>
              <a:t>原始凭证：证明经济业务发生的依据。</a:t>
            </a:r>
          </a:p>
          <a:p>
            <a:r>
              <a:rPr lang="zh-CN" altLang="en-US" sz="2000" b="1">
                <a:solidFill>
                  <a:srgbClr val="0B0C17"/>
                </a:solidFill>
                <a:ea typeface="楷体_GB2312" pitchFamily="49" charset="-122"/>
              </a:rPr>
              <a:t>记账凭证：会计记账的依据。</a:t>
            </a:r>
          </a:p>
        </p:txBody>
      </p:sp>
      <p:grpSp>
        <p:nvGrpSpPr>
          <p:cNvPr id="2" name="Group 5"/>
          <p:cNvGrpSpPr>
            <a:grpSpLocks/>
          </p:cNvGrpSpPr>
          <p:nvPr/>
        </p:nvGrpSpPr>
        <p:grpSpPr bwMode="auto">
          <a:xfrm>
            <a:off x="1114425" y="2997200"/>
            <a:ext cx="1223963" cy="504825"/>
            <a:chOff x="596" y="1824"/>
            <a:chExt cx="1440" cy="562"/>
          </a:xfrm>
        </p:grpSpPr>
        <p:sp>
          <p:nvSpPr>
            <p:cNvPr id="134150" name="Freeform 6"/>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51" name="Rectangle 7"/>
            <p:cNvSpPr>
              <a:spLocks noChangeArrowheads="1"/>
            </p:cNvSpPr>
            <p:nvPr/>
          </p:nvSpPr>
          <p:spPr bwMode="gray">
            <a:xfrm>
              <a:off x="596" y="1824"/>
              <a:ext cx="1440" cy="480"/>
            </a:xfrm>
            <a:prstGeom prst="rect">
              <a:avLst/>
            </a:prstGeom>
            <a:gradFill rotWithShape="1">
              <a:gsLst>
                <a:gs pos="0">
                  <a:srgbClr val="00CCFF"/>
                </a:gs>
                <a:gs pos="50000">
                  <a:srgbClr val="00CCFF">
                    <a:gamma/>
                    <a:tint val="30196"/>
                    <a:invGamma/>
                  </a:srgbClr>
                </a:gs>
                <a:gs pos="100000">
                  <a:srgbClr val="00CC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Arial" charset="0"/>
                  <a:ea typeface="楷体_GB2312" pitchFamily="49" charset="-122"/>
                </a:rPr>
                <a:t>原始凭证</a:t>
              </a:r>
              <a:endParaRPr lang="en-US" altLang="zh-CN" sz="1800" b="1">
                <a:solidFill>
                  <a:srgbClr val="000000"/>
                </a:solidFill>
                <a:effectLst>
                  <a:outerShdw blurRad="38100" dist="38100" dir="2700000" algn="tl">
                    <a:srgbClr val="FFFFFF"/>
                  </a:outerShdw>
                </a:effectLst>
                <a:latin typeface="Arial" charset="0"/>
                <a:ea typeface="楷体_GB2312" pitchFamily="49" charset="-122"/>
              </a:endParaRPr>
            </a:p>
          </p:txBody>
        </p:sp>
      </p:grpSp>
      <p:grpSp>
        <p:nvGrpSpPr>
          <p:cNvPr id="3" name="Group 8"/>
          <p:cNvGrpSpPr>
            <a:grpSpLocks/>
          </p:cNvGrpSpPr>
          <p:nvPr/>
        </p:nvGrpSpPr>
        <p:grpSpPr bwMode="auto">
          <a:xfrm>
            <a:off x="2627313" y="2133600"/>
            <a:ext cx="1223962" cy="504825"/>
            <a:chOff x="596" y="1824"/>
            <a:chExt cx="1440" cy="562"/>
          </a:xfrm>
        </p:grpSpPr>
        <p:sp>
          <p:nvSpPr>
            <p:cNvPr id="134153" name="Freeform 9"/>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34154" name="Rectangle 10"/>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楷体_GB2312" pitchFamily="49" charset="-122"/>
                  <a:ea typeface="楷体_GB2312" pitchFamily="49" charset="-122"/>
                </a:rPr>
                <a:t>按来源分</a:t>
              </a:r>
              <a:endParaRPr lang="en-US" altLang="zh-CN" sz="1800" b="1">
                <a:solidFill>
                  <a:srgbClr val="000000"/>
                </a:solidFill>
                <a:effectLst>
                  <a:outerShdw blurRad="38100" dist="38100" dir="2700000" algn="tl">
                    <a:srgbClr val="FFFFFF"/>
                  </a:outerShdw>
                </a:effectLst>
                <a:latin typeface="楷体_GB2312" pitchFamily="49" charset="-122"/>
                <a:ea typeface="楷体_GB2312" pitchFamily="49" charset="-122"/>
              </a:endParaRPr>
            </a:p>
          </p:txBody>
        </p:sp>
      </p:grpSp>
      <p:grpSp>
        <p:nvGrpSpPr>
          <p:cNvPr id="4" name="Group 11"/>
          <p:cNvGrpSpPr>
            <a:grpSpLocks/>
          </p:cNvGrpSpPr>
          <p:nvPr/>
        </p:nvGrpSpPr>
        <p:grpSpPr bwMode="auto">
          <a:xfrm>
            <a:off x="2627313" y="2997200"/>
            <a:ext cx="2303462" cy="504825"/>
            <a:chOff x="596" y="1824"/>
            <a:chExt cx="1440" cy="562"/>
          </a:xfrm>
        </p:grpSpPr>
        <p:sp>
          <p:nvSpPr>
            <p:cNvPr id="134156" name="Freeform 12"/>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57" name="Rectangle 13"/>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chemeClr val="tx2"/>
                  </a:solidFill>
                  <a:effectLst>
                    <a:outerShdw blurRad="38100" dist="38100" dir="2700000" algn="tl">
                      <a:srgbClr val="FFFFFF"/>
                    </a:outerShdw>
                  </a:effectLst>
                  <a:ea typeface="楷体_GB2312" pitchFamily="49" charset="-122"/>
                </a:rPr>
                <a:t>按填制手续和方法分</a:t>
              </a:r>
              <a:endParaRPr lang="en-US" altLang="zh-CN" sz="1800" b="1">
                <a:solidFill>
                  <a:schemeClr val="tx2"/>
                </a:solidFill>
                <a:effectLst>
                  <a:outerShdw blurRad="38100" dist="38100" dir="2700000" algn="tl">
                    <a:srgbClr val="FFFFFF"/>
                  </a:outerShdw>
                </a:effectLst>
                <a:ea typeface="楷体_GB2312" pitchFamily="49" charset="-122"/>
              </a:endParaRPr>
            </a:p>
          </p:txBody>
        </p:sp>
      </p:grpSp>
      <p:grpSp>
        <p:nvGrpSpPr>
          <p:cNvPr id="5" name="Group 14"/>
          <p:cNvGrpSpPr>
            <a:grpSpLocks/>
          </p:cNvGrpSpPr>
          <p:nvPr/>
        </p:nvGrpSpPr>
        <p:grpSpPr bwMode="auto">
          <a:xfrm>
            <a:off x="4067175" y="1989138"/>
            <a:ext cx="1727200" cy="360362"/>
            <a:chOff x="596" y="1824"/>
            <a:chExt cx="1440" cy="562"/>
          </a:xfrm>
        </p:grpSpPr>
        <p:sp>
          <p:nvSpPr>
            <p:cNvPr id="134159" name="Freeform 15"/>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60" name="Rectangle 16"/>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自制原始凭证</a:t>
              </a:r>
            </a:p>
          </p:txBody>
        </p:sp>
      </p:grpSp>
      <p:grpSp>
        <p:nvGrpSpPr>
          <p:cNvPr id="6" name="Group 17"/>
          <p:cNvGrpSpPr>
            <a:grpSpLocks/>
          </p:cNvGrpSpPr>
          <p:nvPr/>
        </p:nvGrpSpPr>
        <p:grpSpPr bwMode="auto">
          <a:xfrm>
            <a:off x="4067175" y="2420938"/>
            <a:ext cx="1727200" cy="360362"/>
            <a:chOff x="596" y="1824"/>
            <a:chExt cx="1440" cy="562"/>
          </a:xfrm>
        </p:grpSpPr>
        <p:sp>
          <p:nvSpPr>
            <p:cNvPr id="134162" name="Freeform 18"/>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63" name="Rectangle 19"/>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外来原始凭证</a:t>
              </a:r>
            </a:p>
          </p:txBody>
        </p:sp>
      </p:grpSp>
      <p:grpSp>
        <p:nvGrpSpPr>
          <p:cNvPr id="7" name="Group 20"/>
          <p:cNvGrpSpPr>
            <a:grpSpLocks/>
          </p:cNvGrpSpPr>
          <p:nvPr/>
        </p:nvGrpSpPr>
        <p:grpSpPr bwMode="auto">
          <a:xfrm>
            <a:off x="5435600" y="2852738"/>
            <a:ext cx="1800225" cy="360362"/>
            <a:chOff x="596" y="1824"/>
            <a:chExt cx="1440" cy="562"/>
          </a:xfrm>
        </p:grpSpPr>
        <p:sp>
          <p:nvSpPr>
            <p:cNvPr id="134165" name="Freeform 21"/>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66" name="Rectangle 22"/>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一次凭证</a:t>
              </a:r>
            </a:p>
          </p:txBody>
        </p:sp>
      </p:grpSp>
      <p:grpSp>
        <p:nvGrpSpPr>
          <p:cNvPr id="8" name="Group 26"/>
          <p:cNvGrpSpPr>
            <a:grpSpLocks/>
          </p:cNvGrpSpPr>
          <p:nvPr/>
        </p:nvGrpSpPr>
        <p:grpSpPr bwMode="auto">
          <a:xfrm>
            <a:off x="5435600" y="3284538"/>
            <a:ext cx="1800225" cy="360362"/>
            <a:chOff x="596" y="1824"/>
            <a:chExt cx="1440" cy="562"/>
          </a:xfrm>
        </p:grpSpPr>
        <p:sp>
          <p:nvSpPr>
            <p:cNvPr id="134171" name="Freeform 27"/>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72" name="Rectangle 28"/>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chemeClr val="tx2"/>
                  </a:solidFill>
                  <a:effectLst>
                    <a:outerShdw blurRad="38100" dist="38100" dir="2700000" algn="tl">
                      <a:srgbClr val="FFFFFF"/>
                    </a:outerShdw>
                  </a:effectLst>
                  <a:ea typeface="楷体_GB2312" pitchFamily="49" charset="-122"/>
                </a:rPr>
                <a:t>累计凭证</a:t>
              </a:r>
            </a:p>
          </p:txBody>
        </p:sp>
      </p:grpSp>
      <p:cxnSp>
        <p:nvCxnSpPr>
          <p:cNvPr id="134173" name="AutoShape 29"/>
          <p:cNvCxnSpPr>
            <a:cxnSpLocks noChangeShapeType="1"/>
            <a:stCxn id="134151" idx="3"/>
            <a:endCxn id="134154" idx="1"/>
          </p:cNvCxnSpPr>
          <p:nvPr/>
        </p:nvCxnSpPr>
        <p:spPr bwMode="auto">
          <a:xfrm flipV="1">
            <a:off x="2338388" y="2349500"/>
            <a:ext cx="288925" cy="863600"/>
          </a:xfrm>
          <a:prstGeom prst="bentConnector3">
            <a:avLst>
              <a:gd name="adj1" fmla="val 49449"/>
            </a:avLst>
          </a:prstGeom>
          <a:noFill/>
          <a:ln w="9525">
            <a:solidFill>
              <a:schemeClr val="tx1"/>
            </a:solidFill>
            <a:miter lim="800000"/>
            <a:headEnd/>
            <a:tailEnd/>
          </a:ln>
          <a:effectLst/>
        </p:spPr>
      </p:cxnSp>
      <p:cxnSp>
        <p:nvCxnSpPr>
          <p:cNvPr id="134174" name="AutoShape 30"/>
          <p:cNvCxnSpPr>
            <a:cxnSpLocks noChangeShapeType="1"/>
            <a:stCxn id="134151" idx="3"/>
            <a:endCxn id="134157" idx="1"/>
          </p:cNvCxnSpPr>
          <p:nvPr/>
        </p:nvCxnSpPr>
        <p:spPr bwMode="auto">
          <a:xfrm>
            <a:off x="2338388" y="3213100"/>
            <a:ext cx="288925" cy="0"/>
          </a:xfrm>
          <a:prstGeom prst="straightConnector1">
            <a:avLst/>
          </a:prstGeom>
          <a:noFill/>
          <a:ln w="9525">
            <a:solidFill>
              <a:schemeClr val="tx1"/>
            </a:solidFill>
            <a:round/>
            <a:headEnd/>
            <a:tailEnd/>
          </a:ln>
          <a:effectLst/>
        </p:spPr>
      </p:cxnSp>
      <p:cxnSp>
        <p:nvCxnSpPr>
          <p:cNvPr id="134175" name="AutoShape 31"/>
          <p:cNvCxnSpPr>
            <a:cxnSpLocks noChangeShapeType="1"/>
            <a:stCxn id="134154" idx="3"/>
            <a:endCxn id="134160" idx="1"/>
          </p:cNvCxnSpPr>
          <p:nvPr/>
        </p:nvCxnSpPr>
        <p:spPr bwMode="auto">
          <a:xfrm flipV="1">
            <a:off x="3851275" y="2143125"/>
            <a:ext cx="215900" cy="206375"/>
          </a:xfrm>
          <a:prstGeom prst="bentConnector3">
            <a:avLst>
              <a:gd name="adj1" fmla="val 49264"/>
            </a:avLst>
          </a:prstGeom>
          <a:noFill/>
          <a:ln w="9525">
            <a:solidFill>
              <a:schemeClr val="tx1"/>
            </a:solidFill>
            <a:miter lim="800000"/>
            <a:headEnd/>
            <a:tailEnd/>
          </a:ln>
          <a:effectLst/>
        </p:spPr>
      </p:cxnSp>
      <p:cxnSp>
        <p:nvCxnSpPr>
          <p:cNvPr id="134176" name="AutoShape 32"/>
          <p:cNvCxnSpPr>
            <a:cxnSpLocks noChangeShapeType="1"/>
            <a:stCxn id="134154" idx="3"/>
            <a:endCxn id="134163" idx="1"/>
          </p:cNvCxnSpPr>
          <p:nvPr/>
        </p:nvCxnSpPr>
        <p:spPr bwMode="auto">
          <a:xfrm>
            <a:off x="3851275" y="2349500"/>
            <a:ext cx="215900" cy="225425"/>
          </a:xfrm>
          <a:prstGeom prst="bentConnector3">
            <a:avLst>
              <a:gd name="adj1" fmla="val 49264"/>
            </a:avLst>
          </a:prstGeom>
          <a:noFill/>
          <a:ln w="9525">
            <a:solidFill>
              <a:schemeClr val="tx1"/>
            </a:solidFill>
            <a:miter lim="800000"/>
            <a:headEnd/>
            <a:tailEnd/>
          </a:ln>
          <a:effectLst/>
        </p:spPr>
      </p:cxnSp>
      <p:cxnSp>
        <p:nvCxnSpPr>
          <p:cNvPr id="134177" name="AutoShape 33"/>
          <p:cNvCxnSpPr>
            <a:cxnSpLocks noChangeShapeType="1"/>
            <a:stCxn id="134157" idx="3"/>
            <a:endCxn id="134166" idx="1"/>
          </p:cNvCxnSpPr>
          <p:nvPr/>
        </p:nvCxnSpPr>
        <p:spPr bwMode="auto">
          <a:xfrm flipV="1">
            <a:off x="4930775" y="3006725"/>
            <a:ext cx="504825" cy="206375"/>
          </a:xfrm>
          <a:prstGeom prst="bentConnector3">
            <a:avLst>
              <a:gd name="adj1" fmla="val 49685"/>
            </a:avLst>
          </a:prstGeom>
          <a:noFill/>
          <a:ln w="9525">
            <a:solidFill>
              <a:schemeClr val="tx1"/>
            </a:solidFill>
            <a:miter lim="800000"/>
            <a:headEnd/>
            <a:tailEnd/>
          </a:ln>
          <a:effectLst/>
        </p:spPr>
      </p:cxnSp>
      <p:cxnSp>
        <p:nvCxnSpPr>
          <p:cNvPr id="134179" name="AutoShape 35"/>
          <p:cNvCxnSpPr>
            <a:cxnSpLocks noChangeShapeType="1"/>
            <a:stCxn id="134157" idx="3"/>
            <a:endCxn id="134172" idx="1"/>
          </p:cNvCxnSpPr>
          <p:nvPr/>
        </p:nvCxnSpPr>
        <p:spPr bwMode="auto">
          <a:xfrm>
            <a:off x="4930775" y="3213100"/>
            <a:ext cx="504825" cy="225425"/>
          </a:xfrm>
          <a:prstGeom prst="bentConnector3">
            <a:avLst>
              <a:gd name="adj1" fmla="val 49685"/>
            </a:avLst>
          </a:prstGeom>
          <a:noFill/>
          <a:ln w="9525">
            <a:solidFill>
              <a:schemeClr val="tx1"/>
            </a:solidFill>
            <a:miter lim="800000"/>
            <a:headEnd/>
            <a:tailEnd/>
          </a:ln>
          <a:effectLst/>
        </p:spPr>
      </p:cxnSp>
      <p:grpSp>
        <p:nvGrpSpPr>
          <p:cNvPr id="9" name="Group 36"/>
          <p:cNvGrpSpPr>
            <a:grpSpLocks/>
          </p:cNvGrpSpPr>
          <p:nvPr/>
        </p:nvGrpSpPr>
        <p:grpSpPr bwMode="auto">
          <a:xfrm>
            <a:off x="2627313" y="3862388"/>
            <a:ext cx="2592387" cy="504825"/>
            <a:chOff x="596" y="1824"/>
            <a:chExt cx="1440" cy="562"/>
          </a:xfrm>
        </p:grpSpPr>
        <p:sp>
          <p:nvSpPr>
            <p:cNvPr id="134181" name="Freeform 37"/>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82" name="Rectangle 38"/>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chemeClr val="tx2"/>
                  </a:solidFill>
                  <a:effectLst>
                    <a:outerShdw blurRad="38100" dist="38100" dir="2700000" algn="tl">
                      <a:srgbClr val="FFFFFF"/>
                    </a:outerShdw>
                  </a:effectLst>
                  <a:ea typeface="楷体_GB2312" pitchFamily="49" charset="-122"/>
                </a:rPr>
                <a:t>按反映经济业务的数量分</a:t>
              </a:r>
              <a:endParaRPr lang="en-US" altLang="zh-CN" sz="1800" b="1">
                <a:solidFill>
                  <a:schemeClr val="tx2"/>
                </a:solidFill>
                <a:effectLst>
                  <a:outerShdw blurRad="38100" dist="38100" dir="2700000" algn="tl">
                    <a:srgbClr val="FFFFFF"/>
                  </a:outerShdw>
                </a:effectLst>
                <a:ea typeface="楷体_GB2312" pitchFamily="49" charset="-122"/>
              </a:endParaRPr>
            </a:p>
          </p:txBody>
        </p:sp>
      </p:grpSp>
      <p:grpSp>
        <p:nvGrpSpPr>
          <p:cNvPr id="10" name="Group 39"/>
          <p:cNvGrpSpPr>
            <a:grpSpLocks/>
          </p:cNvGrpSpPr>
          <p:nvPr/>
        </p:nvGrpSpPr>
        <p:grpSpPr bwMode="auto">
          <a:xfrm>
            <a:off x="5435600" y="3717925"/>
            <a:ext cx="1800225" cy="360363"/>
            <a:chOff x="596" y="1824"/>
            <a:chExt cx="1440" cy="562"/>
          </a:xfrm>
        </p:grpSpPr>
        <p:sp>
          <p:nvSpPr>
            <p:cNvPr id="134184" name="Freeform 40"/>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85" name="Rectangle 41"/>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chemeClr val="tx2"/>
                  </a:solidFill>
                  <a:effectLst>
                    <a:outerShdw blurRad="38100" dist="38100" dir="2700000" algn="tl">
                      <a:srgbClr val="FFFFFF"/>
                    </a:outerShdw>
                  </a:effectLst>
                  <a:ea typeface="楷体_GB2312" pitchFamily="49" charset="-122"/>
                </a:rPr>
                <a:t>单项原始凭证</a:t>
              </a:r>
            </a:p>
          </p:txBody>
        </p:sp>
      </p:grpSp>
      <p:grpSp>
        <p:nvGrpSpPr>
          <p:cNvPr id="11" name="Group 42"/>
          <p:cNvGrpSpPr>
            <a:grpSpLocks/>
          </p:cNvGrpSpPr>
          <p:nvPr/>
        </p:nvGrpSpPr>
        <p:grpSpPr bwMode="auto">
          <a:xfrm>
            <a:off x="5435600" y="4149725"/>
            <a:ext cx="1800225" cy="360363"/>
            <a:chOff x="596" y="1824"/>
            <a:chExt cx="1440" cy="562"/>
          </a:xfrm>
        </p:grpSpPr>
        <p:sp>
          <p:nvSpPr>
            <p:cNvPr id="134187" name="Freeform 43"/>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88" name="Rectangle 44"/>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chemeClr val="tx2"/>
                  </a:solidFill>
                  <a:effectLst>
                    <a:outerShdw blurRad="38100" dist="38100" dir="2700000" algn="tl">
                      <a:srgbClr val="FFFFFF"/>
                    </a:outerShdw>
                  </a:effectLst>
                  <a:ea typeface="楷体_GB2312" pitchFamily="49" charset="-122"/>
                </a:rPr>
                <a:t>汇总原始凭证</a:t>
              </a:r>
            </a:p>
          </p:txBody>
        </p:sp>
      </p:grpSp>
      <p:cxnSp>
        <p:nvCxnSpPr>
          <p:cNvPr id="134189" name="AutoShape 45"/>
          <p:cNvCxnSpPr>
            <a:cxnSpLocks noChangeShapeType="1"/>
            <a:stCxn id="134182" idx="3"/>
            <a:endCxn id="134185" idx="1"/>
          </p:cNvCxnSpPr>
          <p:nvPr/>
        </p:nvCxnSpPr>
        <p:spPr bwMode="auto">
          <a:xfrm flipV="1">
            <a:off x="5219700" y="3871913"/>
            <a:ext cx="215900" cy="206375"/>
          </a:xfrm>
          <a:prstGeom prst="bentConnector3">
            <a:avLst>
              <a:gd name="adj1" fmla="val 49264"/>
            </a:avLst>
          </a:prstGeom>
          <a:noFill/>
          <a:ln w="9525">
            <a:solidFill>
              <a:schemeClr val="tx1"/>
            </a:solidFill>
            <a:miter lim="800000"/>
            <a:headEnd/>
            <a:tailEnd/>
          </a:ln>
          <a:effectLst/>
        </p:spPr>
      </p:cxnSp>
      <p:cxnSp>
        <p:nvCxnSpPr>
          <p:cNvPr id="134190" name="AutoShape 46"/>
          <p:cNvCxnSpPr>
            <a:cxnSpLocks noChangeShapeType="1"/>
            <a:stCxn id="134182" idx="3"/>
            <a:endCxn id="134188" idx="1"/>
          </p:cNvCxnSpPr>
          <p:nvPr/>
        </p:nvCxnSpPr>
        <p:spPr bwMode="auto">
          <a:xfrm>
            <a:off x="5219700" y="4078288"/>
            <a:ext cx="215900" cy="225425"/>
          </a:xfrm>
          <a:prstGeom prst="bentConnector3">
            <a:avLst>
              <a:gd name="adj1" fmla="val 49264"/>
            </a:avLst>
          </a:prstGeom>
          <a:noFill/>
          <a:ln w="9525">
            <a:solidFill>
              <a:schemeClr val="tx1"/>
            </a:solidFill>
            <a:miter lim="800000"/>
            <a:headEnd/>
            <a:tailEnd/>
          </a:ln>
          <a:effectLst/>
        </p:spPr>
      </p:cxnSp>
      <p:cxnSp>
        <p:nvCxnSpPr>
          <p:cNvPr id="134191" name="AutoShape 47"/>
          <p:cNvCxnSpPr>
            <a:cxnSpLocks noChangeShapeType="1"/>
            <a:stCxn id="134151" idx="3"/>
            <a:endCxn id="134182" idx="1"/>
          </p:cNvCxnSpPr>
          <p:nvPr/>
        </p:nvCxnSpPr>
        <p:spPr bwMode="auto">
          <a:xfrm>
            <a:off x="2338388" y="3213100"/>
            <a:ext cx="288925" cy="865188"/>
          </a:xfrm>
          <a:prstGeom prst="bentConnector3">
            <a:avLst>
              <a:gd name="adj1" fmla="val 49449"/>
            </a:avLst>
          </a:prstGeom>
          <a:noFill/>
          <a:ln w="7938">
            <a:solidFill>
              <a:schemeClr val="tx1"/>
            </a:solidFill>
            <a:miter lim="800000"/>
            <a:headEnd/>
            <a:tailEnd/>
          </a:ln>
          <a:effectLst/>
        </p:spPr>
      </p:cxnSp>
      <p:grpSp>
        <p:nvGrpSpPr>
          <p:cNvPr id="12" name="Group 48"/>
          <p:cNvGrpSpPr>
            <a:grpSpLocks/>
          </p:cNvGrpSpPr>
          <p:nvPr/>
        </p:nvGrpSpPr>
        <p:grpSpPr bwMode="auto">
          <a:xfrm>
            <a:off x="1114425" y="5157788"/>
            <a:ext cx="1223963" cy="504825"/>
            <a:chOff x="596" y="1824"/>
            <a:chExt cx="1440" cy="562"/>
          </a:xfrm>
        </p:grpSpPr>
        <p:sp>
          <p:nvSpPr>
            <p:cNvPr id="134193" name="Freeform 49"/>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94" name="Rectangle 50"/>
            <p:cNvSpPr>
              <a:spLocks noChangeArrowheads="1"/>
            </p:cNvSpPr>
            <p:nvPr/>
          </p:nvSpPr>
          <p:spPr bwMode="gray">
            <a:xfrm>
              <a:off x="596" y="1824"/>
              <a:ext cx="1440" cy="480"/>
            </a:xfrm>
            <a:prstGeom prst="rect">
              <a:avLst/>
            </a:prstGeom>
            <a:gradFill rotWithShape="1">
              <a:gsLst>
                <a:gs pos="0">
                  <a:srgbClr val="00CCFF"/>
                </a:gs>
                <a:gs pos="50000">
                  <a:srgbClr val="00CCFF">
                    <a:gamma/>
                    <a:tint val="30196"/>
                    <a:invGamma/>
                  </a:srgbClr>
                </a:gs>
                <a:gs pos="100000">
                  <a:srgbClr val="00CC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Arial" charset="0"/>
                  <a:ea typeface="楷体_GB2312" pitchFamily="49" charset="-122"/>
                </a:rPr>
                <a:t>记账凭证</a:t>
              </a:r>
              <a:endParaRPr lang="en-US" altLang="zh-CN" sz="1800" b="1">
                <a:solidFill>
                  <a:srgbClr val="000000"/>
                </a:solidFill>
                <a:effectLst>
                  <a:outerShdw blurRad="38100" dist="38100" dir="2700000" algn="tl">
                    <a:srgbClr val="FFFFFF"/>
                  </a:outerShdw>
                </a:effectLst>
                <a:latin typeface="Arial" charset="0"/>
                <a:ea typeface="楷体_GB2312" pitchFamily="49" charset="-122"/>
              </a:endParaRPr>
            </a:p>
          </p:txBody>
        </p:sp>
      </p:grpSp>
      <p:grpSp>
        <p:nvGrpSpPr>
          <p:cNvPr id="13" name="Group 51"/>
          <p:cNvGrpSpPr>
            <a:grpSpLocks/>
          </p:cNvGrpSpPr>
          <p:nvPr/>
        </p:nvGrpSpPr>
        <p:grpSpPr bwMode="auto">
          <a:xfrm>
            <a:off x="2627313" y="4870450"/>
            <a:ext cx="1512887" cy="431800"/>
            <a:chOff x="596" y="1824"/>
            <a:chExt cx="1440" cy="562"/>
          </a:xfrm>
        </p:grpSpPr>
        <p:sp>
          <p:nvSpPr>
            <p:cNvPr id="134196" name="Freeform 52"/>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197" name="Rectangle 53"/>
            <p:cNvSpPr>
              <a:spLocks noChangeArrowheads="1"/>
            </p:cNvSpPr>
            <p:nvPr/>
          </p:nvSpPr>
          <p:spPr bwMode="gray">
            <a:xfrm>
              <a:off x="596" y="1824"/>
              <a:ext cx="1440" cy="480"/>
            </a:xfrm>
            <a:prstGeom prst="rect">
              <a:avLst/>
            </a:prstGeom>
            <a:gradFill rotWithShape="1">
              <a:gsLst>
                <a:gs pos="0">
                  <a:srgbClr val="FFCC99"/>
                </a:gs>
                <a:gs pos="50000">
                  <a:srgbClr val="FFCC99">
                    <a:gamma/>
                    <a:tint val="30196"/>
                    <a:invGamma/>
                  </a:srgbClr>
                </a:gs>
                <a:gs pos="100000">
                  <a:srgbClr val="FFCC99"/>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通用凭证</a:t>
              </a:r>
            </a:p>
          </p:txBody>
        </p:sp>
      </p:grpSp>
      <p:grpSp>
        <p:nvGrpSpPr>
          <p:cNvPr id="14" name="Group 54"/>
          <p:cNvGrpSpPr>
            <a:grpSpLocks/>
          </p:cNvGrpSpPr>
          <p:nvPr/>
        </p:nvGrpSpPr>
        <p:grpSpPr bwMode="auto">
          <a:xfrm>
            <a:off x="2627313" y="5518150"/>
            <a:ext cx="1512887" cy="431800"/>
            <a:chOff x="596" y="1824"/>
            <a:chExt cx="1440" cy="562"/>
          </a:xfrm>
        </p:grpSpPr>
        <p:sp>
          <p:nvSpPr>
            <p:cNvPr id="134199" name="Freeform 55"/>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200" name="Rectangle 56"/>
            <p:cNvSpPr>
              <a:spLocks noChangeArrowheads="1"/>
            </p:cNvSpPr>
            <p:nvPr/>
          </p:nvSpPr>
          <p:spPr bwMode="gray">
            <a:xfrm>
              <a:off x="596" y="1824"/>
              <a:ext cx="1440" cy="480"/>
            </a:xfrm>
            <a:prstGeom prst="rect">
              <a:avLst/>
            </a:prstGeom>
            <a:gradFill rotWithShape="1">
              <a:gsLst>
                <a:gs pos="0">
                  <a:srgbClr val="FFCC99"/>
                </a:gs>
                <a:gs pos="50000">
                  <a:srgbClr val="FFCC99">
                    <a:gamma/>
                    <a:tint val="30196"/>
                    <a:invGamma/>
                  </a:srgbClr>
                </a:gs>
                <a:gs pos="100000">
                  <a:srgbClr val="FFCC99"/>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Arial" charset="0"/>
                  <a:ea typeface="楷体_GB2312" pitchFamily="49" charset="-122"/>
                </a:rPr>
                <a:t>专用凭证</a:t>
              </a:r>
            </a:p>
          </p:txBody>
        </p:sp>
      </p:grpSp>
      <p:grpSp>
        <p:nvGrpSpPr>
          <p:cNvPr id="15" name="Group 57"/>
          <p:cNvGrpSpPr>
            <a:grpSpLocks/>
          </p:cNvGrpSpPr>
          <p:nvPr/>
        </p:nvGrpSpPr>
        <p:grpSpPr bwMode="auto">
          <a:xfrm>
            <a:off x="4859338" y="5205413"/>
            <a:ext cx="1368425" cy="360362"/>
            <a:chOff x="596" y="1824"/>
            <a:chExt cx="1440" cy="562"/>
          </a:xfrm>
        </p:grpSpPr>
        <p:sp>
          <p:nvSpPr>
            <p:cNvPr id="134202" name="Freeform 58"/>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203" name="Rectangle 59"/>
            <p:cNvSpPr>
              <a:spLocks noChangeArrowheads="1"/>
            </p:cNvSpPr>
            <p:nvPr/>
          </p:nvSpPr>
          <p:spPr bwMode="gray">
            <a:xfrm>
              <a:off x="596" y="1824"/>
              <a:ext cx="1440" cy="480"/>
            </a:xfrm>
            <a:prstGeom prst="rect">
              <a:avLst/>
            </a:prstGeom>
            <a:gradFill rotWithShape="1">
              <a:gsLst>
                <a:gs pos="0">
                  <a:srgbClr val="FF99CC"/>
                </a:gs>
                <a:gs pos="50000">
                  <a:srgbClr val="FF99CC">
                    <a:gamma/>
                    <a:tint val="30196"/>
                    <a:invGamma/>
                  </a:srgbClr>
                </a:gs>
                <a:gs pos="100000">
                  <a:srgbClr val="FF99CC"/>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收款凭证</a:t>
              </a:r>
            </a:p>
          </p:txBody>
        </p:sp>
      </p:grpSp>
      <p:grpSp>
        <p:nvGrpSpPr>
          <p:cNvPr id="16" name="Group 60"/>
          <p:cNvGrpSpPr>
            <a:grpSpLocks/>
          </p:cNvGrpSpPr>
          <p:nvPr/>
        </p:nvGrpSpPr>
        <p:grpSpPr bwMode="auto">
          <a:xfrm>
            <a:off x="4859338" y="5546725"/>
            <a:ext cx="1368425" cy="360363"/>
            <a:chOff x="596" y="1824"/>
            <a:chExt cx="1440" cy="562"/>
          </a:xfrm>
        </p:grpSpPr>
        <p:sp>
          <p:nvSpPr>
            <p:cNvPr id="134205" name="Freeform 61"/>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206" name="Rectangle 62"/>
            <p:cNvSpPr>
              <a:spLocks noChangeArrowheads="1"/>
            </p:cNvSpPr>
            <p:nvPr/>
          </p:nvSpPr>
          <p:spPr bwMode="gray">
            <a:xfrm>
              <a:off x="596" y="1824"/>
              <a:ext cx="1440" cy="480"/>
            </a:xfrm>
            <a:prstGeom prst="rect">
              <a:avLst/>
            </a:prstGeom>
            <a:gradFill rotWithShape="1">
              <a:gsLst>
                <a:gs pos="0">
                  <a:srgbClr val="FF99CC"/>
                </a:gs>
                <a:gs pos="50000">
                  <a:srgbClr val="FF99CC">
                    <a:gamma/>
                    <a:tint val="30196"/>
                    <a:invGamma/>
                  </a:srgbClr>
                </a:gs>
                <a:gs pos="100000">
                  <a:srgbClr val="FF99CC"/>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付款凭证</a:t>
              </a:r>
            </a:p>
          </p:txBody>
        </p:sp>
      </p:grpSp>
      <p:grpSp>
        <p:nvGrpSpPr>
          <p:cNvPr id="17" name="Group 63"/>
          <p:cNvGrpSpPr>
            <a:grpSpLocks/>
          </p:cNvGrpSpPr>
          <p:nvPr/>
        </p:nvGrpSpPr>
        <p:grpSpPr bwMode="auto">
          <a:xfrm>
            <a:off x="4859338" y="5878513"/>
            <a:ext cx="1368425" cy="360362"/>
            <a:chOff x="596" y="1824"/>
            <a:chExt cx="1440" cy="562"/>
          </a:xfrm>
        </p:grpSpPr>
        <p:sp>
          <p:nvSpPr>
            <p:cNvPr id="134208" name="Freeform 64"/>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34209" name="Rectangle 65"/>
            <p:cNvSpPr>
              <a:spLocks noChangeArrowheads="1"/>
            </p:cNvSpPr>
            <p:nvPr/>
          </p:nvSpPr>
          <p:spPr bwMode="gray">
            <a:xfrm>
              <a:off x="596" y="1824"/>
              <a:ext cx="1440" cy="480"/>
            </a:xfrm>
            <a:prstGeom prst="rect">
              <a:avLst/>
            </a:prstGeom>
            <a:gradFill rotWithShape="1">
              <a:gsLst>
                <a:gs pos="0">
                  <a:srgbClr val="FF99CC"/>
                </a:gs>
                <a:gs pos="50000">
                  <a:srgbClr val="FF99CC">
                    <a:gamma/>
                    <a:tint val="30196"/>
                    <a:invGamma/>
                  </a:srgbClr>
                </a:gs>
                <a:gs pos="100000">
                  <a:srgbClr val="FF99CC"/>
                </a:gs>
              </a:gsLst>
              <a:lin ang="2700000" scaled="1"/>
            </a:gradFill>
            <a:ln w="9525" algn="ctr">
              <a:noFill/>
              <a:miter lim="800000"/>
              <a:headEnd/>
              <a:tailEnd/>
            </a:ln>
            <a:effectLst/>
          </p:spPr>
          <p:txBody>
            <a:bodyPr wrap="none" lIns="18000" rIns="18000" anchor="ctr"/>
            <a:lstStyle/>
            <a:p>
              <a:pPr algn="ctr" eaLnBrk="0" latinLnBrk="0" hangingPunct="0"/>
              <a:r>
                <a:rPr lang="zh-CN" altLang="en-US" sz="1600" b="1">
                  <a:solidFill>
                    <a:srgbClr val="000000"/>
                  </a:solidFill>
                  <a:effectLst>
                    <a:outerShdw blurRad="38100" dist="38100" dir="2700000" algn="tl">
                      <a:srgbClr val="FFFFFF"/>
                    </a:outerShdw>
                  </a:effectLst>
                  <a:latin typeface="Arial" charset="0"/>
                  <a:ea typeface="楷体_GB2312" pitchFamily="49" charset="-122"/>
                </a:rPr>
                <a:t>转账凭证</a:t>
              </a:r>
            </a:p>
          </p:txBody>
        </p:sp>
      </p:grpSp>
      <p:cxnSp>
        <p:nvCxnSpPr>
          <p:cNvPr id="134210" name="AutoShape 66"/>
          <p:cNvCxnSpPr>
            <a:cxnSpLocks noChangeShapeType="1"/>
            <a:stCxn id="134200" idx="3"/>
            <a:endCxn id="134203" idx="1"/>
          </p:cNvCxnSpPr>
          <p:nvPr/>
        </p:nvCxnSpPr>
        <p:spPr bwMode="auto">
          <a:xfrm flipV="1">
            <a:off x="4140200" y="5359400"/>
            <a:ext cx="719138" cy="342900"/>
          </a:xfrm>
          <a:prstGeom prst="bentConnector3">
            <a:avLst>
              <a:gd name="adj1" fmla="val 49889"/>
            </a:avLst>
          </a:prstGeom>
          <a:noFill/>
          <a:ln w="9525">
            <a:solidFill>
              <a:schemeClr val="tx1"/>
            </a:solidFill>
            <a:miter lim="800000"/>
            <a:headEnd/>
            <a:tailEnd/>
          </a:ln>
          <a:effectLst/>
        </p:spPr>
      </p:cxnSp>
      <p:cxnSp>
        <p:nvCxnSpPr>
          <p:cNvPr id="134211" name="AutoShape 67"/>
          <p:cNvCxnSpPr>
            <a:cxnSpLocks noChangeShapeType="1"/>
            <a:stCxn id="134200" idx="3"/>
            <a:endCxn id="134206" idx="1"/>
          </p:cNvCxnSpPr>
          <p:nvPr/>
        </p:nvCxnSpPr>
        <p:spPr bwMode="auto">
          <a:xfrm flipV="1">
            <a:off x="4140200" y="5700713"/>
            <a:ext cx="719138" cy="1587"/>
          </a:xfrm>
          <a:prstGeom prst="bentConnector3">
            <a:avLst>
              <a:gd name="adj1" fmla="val 49889"/>
            </a:avLst>
          </a:prstGeom>
          <a:noFill/>
          <a:ln w="9525">
            <a:solidFill>
              <a:schemeClr val="tx1"/>
            </a:solidFill>
            <a:miter lim="800000"/>
            <a:headEnd/>
            <a:tailEnd/>
          </a:ln>
          <a:effectLst/>
        </p:spPr>
      </p:cxnSp>
      <p:cxnSp>
        <p:nvCxnSpPr>
          <p:cNvPr id="134212" name="AutoShape 68"/>
          <p:cNvCxnSpPr>
            <a:cxnSpLocks noChangeShapeType="1"/>
            <a:stCxn id="134200" idx="3"/>
            <a:endCxn id="134209" idx="1"/>
          </p:cNvCxnSpPr>
          <p:nvPr/>
        </p:nvCxnSpPr>
        <p:spPr bwMode="auto">
          <a:xfrm>
            <a:off x="4140200" y="5702300"/>
            <a:ext cx="719138" cy="330200"/>
          </a:xfrm>
          <a:prstGeom prst="bentConnector3">
            <a:avLst>
              <a:gd name="adj1" fmla="val 49889"/>
            </a:avLst>
          </a:prstGeom>
          <a:noFill/>
          <a:ln w="9525">
            <a:solidFill>
              <a:schemeClr val="tx1"/>
            </a:solidFill>
            <a:miter lim="800000"/>
            <a:headEnd/>
            <a:tailEnd/>
          </a:ln>
          <a:effectLst/>
        </p:spPr>
      </p:cxnSp>
      <p:cxnSp>
        <p:nvCxnSpPr>
          <p:cNvPr id="134213" name="AutoShape 69"/>
          <p:cNvCxnSpPr>
            <a:cxnSpLocks noChangeShapeType="1"/>
            <a:stCxn id="134194" idx="3"/>
            <a:endCxn id="134197" idx="1"/>
          </p:cNvCxnSpPr>
          <p:nvPr/>
        </p:nvCxnSpPr>
        <p:spPr bwMode="auto">
          <a:xfrm flipV="1">
            <a:off x="2338388" y="5054600"/>
            <a:ext cx="288925" cy="319088"/>
          </a:xfrm>
          <a:prstGeom prst="bentConnector3">
            <a:avLst>
              <a:gd name="adj1" fmla="val 49449"/>
            </a:avLst>
          </a:prstGeom>
          <a:noFill/>
          <a:ln w="7938">
            <a:solidFill>
              <a:schemeClr val="tx1"/>
            </a:solidFill>
            <a:miter lim="800000"/>
            <a:headEnd/>
            <a:tailEnd/>
          </a:ln>
          <a:effectLst/>
        </p:spPr>
      </p:cxnSp>
      <p:cxnSp>
        <p:nvCxnSpPr>
          <p:cNvPr id="134214" name="AutoShape 70"/>
          <p:cNvCxnSpPr>
            <a:cxnSpLocks noChangeShapeType="1"/>
            <a:stCxn id="134194" idx="3"/>
            <a:endCxn id="134200" idx="1"/>
          </p:cNvCxnSpPr>
          <p:nvPr/>
        </p:nvCxnSpPr>
        <p:spPr bwMode="auto">
          <a:xfrm>
            <a:off x="2338388" y="5373688"/>
            <a:ext cx="288925" cy="328612"/>
          </a:xfrm>
          <a:prstGeom prst="bentConnector3">
            <a:avLst>
              <a:gd name="adj1" fmla="val 49449"/>
            </a:avLst>
          </a:prstGeom>
          <a:noFill/>
          <a:ln w="7938">
            <a:solidFill>
              <a:schemeClr val="tx1"/>
            </a:solidFill>
            <a:miter lim="800000"/>
            <a:headEnd/>
            <a:tailEnd/>
          </a:ln>
          <a:effectLst/>
        </p:spPr>
      </p:cxnSp>
      <p:sp>
        <p:nvSpPr>
          <p:cNvPr id="134215" name="Rectangle 71"/>
          <p:cNvSpPr>
            <a:spLocks noChangeArrowheads="1"/>
          </p:cNvSpPr>
          <p:nvPr/>
        </p:nvSpPr>
        <p:spPr bwMode="auto">
          <a:xfrm>
            <a:off x="6659563" y="5013325"/>
            <a:ext cx="2125662" cy="1082675"/>
          </a:xfrm>
          <a:prstGeom prst="rect">
            <a:avLst/>
          </a:prstGeom>
          <a:solidFill>
            <a:srgbClr val="FFFF99">
              <a:alpha val="30000"/>
            </a:srgbClr>
          </a:solidFill>
          <a:ln w="12700">
            <a:solidFill>
              <a:srgbClr val="FFFF00"/>
            </a:solidFill>
            <a:miter lim="800000"/>
            <a:headEnd/>
            <a:tailEnd/>
          </a:ln>
          <a:effectLst/>
        </p:spPr>
        <p:txBody>
          <a:bodyPr>
            <a:spAutoFit/>
          </a:bodyPr>
          <a:lstStyle/>
          <a:p>
            <a:pPr algn="just"/>
            <a:r>
              <a:rPr lang="zh-CN" altLang="en-US" sz="1600" b="1">
                <a:solidFill>
                  <a:srgbClr val="0000CC"/>
                </a:solidFill>
                <a:ea typeface="楷体_GB2312" pitchFamily="49" charset="-122"/>
              </a:rPr>
              <a:t>通用凭证</a:t>
            </a:r>
            <a:r>
              <a:rPr lang="zh-CN" altLang="en-US" sz="1600" b="1">
                <a:solidFill>
                  <a:srgbClr val="0B0C17"/>
                </a:solidFill>
                <a:ea typeface="楷体_GB2312" pitchFamily="49" charset="-122"/>
              </a:rPr>
              <a:t>：是对于收款、付款和转账业务，都使用一种格式的记账凭证。</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zh-CN" altLang="en-US" sz="3600">
                <a:solidFill>
                  <a:schemeClr val="bg1"/>
                </a:solidFill>
                <a:latin typeface="黑体" pitchFamily="2" charset="-122"/>
              </a:rPr>
              <a:t>三、会计凭证的填制</a:t>
            </a:r>
            <a:r>
              <a:rPr lang="zh-CN" altLang="en-US" sz="2400">
                <a:solidFill>
                  <a:schemeClr val="bg1"/>
                </a:solidFill>
                <a:latin typeface="黑体" pitchFamily="2" charset="-122"/>
              </a:rPr>
              <a:t>（</a:t>
            </a:r>
            <a:r>
              <a:rPr lang="en-US" altLang="zh-CN" sz="2400">
                <a:solidFill>
                  <a:schemeClr val="bg1"/>
                </a:solidFill>
                <a:latin typeface="黑体" pitchFamily="2" charset="-122"/>
              </a:rPr>
              <a:t>P.46</a:t>
            </a:r>
            <a:r>
              <a:rPr lang="zh-CN" altLang="en-US" sz="2400">
                <a:solidFill>
                  <a:schemeClr val="bg1"/>
                </a:solidFill>
                <a:latin typeface="黑体" pitchFamily="2" charset="-122"/>
              </a:rPr>
              <a:t>）</a:t>
            </a:r>
          </a:p>
        </p:txBody>
      </p:sp>
      <p:sp>
        <p:nvSpPr>
          <p:cNvPr id="138243" name="Rectangle 3"/>
          <p:cNvSpPr>
            <a:spLocks noGrp="1" noChangeArrowheads="1"/>
          </p:cNvSpPr>
          <p:nvPr>
            <p:ph idx="1"/>
          </p:nvPr>
        </p:nvSpPr>
        <p:spPr>
          <a:xfrm>
            <a:off x="755650" y="1052513"/>
            <a:ext cx="7920038" cy="5400675"/>
          </a:xfrm>
        </p:spPr>
        <p:txBody>
          <a:bodyPr/>
          <a:lstStyle/>
          <a:p>
            <a:pPr marL="447675" indent="-447675">
              <a:spcBef>
                <a:spcPct val="40000"/>
              </a:spcBef>
            </a:pPr>
            <a:r>
              <a:rPr lang="zh-CN" altLang="en-US" sz="3200">
                <a:solidFill>
                  <a:srgbClr val="0000CC"/>
                </a:solidFill>
                <a:latin typeface="楷体_GB2312" pitchFamily="49" charset="-122"/>
              </a:rPr>
              <a:t>(一)原始凭证的填制</a:t>
            </a:r>
            <a:endParaRPr lang="zh-CN" altLang="en-US" sz="3200">
              <a:solidFill>
                <a:srgbClr val="0B0C17"/>
              </a:solidFill>
              <a:latin typeface="楷体_GB2312" pitchFamily="49" charset="-122"/>
            </a:endParaRPr>
          </a:p>
          <a:p>
            <a:pPr marL="447675" indent="-447675">
              <a:spcBef>
                <a:spcPct val="40000"/>
              </a:spcBef>
            </a:pPr>
            <a:r>
              <a:rPr lang="zh-CN" altLang="en-US" sz="2800">
                <a:solidFill>
                  <a:srgbClr val="0B0C17"/>
                </a:solidFill>
                <a:latin typeface="楷体_GB2312" pitchFamily="49" charset="-122"/>
              </a:rPr>
              <a:t>要求：</a:t>
            </a:r>
          </a:p>
          <a:p>
            <a:pPr marL="447675" indent="-447675">
              <a:spcBef>
                <a:spcPct val="40000"/>
              </a:spcBef>
              <a:buClr>
                <a:schemeClr val="accent2"/>
              </a:buClr>
              <a:buFont typeface="Wingdings" pitchFamily="2" charset="2"/>
              <a:buChar char="ü"/>
            </a:pPr>
            <a:r>
              <a:rPr lang="zh-CN" altLang="en-US" sz="2800">
                <a:solidFill>
                  <a:srgbClr val="0B0C17"/>
                </a:solidFill>
                <a:latin typeface="楷体_GB2312" pitchFamily="49" charset="-122"/>
              </a:rPr>
              <a:t>填制及时；</a:t>
            </a:r>
          </a:p>
          <a:p>
            <a:pPr marL="447675" indent="-447675">
              <a:spcBef>
                <a:spcPct val="40000"/>
              </a:spcBef>
              <a:buClr>
                <a:schemeClr val="accent2"/>
              </a:buClr>
              <a:buFont typeface="Wingdings" pitchFamily="2" charset="2"/>
              <a:buChar char="ü"/>
            </a:pPr>
            <a:r>
              <a:rPr lang="zh-CN" altLang="en-US" sz="2800">
                <a:solidFill>
                  <a:srgbClr val="0B0C17"/>
                </a:solidFill>
                <a:latin typeface="楷体_GB2312" pitchFamily="49" charset="-122"/>
              </a:rPr>
              <a:t>内容完整；</a:t>
            </a:r>
          </a:p>
          <a:p>
            <a:pPr marL="447675" indent="-447675">
              <a:spcBef>
                <a:spcPct val="40000"/>
              </a:spcBef>
              <a:buClr>
                <a:schemeClr val="accent2"/>
              </a:buClr>
              <a:buFont typeface="Wingdings" pitchFamily="2" charset="2"/>
              <a:buChar char="ü"/>
            </a:pPr>
            <a:r>
              <a:rPr lang="zh-CN" altLang="en-US" sz="2800">
                <a:solidFill>
                  <a:srgbClr val="0B0C17"/>
                </a:solidFill>
                <a:latin typeface="楷体_GB2312" pitchFamily="49" charset="-122"/>
              </a:rPr>
              <a:t>记录真实；</a:t>
            </a:r>
          </a:p>
          <a:p>
            <a:pPr marL="447675" indent="-447675">
              <a:spcBef>
                <a:spcPct val="40000"/>
              </a:spcBef>
              <a:buClr>
                <a:schemeClr val="accent2"/>
              </a:buClr>
              <a:buFont typeface="Wingdings" pitchFamily="2" charset="2"/>
              <a:buChar char="ü"/>
            </a:pPr>
            <a:r>
              <a:rPr lang="zh-CN" altLang="en-US" sz="2800">
                <a:solidFill>
                  <a:srgbClr val="0B0C17"/>
                </a:solidFill>
                <a:latin typeface="楷体_GB2312" pitchFamily="49" charset="-122"/>
              </a:rPr>
              <a:t>书写规范。</a:t>
            </a:r>
          </a:p>
        </p:txBody>
      </p:sp>
      <p:sp>
        <p:nvSpPr>
          <p:cNvPr id="4" name="日期占位符 3"/>
          <p:cNvSpPr>
            <a:spLocks noGrp="1"/>
          </p:cNvSpPr>
          <p:nvPr>
            <p:ph type="dt" sz="half" idx="10"/>
          </p:nvPr>
        </p:nvSpPr>
        <p:spPr/>
        <p:txBody>
          <a:bodyPr/>
          <a:lstStyle/>
          <a:p>
            <a:fld id="{945FFD18-2FD4-4AAB-90FD-878F9FE1171F}"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E186FC7-3627-4CB8-B8DC-6023CB26DDEF}" type="slidenum">
              <a:rPr lang="en-US" altLang="ko-KR"/>
              <a:pPr/>
              <a:t>75</a:t>
            </a:fld>
            <a:endParaRPr lang="en-US" altLang="ko-K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(二)记账凭证的填制</a:t>
            </a:r>
          </a:p>
        </p:txBody>
      </p:sp>
      <p:sp>
        <p:nvSpPr>
          <p:cNvPr id="10" name="日期占位符 3"/>
          <p:cNvSpPr>
            <a:spLocks noGrp="1"/>
          </p:cNvSpPr>
          <p:nvPr>
            <p:ph type="dt" sz="half" idx="10"/>
          </p:nvPr>
        </p:nvSpPr>
        <p:spPr/>
        <p:txBody>
          <a:bodyPr/>
          <a:lstStyle/>
          <a:p>
            <a:fld id="{0AEE36FF-4E6D-4F81-AA59-F9A8AFA7DFC9}"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036B17CA-8234-40FD-A496-F26E267E3916}" type="slidenum">
              <a:rPr lang="en-US" altLang="ko-KR"/>
              <a:pPr/>
              <a:t>76</a:t>
            </a:fld>
            <a:endParaRPr lang="en-US" altLang="ko-KR"/>
          </a:p>
        </p:txBody>
      </p:sp>
      <p:sp>
        <p:nvSpPr>
          <p:cNvPr id="139268" name="Rectangle 4"/>
          <p:cNvSpPr>
            <a:spLocks noChangeArrowheads="1"/>
          </p:cNvSpPr>
          <p:nvPr/>
        </p:nvSpPr>
        <p:spPr bwMode="auto">
          <a:xfrm>
            <a:off x="684213" y="1052513"/>
            <a:ext cx="2470150" cy="396875"/>
          </a:xfrm>
          <a:prstGeom prst="rect">
            <a:avLst/>
          </a:prstGeom>
          <a:noFill/>
          <a:ln w="7938">
            <a:noFill/>
            <a:miter lim="800000"/>
            <a:headEnd/>
            <a:tailEnd/>
          </a:ln>
          <a:effectLst/>
        </p:spPr>
        <p:txBody>
          <a:bodyPr wrap="none">
            <a:spAutoFit/>
          </a:bodyPr>
          <a:lstStyle/>
          <a:p>
            <a:r>
              <a:rPr lang="zh-CN" altLang="en-US" sz="2000">
                <a:solidFill>
                  <a:srgbClr val="0B0C17"/>
                </a:solidFill>
                <a:ea typeface="楷体_GB2312" pitchFamily="49" charset="-122"/>
              </a:rPr>
              <a:t>基本内容、填制方法</a:t>
            </a:r>
          </a:p>
        </p:txBody>
      </p:sp>
      <p:sp>
        <p:nvSpPr>
          <p:cNvPr id="139269" name="Rectangle 5"/>
          <p:cNvSpPr>
            <a:spLocks noChangeArrowheads="1"/>
          </p:cNvSpPr>
          <p:nvPr/>
        </p:nvSpPr>
        <p:spPr bwMode="auto">
          <a:xfrm>
            <a:off x="684213" y="1550988"/>
            <a:ext cx="6335712" cy="396875"/>
          </a:xfrm>
          <a:prstGeom prst="rect">
            <a:avLst/>
          </a:prstGeom>
          <a:noFill/>
          <a:ln w="7938">
            <a:noFill/>
            <a:miter lim="800000"/>
            <a:headEnd/>
            <a:tailEnd/>
          </a:ln>
          <a:effectLst/>
        </p:spPr>
        <p:txBody>
          <a:bodyPr>
            <a:spAutoFit/>
          </a:bodyPr>
          <a:lstStyle/>
          <a:p>
            <a:r>
              <a:rPr lang="zh-CN" altLang="en-US" sz="2000">
                <a:solidFill>
                  <a:srgbClr val="0B0C17"/>
                </a:solidFill>
                <a:latin typeface="Arial" charset="0"/>
                <a:ea typeface="楷体_GB2312" pitchFamily="49" charset="-122"/>
              </a:rPr>
              <a:t>1.</a:t>
            </a:r>
            <a:r>
              <a:rPr lang="zh-CN" altLang="en-US" sz="2000">
                <a:solidFill>
                  <a:srgbClr val="0000CC"/>
                </a:solidFill>
                <a:latin typeface="Arial" charset="0"/>
                <a:ea typeface="楷体_GB2312" pitchFamily="49" charset="-122"/>
              </a:rPr>
              <a:t>收款凭证：</a:t>
            </a:r>
            <a:r>
              <a:rPr lang="zh-CN" altLang="en-US" sz="2000">
                <a:solidFill>
                  <a:srgbClr val="0B0C17"/>
                </a:solidFill>
                <a:latin typeface="Arial" charset="0"/>
                <a:ea typeface="楷体_GB2312" pitchFamily="49" charset="-122"/>
              </a:rPr>
              <a:t>反映现金、银行存款的收款业务。</a:t>
            </a:r>
          </a:p>
        </p:txBody>
      </p:sp>
      <p:sp>
        <p:nvSpPr>
          <p:cNvPr id="139270" name="Rectangle 6"/>
          <p:cNvSpPr>
            <a:spLocks noChangeArrowheads="1"/>
          </p:cNvSpPr>
          <p:nvPr/>
        </p:nvSpPr>
        <p:spPr bwMode="auto">
          <a:xfrm>
            <a:off x="684213" y="2074863"/>
            <a:ext cx="6335712" cy="396875"/>
          </a:xfrm>
          <a:prstGeom prst="rect">
            <a:avLst/>
          </a:prstGeom>
          <a:noFill/>
          <a:ln w="7938">
            <a:noFill/>
            <a:miter lim="800000"/>
            <a:headEnd/>
            <a:tailEnd/>
          </a:ln>
          <a:effectLst/>
        </p:spPr>
        <p:txBody>
          <a:bodyPr>
            <a:spAutoFit/>
          </a:bodyPr>
          <a:lstStyle/>
          <a:p>
            <a:r>
              <a:rPr lang="zh-CN" altLang="en-US" sz="2000">
                <a:latin typeface="Arial" charset="0"/>
                <a:ea typeface="楷体_GB2312" pitchFamily="49" charset="-122"/>
              </a:rPr>
              <a:t>2.</a:t>
            </a:r>
            <a:r>
              <a:rPr lang="zh-CN" altLang="en-US" sz="2000">
                <a:solidFill>
                  <a:srgbClr val="0000CC"/>
                </a:solidFill>
                <a:latin typeface="Arial" charset="0"/>
                <a:ea typeface="楷体_GB2312" pitchFamily="49" charset="-122"/>
              </a:rPr>
              <a:t>付款凭证：</a:t>
            </a:r>
            <a:r>
              <a:rPr lang="zh-CN" altLang="en-US" sz="2000">
                <a:solidFill>
                  <a:srgbClr val="0B0C17"/>
                </a:solidFill>
                <a:latin typeface="Arial" charset="0"/>
                <a:ea typeface="楷体_GB2312" pitchFamily="49" charset="-122"/>
              </a:rPr>
              <a:t>反映现金、银行存款的付款业务。</a:t>
            </a:r>
          </a:p>
        </p:txBody>
      </p:sp>
      <p:sp>
        <p:nvSpPr>
          <p:cNvPr id="139271" name="Rectangle 7"/>
          <p:cNvSpPr>
            <a:spLocks noChangeArrowheads="1"/>
          </p:cNvSpPr>
          <p:nvPr/>
        </p:nvSpPr>
        <p:spPr bwMode="auto">
          <a:xfrm>
            <a:off x="900113" y="2565400"/>
            <a:ext cx="7542212" cy="762000"/>
          </a:xfrm>
          <a:prstGeom prst="rect">
            <a:avLst/>
          </a:prstGeom>
          <a:noFill/>
          <a:ln w="7938">
            <a:noFill/>
            <a:miter lim="800000"/>
            <a:headEnd/>
            <a:tailEnd/>
          </a:ln>
          <a:effectLst/>
        </p:spPr>
        <p:txBody>
          <a:bodyPr>
            <a:spAutoFit/>
          </a:bodyPr>
          <a:lstStyle/>
          <a:p>
            <a:pPr algn="just">
              <a:lnSpc>
                <a:spcPct val="110000"/>
              </a:lnSpc>
            </a:pPr>
            <a:r>
              <a:rPr lang="zh-CN" altLang="en-US" sz="2000" b="1">
                <a:solidFill>
                  <a:srgbClr val="0B0C17"/>
                </a:solidFill>
                <a:latin typeface="Arial" charset="0"/>
                <a:ea typeface="楷体_GB2312" pitchFamily="49" charset="-122"/>
              </a:rPr>
              <a:t>☆</a:t>
            </a:r>
            <a:r>
              <a:rPr lang="zh-CN" altLang="en-US" sz="2000">
                <a:solidFill>
                  <a:srgbClr val="0B0C17"/>
                </a:solidFill>
                <a:latin typeface="Arial" charset="0"/>
                <a:ea typeface="楷体_GB2312" pitchFamily="49" charset="-122"/>
              </a:rPr>
              <a:t>货币资金（含现金、银行存款等）相互划转的业务，按规定只填付款凭证，不填收款凭证，避免重复记账。</a:t>
            </a:r>
          </a:p>
        </p:txBody>
      </p:sp>
      <p:sp>
        <p:nvSpPr>
          <p:cNvPr id="139272" name="Rectangle 8"/>
          <p:cNvSpPr>
            <a:spLocks noChangeArrowheads="1"/>
          </p:cNvSpPr>
          <p:nvPr/>
        </p:nvSpPr>
        <p:spPr bwMode="auto">
          <a:xfrm>
            <a:off x="900113" y="3573463"/>
            <a:ext cx="5832475" cy="396875"/>
          </a:xfrm>
          <a:prstGeom prst="rect">
            <a:avLst/>
          </a:prstGeom>
          <a:noFill/>
          <a:ln w="7938">
            <a:noFill/>
            <a:miter lim="800000"/>
            <a:headEnd/>
            <a:tailEnd/>
          </a:ln>
          <a:effectLst/>
        </p:spPr>
        <p:txBody>
          <a:bodyPr wrap="none">
            <a:spAutoFit/>
          </a:bodyPr>
          <a:lstStyle/>
          <a:p>
            <a:r>
              <a:rPr lang="zh-CN" altLang="en-US" sz="2000" b="1">
                <a:solidFill>
                  <a:srgbClr val="CC0000"/>
                </a:solidFill>
                <a:latin typeface="Arial" charset="0"/>
                <a:ea typeface="楷体_GB2312" pitchFamily="49" charset="-122"/>
              </a:rPr>
              <a:t>例：</a:t>
            </a:r>
            <a:r>
              <a:rPr lang="zh-CN" altLang="en-US" sz="2000">
                <a:solidFill>
                  <a:schemeClr val="tx2"/>
                </a:solidFill>
                <a:latin typeface="Arial" charset="0"/>
                <a:ea typeface="楷体_GB2312" pitchFamily="49" charset="-122"/>
              </a:rPr>
              <a:t>从银行提取现金2000元，用于企业零星开支。</a:t>
            </a:r>
          </a:p>
        </p:txBody>
      </p:sp>
      <p:sp>
        <p:nvSpPr>
          <p:cNvPr id="139273" name="Rectangle 9"/>
          <p:cNvSpPr>
            <a:spLocks noChangeArrowheads="1"/>
          </p:cNvSpPr>
          <p:nvPr/>
        </p:nvSpPr>
        <p:spPr bwMode="auto">
          <a:xfrm>
            <a:off x="1403350" y="4078288"/>
            <a:ext cx="5473700" cy="823912"/>
          </a:xfrm>
          <a:prstGeom prst="rect">
            <a:avLst/>
          </a:prstGeom>
          <a:noFill/>
          <a:ln w="7938">
            <a:noFill/>
            <a:miter lim="800000"/>
            <a:headEnd/>
            <a:tailEnd/>
          </a:ln>
          <a:effectLst/>
        </p:spPr>
        <p:txBody>
          <a:bodyPr>
            <a:spAutoFit/>
          </a:bodyPr>
          <a:lstStyle/>
          <a:p>
            <a:pPr>
              <a:spcBef>
                <a:spcPct val="40000"/>
              </a:spcBef>
            </a:pPr>
            <a:r>
              <a:rPr lang="zh-CN" altLang="en-US" sz="2000">
                <a:solidFill>
                  <a:srgbClr val="0B0C17"/>
                </a:solidFill>
                <a:latin typeface="Arial" charset="0"/>
                <a:ea typeface="楷体_GB2312" pitchFamily="49" charset="-122"/>
              </a:rPr>
              <a:t>借：库存现金         2000</a:t>
            </a:r>
          </a:p>
          <a:p>
            <a:pPr>
              <a:spcBef>
                <a:spcPct val="40000"/>
              </a:spcBef>
            </a:pPr>
            <a:r>
              <a:rPr lang="zh-CN" altLang="en-US" sz="2000">
                <a:solidFill>
                  <a:srgbClr val="0B0C17"/>
                </a:solidFill>
                <a:latin typeface="Arial" charset="0"/>
                <a:ea typeface="楷体_GB2312" pitchFamily="49" charset="-122"/>
              </a:rPr>
              <a:t>       贷：银行存款           2000</a:t>
            </a:r>
          </a:p>
        </p:txBody>
      </p:sp>
      <p:sp>
        <p:nvSpPr>
          <p:cNvPr id="139274" name="Rectangle 10"/>
          <p:cNvSpPr>
            <a:spLocks noChangeArrowheads="1"/>
          </p:cNvSpPr>
          <p:nvPr/>
        </p:nvSpPr>
        <p:spPr bwMode="auto">
          <a:xfrm>
            <a:off x="900113" y="5086350"/>
            <a:ext cx="7559675" cy="396875"/>
          </a:xfrm>
          <a:prstGeom prst="rect">
            <a:avLst/>
          </a:prstGeom>
          <a:noFill/>
          <a:ln w="7938">
            <a:noFill/>
            <a:miter lim="800000"/>
            <a:headEnd/>
            <a:tailEnd/>
          </a:ln>
          <a:effectLst/>
        </p:spPr>
        <p:txBody>
          <a:bodyPr>
            <a:spAutoFit/>
          </a:bodyPr>
          <a:lstStyle/>
          <a:p>
            <a:pPr algn="just"/>
            <a:r>
              <a:rPr lang="zh-CN" altLang="en-US" sz="2000">
                <a:solidFill>
                  <a:srgbClr val="0B0C17"/>
                </a:solidFill>
                <a:latin typeface="Arial" charset="0"/>
                <a:ea typeface="楷体_GB2312" pitchFamily="49" charset="-122"/>
              </a:rPr>
              <a:t>这笔经济业务只填一张银行存款的付款凭证，不填现金的收款凭证。</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fld id="{BB801E57-D736-4C28-9512-AF12CAAD1884}" type="datetime1">
              <a:rPr lang="zh-CN" altLang="en-US"/>
              <a:pPr/>
              <a:t>2012-07-13</a:t>
            </a:fld>
            <a:endParaRPr lang="en-US" altLang="ko-KR"/>
          </a:p>
        </p:txBody>
      </p:sp>
      <p:sp>
        <p:nvSpPr>
          <p:cNvPr id="11" name="页脚占位符 4"/>
          <p:cNvSpPr>
            <a:spLocks noGrp="1"/>
          </p:cNvSpPr>
          <p:nvPr>
            <p:ph type="ftr" sz="quarter" idx="11"/>
          </p:nvPr>
        </p:nvSpPr>
        <p:spPr/>
        <p:txBody>
          <a:bodyPr/>
          <a:lstStyle/>
          <a:p>
            <a:r>
              <a:rPr lang="en-US" altLang="ko-KR"/>
              <a:t>会计学</a:t>
            </a:r>
          </a:p>
        </p:txBody>
      </p:sp>
      <p:sp>
        <p:nvSpPr>
          <p:cNvPr id="12" name="灯片编号占位符 5"/>
          <p:cNvSpPr>
            <a:spLocks noGrp="1"/>
          </p:cNvSpPr>
          <p:nvPr>
            <p:ph type="sldNum" sz="quarter" idx="12"/>
          </p:nvPr>
        </p:nvSpPr>
        <p:spPr/>
        <p:txBody>
          <a:bodyPr/>
          <a:lstStyle/>
          <a:p>
            <a:fld id="{F13F4857-9288-4D88-938A-656D0EE6A4A0}" type="slidenum">
              <a:rPr lang="en-US" altLang="ko-KR"/>
              <a:pPr/>
              <a:t>77</a:t>
            </a:fld>
            <a:endParaRPr lang="en-US" altLang="ko-KR"/>
          </a:p>
        </p:txBody>
      </p:sp>
      <p:sp>
        <p:nvSpPr>
          <p:cNvPr id="140292" name="Rectangle 4"/>
          <p:cNvSpPr>
            <a:spLocks noChangeArrowheads="1"/>
          </p:cNvSpPr>
          <p:nvPr/>
        </p:nvSpPr>
        <p:spPr bwMode="auto">
          <a:xfrm>
            <a:off x="539750" y="1196975"/>
            <a:ext cx="7920038" cy="396875"/>
          </a:xfrm>
          <a:prstGeom prst="rect">
            <a:avLst/>
          </a:prstGeom>
          <a:noFill/>
          <a:ln w="7938">
            <a:noFill/>
            <a:miter lim="800000"/>
            <a:headEnd/>
            <a:tailEnd/>
          </a:ln>
          <a:effectLst/>
        </p:spPr>
        <p:txBody>
          <a:bodyPr>
            <a:spAutoFit/>
          </a:bodyPr>
          <a:lstStyle/>
          <a:p>
            <a:r>
              <a:rPr lang="zh-CN" altLang="en-US" sz="2000">
                <a:latin typeface="Arial" charset="0"/>
                <a:ea typeface="楷体_GB2312" pitchFamily="49" charset="-122"/>
              </a:rPr>
              <a:t>3.</a:t>
            </a:r>
            <a:r>
              <a:rPr lang="zh-CN" altLang="en-US" sz="2000">
                <a:solidFill>
                  <a:srgbClr val="0000CC"/>
                </a:solidFill>
                <a:latin typeface="Arial" charset="0"/>
                <a:ea typeface="楷体_GB2312" pitchFamily="49" charset="-122"/>
              </a:rPr>
              <a:t>转账凭证：</a:t>
            </a:r>
            <a:r>
              <a:rPr lang="zh-CN" altLang="en-US" sz="2000">
                <a:solidFill>
                  <a:srgbClr val="0B0C17"/>
                </a:solidFill>
                <a:latin typeface="Arial" charset="0"/>
                <a:ea typeface="楷体_GB2312" pitchFamily="49" charset="-122"/>
              </a:rPr>
              <a:t>不涉及货币资金收、付款业务的其他业务使用该凭证。</a:t>
            </a:r>
          </a:p>
        </p:txBody>
      </p:sp>
      <p:sp>
        <p:nvSpPr>
          <p:cNvPr id="140293" name="Rectangle 5"/>
          <p:cNvSpPr>
            <a:spLocks noChangeArrowheads="1"/>
          </p:cNvSpPr>
          <p:nvPr/>
        </p:nvSpPr>
        <p:spPr bwMode="auto">
          <a:xfrm>
            <a:off x="539750" y="1773238"/>
            <a:ext cx="6745288" cy="396875"/>
          </a:xfrm>
          <a:prstGeom prst="rect">
            <a:avLst/>
          </a:prstGeom>
          <a:noFill/>
          <a:ln w="7938">
            <a:noFill/>
            <a:miter lim="800000"/>
            <a:headEnd/>
            <a:tailEnd/>
          </a:ln>
          <a:effectLst/>
        </p:spPr>
        <p:txBody>
          <a:bodyPr wrap="none">
            <a:spAutoFit/>
          </a:bodyPr>
          <a:lstStyle/>
          <a:p>
            <a:r>
              <a:rPr lang="zh-CN" altLang="en-US" sz="2000">
                <a:latin typeface="Arial" charset="0"/>
                <a:ea typeface="楷体_GB2312" pitchFamily="49" charset="-122"/>
              </a:rPr>
              <a:t>4.</a:t>
            </a:r>
            <a:r>
              <a:rPr lang="zh-CN" altLang="en-US" sz="2000">
                <a:solidFill>
                  <a:srgbClr val="0000CC"/>
                </a:solidFill>
                <a:latin typeface="Arial" charset="0"/>
                <a:ea typeface="楷体_GB2312" pitchFamily="49" charset="-122"/>
              </a:rPr>
              <a:t>混合业务：</a:t>
            </a:r>
            <a:r>
              <a:rPr lang="zh-CN" altLang="en-US" sz="2000">
                <a:solidFill>
                  <a:srgbClr val="0B0C17"/>
                </a:solidFill>
                <a:latin typeface="Arial" charset="0"/>
                <a:ea typeface="楷体_GB2312" pitchFamily="49" charset="-122"/>
              </a:rPr>
              <a:t>既涉及货币资金又涉及转账业务的混合业务。</a:t>
            </a:r>
          </a:p>
        </p:txBody>
      </p:sp>
      <p:sp>
        <p:nvSpPr>
          <p:cNvPr id="140294" name="Rectangle 6"/>
          <p:cNvSpPr>
            <a:spLocks noChangeArrowheads="1"/>
          </p:cNvSpPr>
          <p:nvPr/>
        </p:nvSpPr>
        <p:spPr bwMode="auto">
          <a:xfrm>
            <a:off x="755650" y="2276475"/>
            <a:ext cx="7921625" cy="396875"/>
          </a:xfrm>
          <a:prstGeom prst="rect">
            <a:avLst/>
          </a:prstGeom>
          <a:noFill/>
          <a:ln w="7938">
            <a:noFill/>
            <a:miter lim="800000"/>
            <a:headEnd/>
            <a:tailEnd/>
          </a:ln>
          <a:effectLst/>
        </p:spPr>
        <p:txBody>
          <a:bodyPr wrap="none">
            <a:spAutoFit/>
          </a:bodyPr>
          <a:lstStyle/>
          <a:p>
            <a:r>
              <a:rPr lang="zh-CN" altLang="en-US" sz="2000" b="1">
                <a:solidFill>
                  <a:srgbClr val="CC0000"/>
                </a:solidFill>
                <a:latin typeface="Arial" charset="0"/>
                <a:ea typeface="楷体_GB2312" pitchFamily="49" charset="-122"/>
              </a:rPr>
              <a:t>例：</a:t>
            </a:r>
            <a:r>
              <a:rPr lang="zh-CN" altLang="en-US" sz="2000">
                <a:solidFill>
                  <a:srgbClr val="0B0C17"/>
                </a:solidFill>
                <a:latin typeface="Arial" charset="0"/>
                <a:ea typeface="楷体_GB2312" pitchFamily="49" charset="-122"/>
              </a:rPr>
              <a:t>企业销售人员张军出差归来报销差旅费3200元，原借支3000元。</a:t>
            </a:r>
          </a:p>
        </p:txBody>
      </p:sp>
      <p:sp>
        <p:nvSpPr>
          <p:cNvPr id="140295" name="Rectangle 7"/>
          <p:cNvSpPr>
            <a:spLocks noChangeArrowheads="1"/>
          </p:cNvSpPr>
          <p:nvPr/>
        </p:nvSpPr>
        <p:spPr bwMode="auto">
          <a:xfrm>
            <a:off x="755650" y="2708275"/>
            <a:ext cx="1973263" cy="396875"/>
          </a:xfrm>
          <a:prstGeom prst="rect">
            <a:avLst/>
          </a:prstGeom>
          <a:noFill/>
          <a:ln w="7938">
            <a:noFill/>
            <a:miter lim="800000"/>
            <a:headEnd/>
            <a:tailEnd/>
          </a:ln>
          <a:effectLst/>
        </p:spPr>
        <p:txBody>
          <a:bodyPr wrap="none">
            <a:spAutoFit/>
          </a:bodyPr>
          <a:lstStyle/>
          <a:p>
            <a:r>
              <a:rPr lang="zh-CN" altLang="en-US" sz="2000" b="1">
                <a:solidFill>
                  <a:srgbClr val="EA060B"/>
                </a:solidFill>
                <a:latin typeface="Arial" charset="0"/>
                <a:ea typeface="楷体_GB2312" pitchFamily="49" charset="-122"/>
              </a:rPr>
              <a:t>会计分录如下：</a:t>
            </a:r>
          </a:p>
        </p:txBody>
      </p:sp>
      <p:sp>
        <p:nvSpPr>
          <p:cNvPr id="140296" name="Rectangle 8"/>
          <p:cNvSpPr>
            <a:spLocks noChangeArrowheads="1"/>
          </p:cNvSpPr>
          <p:nvPr/>
        </p:nvSpPr>
        <p:spPr bwMode="auto">
          <a:xfrm>
            <a:off x="755650" y="3140075"/>
            <a:ext cx="3671888" cy="1127125"/>
          </a:xfrm>
          <a:prstGeom prst="rect">
            <a:avLst/>
          </a:prstGeom>
          <a:noFill/>
          <a:ln w="7938">
            <a:noFill/>
            <a:miter lim="800000"/>
            <a:headEnd/>
            <a:tailEnd/>
          </a:ln>
          <a:effectLst/>
        </p:spPr>
        <p:txBody>
          <a:bodyPr>
            <a:spAutoFit/>
          </a:bodyPr>
          <a:lstStyle/>
          <a:p>
            <a:pPr>
              <a:spcBef>
                <a:spcPct val="20000"/>
              </a:spcBef>
            </a:pPr>
            <a:r>
              <a:rPr lang="zh-CN" altLang="en-US" sz="2000">
                <a:solidFill>
                  <a:srgbClr val="0B0C17"/>
                </a:solidFill>
                <a:latin typeface="Arial" charset="0"/>
                <a:ea typeface="楷体_GB2312" pitchFamily="49" charset="-122"/>
              </a:rPr>
              <a:t>借：管理费用         3200</a:t>
            </a:r>
          </a:p>
          <a:p>
            <a:pPr>
              <a:spcBef>
                <a:spcPct val="20000"/>
              </a:spcBef>
            </a:pPr>
            <a:r>
              <a:rPr lang="zh-CN" altLang="en-US" sz="2000">
                <a:solidFill>
                  <a:srgbClr val="0B0C17"/>
                </a:solidFill>
                <a:latin typeface="Arial" charset="0"/>
                <a:ea typeface="楷体_GB2312" pitchFamily="49" charset="-122"/>
              </a:rPr>
              <a:t>     贷：其他应收款          3000</a:t>
            </a:r>
          </a:p>
          <a:p>
            <a:pPr>
              <a:spcBef>
                <a:spcPct val="20000"/>
              </a:spcBef>
            </a:pPr>
            <a:r>
              <a:rPr lang="zh-CN" altLang="en-US" sz="2000">
                <a:solidFill>
                  <a:srgbClr val="0B0C17"/>
                </a:solidFill>
                <a:latin typeface="Arial" charset="0"/>
                <a:ea typeface="楷体_GB2312" pitchFamily="49" charset="-122"/>
              </a:rPr>
              <a:t>            库存现金                200</a:t>
            </a:r>
          </a:p>
        </p:txBody>
      </p:sp>
      <p:sp>
        <p:nvSpPr>
          <p:cNvPr id="140297" name="Rectangle 9"/>
          <p:cNvSpPr>
            <a:spLocks noChangeArrowheads="1"/>
          </p:cNvSpPr>
          <p:nvPr/>
        </p:nvSpPr>
        <p:spPr bwMode="auto">
          <a:xfrm>
            <a:off x="755650" y="4292600"/>
            <a:ext cx="1717675" cy="396875"/>
          </a:xfrm>
          <a:prstGeom prst="rect">
            <a:avLst/>
          </a:prstGeom>
          <a:noFill/>
          <a:ln w="7938">
            <a:noFill/>
            <a:miter lim="800000"/>
            <a:headEnd/>
            <a:tailEnd/>
          </a:ln>
          <a:effectLst/>
        </p:spPr>
        <p:txBody>
          <a:bodyPr wrap="none">
            <a:spAutoFit/>
          </a:bodyPr>
          <a:lstStyle/>
          <a:p>
            <a:r>
              <a:rPr lang="zh-CN" altLang="en-US" sz="2000" b="1">
                <a:solidFill>
                  <a:srgbClr val="EA060B"/>
                </a:solidFill>
                <a:latin typeface="Arial" charset="0"/>
                <a:ea typeface="楷体_GB2312" pitchFamily="49" charset="-122"/>
              </a:rPr>
              <a:t>将分录拆开</a:t>
            </a:r>
            <a:r>
              <a:rPr lang="zh-CN" altLang="en-US" sz="2000" b="1">
                <a:latin typeface="Arial" charset="0"/>
                <a:ea typeface="楷体_GB2312" pitchFamily="49" charset="-122"/>
              </a:rPr>
              <a:t>：</a:t>
            </a:r>
          </a:p>
        </p:txBody>
      </p:sp>
      <p:sp>
        <p:nvSpPr>
          <p:cNvPr id="140298" name="Rectangle 10"/>
          <p:cNvSpPr>
            <a:spLocks noChangeArrowheads="1"/>
          </p:cNvSpPr>
          <p:nvPr/>
        </p:nvSpPr>
        <p:spPr bwMode="auto">
          <a:xfrm>
            <a:off x="755650" y="4724400"/>
            <a:ext cx="3671888" cy="1127125"/>
          </a:xfrm>
          <a:prstGeom prst="rect">
            <a:avLst/>
          </a:prstGeom>
          <a:noFill/>
          <a:ln w="7938">
            <a:noFill/>
            <a:miter lim="800000"/>
            <a:headEnd/>
            <a:tailEnd/>
          </a:ln>
          <a:effectLst/>
        </p:spPr>
        <p:txBody>
          <a:bodyPr>
            <a:spAutoFit/>
          </a:bodyPr>
          <a:lstStyle/>
          <a:p>
            <a:pPr>
              <a:spcBef>
                <a:spcPct val="20000"/>
              </a:spcBef>
            </a:pPr>
            <a:r>
              <a:rPr lang="zh-CN" altLang="en-US" sz="2000">
                <a:solidFill>
                  <a:srgbClr val="0B0C17"/>
                </a:solidFill>
                <a:latin typeface="Arial" charset="0"/>
                <a:ea typeface="楷体_GB2312" pitchFamily="49" charset="-122"/>
              </a:rPr>
              <a:t>借：管理费用         3000</a:t>
            </a:r>
          </a:p>
          <a:p>
            <a:pPr>
              <a:spcBef>
                <a:spcPct val="20000"/>
              </a:spcBef>
            </a:pPr>
            <a:r>
              <a:rPr lang="zh-CN" altLang="en-US" sz="2000">
                <a:solidFill>
                  <a:srgbClr val="0B0C17"/>
                </a:solidFill>
                <a:latin typeface="Arial" charset="0"/>
                <a:ea typeface="楷体_GB2312" pitchFamily="49" charset="-122"/>
              </a:rPr>
              <a:t>     贷：其他应收款          3000</a:t>
            </a:r>
          </a:p>
          <a:p>
            <a:pPr>
              <a:spcBef>
                <a:spcPct val="20000"/>
              </a:spcBef>
            </a:pPr>
            <a:r>
              <a:rPr lang="zh-CN" altLang="en-US" sz="2000">
                <a:solidFill>
                  <a:srgbClr val="0B0C17"/>
                </a:solidFill>
                <a:latin typeface="Arial" charset="0"/>
                <a:ea typeface="楷体_GB2312" pitchFamily="49" charset="-122"/>
              </a:rPr>
              <a:t>（使用</a:t>
            </a:r>
            <a:r>
              <a:rPr lang="zh-CN" altLang="en-US" sz="2000">
                <a:solidFill>
                  <a:srgbClr val="0000CC"/>
                </a:solidFill>
                <a:latin typeface="Arial" charset="0"/>
                <a:ea typeface="楷体_GB2312" pitchFamily="49" charset="-122"/>
              </a:rPr>
              <a:t>转账</a:t>
            </a:r>
            <a:r>
              <a:rPr lang="zh-CN" altLang="en-US" sz="2000">
                <a:solidFill>
                  <a:srgbClr val="0B0C17"/>
                </a:solidFill>
                <a:latin typeface="Arial" charset="0"/>
                <a:ea typeface="楷体_GB2312" pitchFamily="49" charset="-122"/>
              </a:rPr>
              <a:t>凭证） </a:t>
            </a:r>
          </a:p>
        </p:txBody>
      </p:sp>
      <p:sp>
        <p:nvSpPr>
          <p:cNvPr id="140299" name="Rectangle 11"/>
          <p:cNvSpPr>
            <a:spLocks noChangeArrowheads="1"/>
          </p:cNvSpPr>
          <p:nvPr/>
        </p:nvSpPr>
        <p:spPr bwMode="auto">
          <a:xfrm>
            <a:off x="4932363" y="4724400"/>
            <a:ext cx="3671887" cy="1127125"/>
          </a:xfrm>
          <a:prstGeom prst="rect">
            <a:avLst/>
          </a:prstGeom>
          <a:noFill/>
          <a:ln w="7938">
            <a:noFill/>
            <a:miter lim="800000"/>
            <a:headEnd/>
            <a:tailEnd/>
          </a:ln>
          <a:effectLst/>
        </p:spPr>
        <p:txBody>
          <a:bodyPr>
            <a:spAutoFit/>
          </a:bodyPr>
          <a:lstStyle/>
          <a:p>
            <a:pPr>
              <a:spcBef>
                <a:spcPct val="20000"/>
              </a:spcBef>
            </a:pPr>
            <a:r>
              <a:rPr lang="zh-CN" altLang="en-US" sz="2000">
                <a:solidFill>
                  <a:srgbClr val="0B0C17"/>
                </a:solidFill>
                <a:latin typeface="Arial" charset="0"/>
                <a:ea typeface="楷体_GB2312" pitchFamily="49" charset="-122"/>
              </a:rPr>
              <a:t>借：管理费用           200</a:t>
            </a:r>
          </a:p>
          <a:p>
            <a:pPr>
              <a:spcBef>
                <a:spcPct val="20000"/>
              </a:spcBef>
            </a:pPr>
            <a:r>
              <a:rPr lang="zh-CN" altLang="en-US" sz="2000">
                <a:solidFill>
                  <a:srgbClr val="0B0C17"/>
                </a:solidFill>
                <a:latin typeface="Arial" charset="0"/>
                <a:ea typeface="楷体_GB2312" pitchFamily="49" charset="-122"/>
              </a:rPr>
              <a:t>     贷：库存现金               200</a:t>
            </a:r>
          </a:p>
          <a:p>
            <a:pPr>
              <a:spcBef>
                <a:spcPct val="20000"/>
              </a:spcBef>
            </a:pPr>
            <a:r>
              <a:rPr lang="zh-CN" altLang="en-US" sz="2000">
                <a:solidFill>
                  <a:srgbClr val="0B0C17"/>
                </a:solidFill>
                <a:latin typeface="Arial" charset="0"/>
                <a:ea typeface="楷体_GB2312" pitchFamily="49" charset="-122"/>
              </a:rPr>
              <a:t>（使用现金</a:t>
            </a:r>
            <a:r>
              <a:rPr lang="zh-CN" altLang="en-US" sz="2000">
                <a:solidFill>
                  <a:srgbClr val="0000CC"/>
                </a:solidFill>
                <a:latin typeface="Arial" charset="0"/>
                <a:ea typeface="楷体_GB2312" pitchFamily="49" charset="-122"/>
              </a:rPr>
              <a:t>付款</a:t>
            </a:r>
            <a:r>
              <a:rPr lang="zh-CN" altLang="en-US" sz="2000">
                <a:solidFill>
                  <a:srgbClr val="0B0C17"/>
                </a:solidFill>
                <a:latin typeface="Arial" charset="0"/>
                <a:ea typeface="楷体_GB2312" pitchFamily="49" charset="-122"/>
              </a:rPr>
              <a:t>凭证）</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zh-CN" altLang="en-US" sz="2800">
                <a:solidFill>
                  <a:schemeClr val="bg1"/>
                </a:solidFill>
                <a:ea typeface="楷体_GB2312" pitchFamily="49" charset="-122"/>
              </a:rPr>
              <a:t>举例说明专用凭证的填制方法：</a:t>
            </a:r>
          </a:p>
        </p:txBody>
      </p:sp>
      <p:sp>
        <p:nvSpPr>
          <p:cNvPr id="7" name="日期占位符 3"/>
          <p:cNvSpPr>
            <a:spLocks noGrp="1"/>
          </p:cNvSpPr>
          <p:nvPr>
            <p:ph type="dt" sz="half" idx="10"/>
          </p:nvPr>
        </p:nvSpPr>
        <p:spPr/>
        <p:txBody>
          <a:bodyPr/>
          <a:lstStyle/>
          <a:p>
            <a:fld id="{F8F5DC72-28D6-4EB3-B2B3-CCB6FCAC22E5}" type="datetime1">
              <a:rPr lang="zh-CN" altLang="en-US"/>
              <a:pPr/>
              <a:t>2012-07-13</a:t>
            </a:fld>
            <a:endParaRPr lang="en-US" altLang="ko-KR"/>
          </a:p>
        </p:txBody>
      </p:sp>
      <p:sp>
        <p:nvSpPr>
          <p:cNvPr id="8" name="页脚占位符 4"/>
          <p:cNvSpPr>
            <a:spLocks noGrp="1"/>
          </p:cNvSpPr>
          <p:nvPr>
            <p:ph type="ftr" sz="quarter" idx="11"/>
          </p:nvPr>
        </p:nvSpPr>
        <p:spPr/>
        <p:txBody>
          <a:bodyPr/>
          <a:lstStyle/>
          <a:p>
            <a:r>
              <a:rPr lang="en-US" altLang="ko-KR"/>
              <a:t>会计学</a:t>
            </a:r>
          </a:p>
        </p:txBody>
      </p:sp>
      <p:sp>
        <p:nvSpPr>
          <p:cNvPr id="9" name="灯片编号占位符 5"/>
          <p:cNvSpPr>
            <a:spLocks noGrp="1"/>
          </p:cNvSpPr>
          <p:nvPr>
            <p:ph type="sldNum" sz="quarter" idx="12"/>
          </p:nvPr>
        </p:nvSpPr>
        <p:spPr/>
        <p:txBody>
          <a:bodyPr/>
          <a:lstStyle/>
          <a:p>
            <a:fld id="{BE94DCA2-92EA-403A-941F-4EC82B7B3925}" type="slidenum">
              <a:rPr lang="en-US" altLang="ko-KR"/>
              <a:pPr/>
              <a:t>78</a:t>
            </a:fld>
            <a:endParaRPr lang="en-US" altLang="ko-KR"/>
          </a:p>
        </p:txBody>
      </p:sp>
      <p:sp>
        <p:nvSpPr>
          <p:cNvPr id="141316" name="Rectangle 4"/>
          <p:cNvSpPr>
            <a:spLocks noChangeArrowheads="1"/>
          </p:cNvSpPr>
          <p:nvPr/>
        </p:nvSpPr>
        <p:spPr bwMode="auto">
          <a:xfrm>
            <a:off x="900113" y="1125538"/>
            <a:ext cx="6119812" cy="1406525"/>
          </a:xfrm>
          <a:prstGeom prst="rect">
            <a:avLst/>
          </a:prstGeom>
          <a:noFill/>
          <a:ln w="7938">
            <a:noFill/>
            <a:miter lim="800000"/>
            <a:headEnd/>
            <a:tailEnd/>
          </a:ln>
          <a:effectLst/>
        </p:spPr>
        <p:txBody>
          <a:bodyPr>
            <a:spAutoFit/>
          </a:bodyPr>
          <a:lstStyle/>
          <a:p>
            <a:pPr>
              <a:spcBef>
                <a:spcPct val="30000"/>
              </a:spcBef>
            </a:pPr>
            <a:r>
              <a:rPr lang="zh-CN" altLang="en-US">
                <a:solidFill>
                  <a:srgbClr val="0B0C17"/>
                </a:solidFill>
                <a:latin typeface="Arial" charset="0"/>
                <a:ea typeface="楷体_GB2312" pitchFamily="49" charset="-122"/>
              </a:rPr>
              <a:t>借： 应收账款             56000</a:t>
            </a:r>
          </a:p>
          <a:p>
            <a:pPr>
              <a:spcBef>
                <a:spcPct val="30000"/>
              </a:spcBef>
            </a:pPr>
            <a:r>
              <a:rPr lang="zh-CN" altLang="en-US">
                <a:solidFill>
                  <a:srgbClr val="0B0C17"/>
                </a:solidFill>
                <a:latin typeface="Arial" charset="0"/>
                <a:ea typeface="楷体_GB2312" pitchFamily="49" charset="-122"/>
              </a:rPr>
              <a:t>     贷：主营业务收入             56000 </a:t>
            </a:r>
          </a:p>
          <a:p>
            <a:pPr>
              <a:spcBef>
                <a:spcPct val="30000"/>
              </a:spcBef>
            </a:pPr>
            <a:r>
              <a:rPr lang="zh-CN" altLang="en-US">
                <a:solidFill>
                  <a:srgbClr val="0B0C17"/>
                </a:solidFill>
                <a:latin typeface="Arial" charset="0"/>
                <a:ea typeface="楷体_GB2312" pitchFamily="49" charset="-122"/>
              </a:rPr>
              <a:t>（使用</a:t>
            </a:r>
            <a:r>
              <a:rPr lang="zh-CN" altLang="en-US">
                <a:solidFill>
                  <a:srgbClr val="0000CC"/>
                </a:solidFill>
                <a:latin typeface="Arial" charset="0"/>
                <a:ea typeface="楷体_GB2312" pitchFamily="49" charset="-122"/>
              </a:rPr>
              <a:t>转账</a:t>
            </a:r>
            <a:r>
              <a:rPr lang="zh-CN" altLang="en-US">
                <a:solidFill>
                  <a:srgbClr val="0B0C17"/>
                </a:solidFill>
                <a:latin typeface="Arial" charset="0"/>
                <a:ea typeface="楷体_GB2312" pitchFamily="49" charset="-122"/>
              </a:rPr>
              <a:t>凭证）</a:t>
            </a:r>
          </a:p>
        </p:txBody>
      </p:sp>
      <p:sp>
        <p:nvSpPr>
          <p:cNvPr id="141317" name="Rectangle 5"/>
          <p:cNvSpPr>
            <a:spLocks noChangeArrowheads="1"/>
          </p:cNvSpPr>
          <p:nvPr/>
        </p:nvSpPr>
        <p:spPr bwMode="auto">
          <a:xfrm>
            <a:off x="900113" y="2781300"/>
            <a:ext cx="6119812" cy="1406525"/>
          </a:xfrm>
          <a:prstGeom prst="rect">
            <a:avLst/>
          </a:prstGeom>
          <a:noFill/>
          <a:ln w="7938">
            <a:noFill/>
            <a:miter lim="800000"/>
            <a:headEnd/>
            <a:tailEnd/>
          </a:ln>
          <a:effectLst/>
        </p:spPr>
        <p:txBody>
          <a:bodyPr>
            <a:spAutoFit/>
          </a:bodyPr>
          <a:lstStyle/>
          <a:p>
            <a:pPr>
              <a:spcBef>
                <a:spcPct val="30000"/>
              </a:spcBef>
            </a:pPr>
            <a:r>
              <a:rPr lang="zh-CN" altLang="en-US">
                <a:solidFill>
                  <a:srgbClr val="0B0C17"/>
                </a:solidFill>
                <a:latin typeface="Arial" charset="0"/>
                <a:ea typeface="楷体_GB2312" pitchFamily="49" charset="-122"/>
              </a:rPr>
              <a:t>借： 银行存款            32000</a:t>
            </a:r>
          </a:p>
          <a:p>
            <a:pPr>
              <a:spcBef>
                <a:spcPct val="30000"/>
              </a:spcBef>
            </a:pPr>
            <a:r>
              <a:rPr lang="zh-CN" altLang="en-US">
                <a:solidFill>
                  <a:srgbClr val="0B0C17"/>
                </a:solidFill>
                <a:latin typeface="Arial" charset="0"/>
                <a:ea typeface="楷体_GB2312" pitchFamily="49" charset="-122"/>
              </a:rPr>
              <a:t>     贷：主营业务收入            32000</a:t>
            </a:r>
          </a:p>
          <a:p>
            <a:pPr>
              <a:spcBef>
                <a:spcPct val="30000"/>
              </a:spcBef>
            </a:pPr>
            <a:r>
              <a:rPr lang="zh-CN" altLang="en-US">
                <a:solidFill>
                  <a:srgbClr val="0B0C17"/>
                </a:solidFill>
                <a:latin typeface="Arial" charset="0"/>
                <a:ea typeface="楷体_GB2312" pitchFamily="49" charset="-122"/>
              </a:rPr>
              <a:t>（使用银行存款</a:t>
            </a:r>
            <a:r>
              <a:rPr lang="zh-CN" altLang="en-US">
                <a:solidFill>
                  <a:srgbClr val="0000CC"/>
                </a:solidFill>
                <a:latin typeface="Arial" charset="0"/>
                <a:ea typeface="楷体_GB2312" pitchFamily="49" charset="-122"/>
              </a:rPr>
              <a:t>收款</a:t>
            </a:r>
            <a:r>
              <a:rPr lang="zh-CN" altLang="en-US">
                <a:solidFill>
                  <a:srgbClr val="0B0C17"/>
                </a:solidFill>
                <a:latin typeface="Arial" charset="0"/>
                <a:ea typeface="楷体_GB2312" pitchFamily="49" charset="-122"/>
              </a:rPr>
              <a:t>凭证）</a:t>
            </a:r>
          </a:p>
        </p:txBody>
      </p:sp>
      <p:sp>
        <p:nvSpPr>
          <p:cNvPr id="141318" name="Rectangle 6"/>
          <p:cNvSpPr>
            <a:spLocks noChangeArrowheads="1"/>
          </p:cNvSpPr>
          <p:nvPr/>
        </p:nvSpPr>
        <p:spPr bwMode="auto">
          <a:xfrm>
            <a:off x="900113" y="4581525"/>
            <a:ext cx="6119812" cy="1406525"/>
          </a:xfrm>
          <a:prstGeom prst="rect">
            <a:avLst/>
          </a:prstGeom>
          <a:noFill/>
          <a:ln w="7938">
            <a:noFill/>
            <a:miter lim="800000"/>
            <a:headEnd/>
            <a:tailEnd/>
          </a:ln>
          <a:effectLst/>
        </p:spPr>
        <p:txBody>
          <a:bodyPr>
            <a:spAutoFit/>
          </a:bodyPr>
          <a:lstStyle/>
          <a:p>
            <a:pPr>
              <a:spcBef>
                <a:spcPct val="30000"/>
              </a:spcBef>
            </a:pPr>
            <a:r>
              <a:rPr lang="zh-CN" altLang="en-US">
                <a:solidFill>
                  <a:srgbClr val="0B0C17"/>
                </a:solidFill>
                <a:latin typeface="Arial" charset="0"/>
                <a:ea typeface="楷体_GB2312" pitchFamily="49" charset="-122"/>
              </a:rPr>
              <a:t>借：生产成本            23100</a:t>
            </a:r>
          </a:p>
          <a:p>
            <a:pPr>
              <a:spcBef>
                <a:spcPct val="30000"/>
              </a:spcBef>
            </a:pPr>
            <a:r>
              <a:rPr lang="zh-CN" altLang="en-US">
                <a:solidFill>
                  <a:srgbClr val="0B0C17"/>
                </a:solidFill>
                <a:latin typeface="Arial" charset="0"/>
                <a:ea typeface="楷体_GB2312" pitchFamily="49" charset="-122"/>
              </a:rPr>
              <a:t>     贷：原材料                      23100</a:t>
            </a:r>
          </a:p>
          <a:p>
            <a:pPr>
              <a:spcBef>
                <a:spcPct val="30000"/>
              </a:spcBef>
            </a:pPr>
            <a:r>
              <a:rPr lang="zh-CN" altLang="en-US">
                <a:solidFill>
                  <a:srgbClr val="0B0C17"/>
                </a:solidFill>
                <a:latin typeface="Arial" charset="0"/>
                <a:ea typeface="楷体_GB2312" pitchFamily="49" charset="-122"/>
              </a:rPr>
              <a:t>（使用</a:t>
            </a:r>
            <a:r>
              <a:rPr lang="zh-CN" altLang="en-US">
                <a:solidFill>
                  <a:srgbClr val="0000CC"/>
                </a:solidFill>
                <a:latin typeface="Arial" charset="0"/>
                <a:ea typeface="楷体_GB2312" pitchFamily="49" charset="-122"/>
              </a:rPr>
              <a:t>转账</a:t>
            </a:r>
            <a:r>
              <a:rPr lang="zh-CN" altLang="en-US">
                <a:solidFill>
                  <a:srgbClr val="0B0C17"/>
                </a:solidFill>
                <a:latin typeface="Arial" charset="0"/>
                <a:ea typeface="楷体_GB2312" pitchFamily="49" charset="-122"/>
              </a:rPr>
              <a:t>凭证）</a:t>
            </a:r>
          </a:p>
        </p:txBody>
      </p:sp>
      <p:sp>
        <p:nvSpPr>
          <p:cNvPr id="141319" name="Rectangle 7"/>
          <p:cNvSpPr>
            <a:spLocks noChangeArrowheads="1"/>
          </p:cNvSpPr>
          <p:nvPr/>
        </p:nvSpPr>
        <p:spPr bwMode="auto">
          <a:xfrm>
            <a:off x="4643438" y="6092825"/>
            <a:ext cx="4051300" cy="396875"/>
          </a:xfrm>
          <a:prstGeom prst="rect">
            <a:avLst/>
          </a:prstGeom>
          <a:noFill/>
          <a:ln w="7938">
            <a:noFill/>
            <a:miter lim="800000"/>
            <a:headEnd/>
            <a:tailEnd/>
          </a:ln>
          <a:effectLst/>
        </p:spPr>
        <p:txBody>
          <a:bodyPr wrap="none">
            <a:spAutoFit/>
          </a:bodyPr>
          <a:lstStyle/>
          <a:p>
            <a:r>
              <a:rPr lang="zh-CN" altLang="en-US" sz="2000">
                <a:solidFill>
                  <a:schemeClr val="tx2"/>
                </a:solidFill>
                <a:latin typeface="Arial" charset="0"/>
                <a:ea typeface="楷体_GB2312" pitchFamily="49" charset="-122"/>
              </a:rPr>
              <a:t>凭证填制格式见教材48页—50页。</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zh-CN" altLang="en-US" sz="3200">
                <a:solidFill>
                  <a:schemeClr val="bg1"/>
                </a:solidFill>
                <a:ea typeface="楷体_GB2312" pitchFamily="49" charset="-122"/>
              </a:rPr>
              <a:t>（三）科目汇总表</a:t>
            </a:r>
          </a:p>
        </p:txBody>
      </p:sp>
      <p:sp>
        <p:nvSpPr>
          <p:cNvPr id="142339" name="Rectangle 3"/>
          <p:cNvSpPr>
            <a:spLocks noGrp="1" noChangeArrowheads="1"/>
          </p:cNvSpPr>
          <p:nvPr>
            <p:ph idx="1"/>
          </p:nvPr>
        </p:nvSpPr>
        <p:spPr>
          <a:xfrm>
            <a:off x="755650" y="1268413"/>
            <a:ext cx="7704138" cy="5184775"/>
          </a:xfrm>
        </p:spPr>
        <p:txBody>
          <a:bodyPr/>
          <a:lstStyle/>
          <a:p>
            <a:pPr marL="354013" indent="-354013">
              <a:lnSpc>
                <a:spcPct val="120000"/>
              </a:lnSpc>
              <a:spcBef>
                <a:spcPct val="50000"/>
              </a:spcBef>
              <a:buClr>
                <a:schemeClr val="accent2"/>
              </a:buClr>
              <a:buFont typeface="Wingdings" pitchFamily="2" charset="2"/>
              <a:buChar char="l"/>
            </a:pPr>
            <a:r>
              <a:rPr lang="zh-CN" altLang="en-US" sz="2800" b="0">
                <a:solidFill>
                  <a:srgbClr val="0B0C17"/>
                </a:solidFill>
              </a:rPr>
              <a:t>为了简化登记总账的手续，根据一次性记账凭证，按照一定的方法进行归类汇总编制而成的。</a:t>
            </a:r>
          </a:p>
          <a:p>
            <a:pPr marL="354013" indent="-354013">
              <a:lnSpc>
                <a:spcPct val="120000"/>
              </a:lnSpc>
              <a:spcBef>
                <a:spcPct val="50000"/>
              </a:spcBef>
              <a:buClr>
                <a:schemeClr val="accent2"/>
              </a:buClr>
              <a:buFont typeface="Wingdings" pitchFamily="2" charset="2"/>
              <a:buChar char="l"/>
            </a:pPr>
            <a:r>
              <a:rPr lang="zh-CN" altLang="en-US" sz="2800" b="0">
                <a:solidFill>
                  <a:srgbClr val="0B0C17"/>
                </a:solidFill>
              </a:rPr>
              <a:t>是登记总账的依据。</a:t>
            </a:r>
          </a:p>
        </p:txBody>
      </p:sp>
      <p:sp>
        <p:nvSpPr>
          <p:cNvPr id="4" name="日期占位符 3"/>
          <p:cNvSpPr>
            <a:spLocks noGrp="1"/>
          </p:cNvSpPr>
          <p:nvPr>
            <p:ph type="dt" sz="half" idx="10"/>
          </p:nvPr>
        </p:nvSpPr>
        <p:spPr/>
        <p:txBody>
          <a:bodyPr/>
          <a:lstStyle/>
          <a:p>
            <a:fld id="{D6C8D315-7E19-4BB6-879F-FACCBD3D544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295A9257-432B-49E3-B05F-3FA602F5C60F}" type="slidenum">
              <a:rPr lang="en-US" altLang="ko-KR"/>
              <a:pPr/>
              <a:t>79</a:t>
            </a:fld>
            <a:endParaRPr lang="en-US" altLang="ko-K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533400" y="990600"/>
            <a:ext cx="8077200" cy="5318125"/>
          </a:xfrm>
        </p:spPr>
        <p:txBody>
          <a:bodyPr>
            <a:normAutofit fontScale="77500" lnSpcReduction="20000"/>
          </a:bodyPr>
          <a:lstStyle/>
          <a:p>
            <a:pPr>
              <a:lnSpc>
                <a:spcPct val="110000"/>
              </a:lnSpc>
              <a:spcBef>
                <a:spcPct val="30000"/>
              </a:spcBef>
            </a:pPr>
            <a:r>
              <a:rPr lang="zh-CN" altLang="en-US">
                <a:solidFill>
                  <a:srgbClr val="CC0000"/>
                </a:solidFill>
              </a:rPr>
              <a:t>1.财务会计的特点：</a:t>
            </a:r>
          </a:p>
          <a:p>
            <a:pPr>
              <a:lnSpc>
                <a:spcPct val="110000"/>
              </a:lnSpc>
              <a:spcBef>
                <a:spcPct val="30000"/>
              </a:spcBef>
            </a:pPr>
            <a:r>
              <a:rPr lang="zh-CN" altLang="en-US" b="0"/>
              <a:t>（1）以对外报告为主要目标、以编制企业通用财务报表为最终目的</a:t>
            </a:r>
          </a:p>
          <a:p>
            <a:pPr>
              <a:lnSpc>
                <a:spcPct val="110000"/>
              </a:lnSpc>
              <a:spcBef>
                <a:spcPct val="30000"/>
              </a:spcBef>
            </a:pPr>
            <a:r>
              <a:rPr lang="zh-CN" altLang="en-US" b="0"/>
              <a:t>（2）以公认会计原则为指导</a:t>
            </a:r>
          </a:p>
          <a:p>
            <a:pPr>
              <a:lnSpc>
                <a:spcPct val="110000"/>
              </a:lnSpc>
              <a:spcBef>
                <a:spcPct val="30000"/>
              </a:spcBef>
            </a:pPr>
            <a:r>
              <a:rPr lang="zh-CN" altLang="en-US" b="0"/>
              <a:t>（3）应用传统会计的基本方法和程序进行会计数据的处理和加工。</a:t>
            </a:r>
          </a:p>
          <a:p>
            <a:pPr>
              <a:lnSpc>
                <a:spcPct val="110000"/>
              </a:lnSpc>
              <a:spcBef>
                <a:spcPct val="30000"/>
              </a:spcBef>
            </a:pPr>
            <a:r>
              <a:rPr lang="zh-CN" altLang="en-US">
                <a:solidFill>
                  <a:srgbClr val="CC0000"/>
                </a:solidFill>
              </a:rPr>
              <a:t>2.管理会计的特点：</a:t>
            </a:r>
          </a:p>
          <a:p>
            <a:pPr>
              <a:lnSpc>
                <a:spcPct val="110000"/>
              </a:lnSpc>
              <a:spcBef>
                <a:spcPct val="30000"/>
              </a:spcBef>
            </a:pPr>
            <a:r>
              <a:rPr lang="zh-CN" altLang="en-US" b="0">
                <a:solidFill>
                  <a:srgbClr val="000000"/>
                </a:solidFill>
              </a:rPr>
              <a:t>现代管理会计是一门新兴的、以现代管理科学为基础的综合性交叉学科。（综合了会计、财务管理、数学等）</a:t>
            </a:r>
          </a:p>
          <a:p>
            <a:pPr>
              <a:lnSpc>
                <a:spcPct val="110000"/>
              </a:lnSpc>
              <a:spcBef>
                <a:spcPct val="30000"/>
              </a:spcBef>
            </a:pPr>
            <a:r>
              <a:rPr lang="zh-CN" altLang="en-US" b="0">
                <a:solidFill>
                  <a:srgbClr val="000000"/>
                </a:solidFill>
              </a:rPr>
              <a:t>它突破了传统会计框架的局限，从许多相关学科吸收引进了有关的科学成果使之成为现代管理会计的有机组成部分。</a:t>
            </a:r>
          </a:p>
        </p:txBody>
      </p:sp>
      <p:sp>
        <p:nvSpPr>
          <p:cNvPr id="3" name="日期占位符 3"/>
          <p:cNvSpPr>
            <a:spLocks noGrp="1"/>
          </p:cNvSpPr>
          <p:nvPr>
            <p:ph type="dt" sz="half" idx="10"/>
          </p:nvPr>
        </p:nvSpPr>
        <p:spPr/>
        <p:txBody>
          <a:bodyPr/>
          <a:lstStyle/>
          <a:p>
            <a:fld id="{4A150ADB-EBBA-45C8-B9C3-CC38E7930819}"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991531E2-045F-4E79-87AB-9D2DA1CA23D3}" type="slidenum">
              <a:rPr lang="en-US" altLang="ko-KR"/>
              <a:pPr/>
              <a:t>8</a:t>
            </a:fld>
            <a:endParaRPr lang="en-US" altLang="ko-K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zh-CN" altLang="en-US" sz="3600">
                <a:solidFill>
                  <a:schemeClr val="bg1"/>
                </a:solidFill>
                <a:latin typeface="黑体" pitchFamily="2" charset="-122"/>
              </a:rPr>
              <a:t>四、会计凭证的审核</a:t>
            </a:r>
            <a:r>
              <a:rPr lang="zh-CN" altLang="en-US" sz="2400">
                <a:solidFill>
                  <a:schemeClr val="bg1"/>
                </a:solidFill>
                <a:latin typeface="黑体" pitchFamily="2" charset="-122"/>
              </a:rPr>
              <a:t>（</a:t>
            </a:r>
            <a:r>
              <a:rPr lang="en-US" altLang="zh-CN" sz="2400">
                <a:solidFill>
                  <a:schemeClr val="bg1"/>
                </a:solidFill>
                <a:latin typeface="黑体" pitchFamily="2" charset="-122"/>
              </a:rPr>
              <a:t>P.51</a:t>
            </a:r>
            <a:r>
              <a:rPr lang="zh-CN" altLang="en-US" sz="2400">
                <a:solidFill>
                  <a:schemeClr val="bg1"/>
                </a:solidFill>
                <a:latin typeface="黑体" pitchFamily="2" charset="-122"/>
              </a:rPr>
              <a:t>）</a:t>
            </a:r>
          </a:p>
        </p:txBody>
      </p:sp>
      <p:sp>
        <p:nvSpPr>
          <p:cNvPr id="143363" name="Rectangle 3"/>
          <p:cNvSpPr>
            <a:spLocks noGrp="1" noChangeArrowheads="1"/>
          </p:cNvSpPr>
          <p:nvPr>
            <p:ph idx="1"/>
          </p:nvPr>
        </p:nvSpPr>
        <p:spPr/>
        <p:txBody>
          <a:bodyPr>
            <a:normAutofit fontScale="70000" lnSpcReduction="20000"/>
          </a:bodyPr>
          <a:lstStyle/>
          <a:p>
            <a:pPr marL="895350" indent="-895350">
              <a:lnSpc>
                <a:spcPct val="110000"/>
              </a:lnSpc>
              <a:spcBef>
                <a:spcPct val="30000"/>
              </a:spcBef>
            </a:pPr>
            <a:r>
              <a:rPr lang="zh-CN" altLang="en-US" sz="2800" b="0">
                <a:solidFill>
                  <a:srgbClr val="0000CC"/>
                </a:solidFill>
              </a:rPr>
              <a:t>（一）原始凭证的审核</a:t>
            </a:r>
          </a:p>
          <a:p>
            <a:pPr marL="895350" indent="-895350">
              <a:lnSpc>
                <a:spcPct val="110000"/>
              </a:lnSpc>
              <a:spcBef>
                <a:spcPct val="30000"/>
              </a:spcBef>
            </a:pPr>
            <a:r>
              <a:rPr lang="zh-CN" altLang="en-US" b="0">
                <a:solidFill>
                  <a:srgbClr val="0B0C17"/>
                </a:solidFill>
              </a:rPr>
              <a:t>      1. 合法性、合理性、合规性的审核。</a:t>
            </a:r>
          </a:p>
          <a:p>
            <a:pPr marL="895350" indent="-895350">
              <a:lnSpc>
                <a:spcPct val="110000"/>
              </a:lnSpc>
              <a:spcBef>
                <a:spcPct val="30000"/>
              </a:spcBef>
            </a:pPr>
            <a:r>
              <a:rPr lang="zh-CN" altLang="en-US" b="0">
                <a:solidFill>
                  <a:srgbClr val="0B0C17"/>
                </a:solidFill>
              </a:rPr>
              <a:t>      2. 完整性的审核。</a:t>
            </a:r>
          </a:p>
          <a:p>
            <a:pPr marL="895350" indent="-895350">
              <a:lnSpc>
                <a:spcPct val="110000"/>
              </a:lnSpc>
              <a:spcBef>
                <a:spcPct val="30000"/>
              </a:spcBef>
            </a:pPr>
            <a:r>
              <a:rPr lang="zh-CN" altLang="en-US" b="0">
                <a:solidFill>
                  <a:srgbClr val="0B0C17"/>
                </a:solidFill>
              </a:rPr>
              <a:t>      3. 正确性的审核。</a:t>
            </a:r>
          </a:p>
          <a:p>
            <a:pPr marL="895350" indent="-895350">
              <a:lnSpc>
                <a:spcPct val="110000"/>
              </a:lnSpc>
              <a:spcBef>
                <a:spcPct val="30000"/>
              </a:spcBef>
            </a:pPr>
            <a:r>
              <a:rPr lang="zh-CN" altLang="en-US" sz="2800" b="0">
                <a:solidFill>
                  <a:srgbClr val="0000CC"/>
                </a:solidFill>
              </a:rPr>
              <a:t>（二）记账凭证的审核</a:t>
            </a:r>
          </a:p>
          <a:p>
            <a:pPr marL="895350" indent="-895350">
              <a:lnSpc>
                <a:spcPct val="110000"/>
              </a:lnSpc>
              <a:spcBef>
                <a:spcPct val="30000"/>
              </a:spcBef>
            </a:pPr>
            <a:r>
              <a:rPr lang="zh-CN" altLang="en-US" b="0">
                <a:solidFill>
                  <a:srgbClr val="0B0C17"/>
                </a:solidFill>
              </a:rPr>
              <a:t>      1. 记账凭证是否附有原始凭证，所记金额和内容是否与凭证相符。</a:t>
            </a:r>
          </a:p>
          <a:p>
            <a:pPr marL="895350" indent="-895350">
              <a:lnSpc>
                <a:spcPct val="110000"/>
              </a:lnSpc>
              <a:spcBef>
                <a:spcPct val="30000"/>
              </a:spcBef>
            </a:pPr>
            <a:r>
              <a:rPr lang="zh-CN" altLang="en-US" b="0">
                <a:solidFill>
                  <a:srgbClr val="0B0C17"/>
                </a:solidFill>
              </a:rPr>
              <a:t>      2. 应借、应贷科目名称和金额是否正确，账户对应关系是否清晰。</a:t>
            </a:r>
          </a:p>
          <a:p>
            <a:pPr marL="895350" indent="-895350">
              <a:lnSpc>
                <a:spcPct val="110000"/>
              </a:lnSpc>
              <a:spcBef>
                <a:spcPct val="30000"/>
              </a:spcBef>
            </a:pPr>
            <a:r>
              <a:rPr lang="zh-CN" altLang="en-US" b="0">
                <a:solidFill>
                  <a:srgbClr val="0B0C17"/>
                </a:solidFill>
              </a:rPr>
              <a:t>      3. 有关项目是否填列齐全，有关人员是否签名盖章。</a:t>
            </a:r>
            <a:endParaRPr lang="zh-CN" altLang="en-US" b="0"/>
          </a:p>
        </p:txBody>
      </p:sp>
      <p:sp>
        <p:nvSpPr>
          <p:cNvPr id="4" name="日期占位符 3"/>
          <p:cNvSpPr>
            <a:spLocks noGrp="1"/>
          </p:cNvSpPr>
          <p:nvPr>
            <p:ph type="dt" sz="half" idx="10"/>
          </p:nvPr>
        </p:nvSpPr>
        <p:spPr/>
        <p:txBody>
          <a:bodyPr/>
          <a:lstStyle/>
          <a:p>
            <a:fld id="{1D6DA017-CE2A-4CCE-BB07-33756B9F179B}"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DFCAF680-D64C-4CCC-9354-608733DB886A}" type="slidenum">
              <a:rPr lang="en-US" altLang="ko-KR"/>
              <a:pPr/>
              <a:t>80</a:t>
            </a:fld>
            <a:endParaRPr lang="en-US" altLang="ko-K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第四节    会计账簿</a:t>
            </a:r>
          </a:p>
        </p:txBody>
      </p:sp>
      <p:sp>
        <p:nvSpPr>
          <p:cNvPr id="53" name="日期占位符 3"/>
          <p:cNvSpPr>
            <a:spLocks noGrp="1"/>
          </p:cNvSpPr>
          <p:nvPr>
            <p:ph type="dt" sz="half" idx="10"/>
          </p:nvPr>
        </p:nvSpPr>
        <p:spPr/>
        <p:txBody>
          <a:bodyPr/>
          <a:lstStyle/>
          <a:p>
            <a:fld id="{86232B57-256B-442D-8623-AE79C3C798D0}" type="datetime1">
              <a:rPr lang="zh-CN" altLang="en-US"/>
              <a:pPr/>
              <a:t>2012-07-13</a:t>
            </a:fld>
            <a:endParaRPr lang="en-US" altLang="ko-KR"/>
          </a:p>
        </p:txBody>
      </p:sp>
      <p:sp>
        <p:nvSpPr>
          <p:cNvPr id="54" name="页脚占位符 4"/>
          <p:cNvSpPr>
            <a:spLocks noGrp="1"/>
          </p:cNvSpPr>
          <p:nvPr>
            <p:ph type="ftr" sz="quarter" idx="11"/>
          </p:nvPr>
        </p:nvSpPr>
        <p:spPr/>
        <p:txBody>
          <a:bodyPr/>
          <a:lstStyle/>
          <a:p>
            <a:r>
              <a:rPr lang="en-US" altLang="ko-KR"/>
              <a:t>会计学</a:t>
            </a:r>
          </a:p>
        </p:txBody>
      </p:sp>
      <p:sp>
        <p:nvSpPr>
          <p:cNvPr id="55" name="灯片编号占位符 5"/>
          <p:cNvSpPr>
            <a:spLocks noGrp="1"/>
          </p:cNvSpPr>
          <p:nvPr>
            <p:ph type="sldNum" sz="quarter" idx="12"/>
          </p:nvPr>
        </p:nvSpPr>
        <p:spPr/>
        <p:txBody>
          <a:bodyPr/>
          <a:lstStyle/>
          <a:p>
            <a:fld id="{260AFBC6-2C3D-4E24-8297-355584DF8B8A}" type="slidenum">
              <a:rPr lang="en-US" altLang="ko-KR"/>
              <a:pPr/>
              <a:t>81</a:t>
            </a:fld>
            <a:endParaRPr lang="en-US" altLang="ko-KR"/>
          </a:p>
        </p:txBody>
      </p:sp>
      <p:sp>
        <p:nvSpPr>
          <p:cNvPr id="144388" name="Rectangle 4"/>
          <p:cNvSpPr>
            <a:spLocks noChangeArrowheads="1"/>
          </p:cNvSpPr>
          <p:nvPr/>
        </p:nvSpPr>
        <p:spPr bwMode="auto">
          <a:xfrm>
            <a:off x="611188" y="1052513"/>
            <a:ext cx="7993062" cy="1420812"/>
          </a:xfrm>
          <a:prstGeom prst="rect">
            <a:avLst/>
          </a:prstGeom>
          <a:noFill/>
          <a:ln w="7938">
            <a:noFill/>
            <a:miter lim="800000"/>
            <a:headEnd/>
            <a:tailEnd/>
          </a:ln>
          <a:effectLst/>
        </p:spPr>
        <p:txBody>
          <a:bodyPr>
            <a:spAutoFit/>
          </a:bodyPr>
          <a:lstStyle/>
          <a:p>
            <a:pPr algn="just">
              <a:lnSpc>
                <a:spcPct val="110000"/>
              </a:lnSpc>
              <a:spcBef>
                <a:spcPct val="40000"/>
              </a:spcBef>
            </a:pPr>
            <a:r>
              <a:rPr lang="zh-CN" altLang="en-US" sz="3200">
                <a:solidFill>
                  <a:srgbClr val="000066"/>
                </a:solidFill>
                <a:latin typeface="黑体" pitchFamily="2" charset="-122"/>
                <a:ea typeface="黑体" pitchFamily="2" charset="-122"/>
              </a:rPr>
              <a:t>一、账簿的含义</a:t>
            </a:r>
            <a:r>
              <a:rPr lang="zh-CN" altLang="en-US">
                <a:solidFill>
                  <a:srgbClr val="000066"/>
                </a:solidFill>
                <a:latin typeface="黑体" pitchFamily="2" charset="-122"/>
                <a:ea typeface="黑体" pitchFamily="2" charset="-122"/>
              </a:rPr>
              <a:t>（</a:t>
            </a:r>
            <a:r>
              <a:rPr lang="en-US" altLang="zh-CN">
                <a:solidFill>
                  <a:srgbClr val="000066"/>
                </a:solidFill>
                <a:latin typeface="黑体" pitchFamily="2" charset="-122"/>
                <a:ea typeface="黑体" pitchFamily="2" charset="-122"/>
              </a:rPr>
              <a:t>P.52</a:t>
            </a:r>
            <a:r>
              <a:rPr lang="zh-CN" altLang="en-US">
                <a:solidFill>
                  <a:srgbClr val="000066"/>
                </a:solidFill>
                <a:latin typeface="黑体" pitchFamily="2" charset="-122"/>
                <a:ea typeface="黑体" pitchFamily="2" charset="-122"/>
              </a:rPr>
              <a:t>）</a:t>
            </a:r>
          </a:p>
          <a:p>
            <a:pPr algn="just">
              <a:lnSpc>
                <a:spcPct val="110000"/>
              </a:lnSpc>
              <a:spcBef>
                <a:spcPct val="40000"/>
              </a:spcBef>
            </a:pPr>
            <a:r>
              <a:rPr lang="zh-CN" altLang="en-US" sz="2000">
                <a:solidFill>
                  <a:srgbClr val="0B0C17"/>
                </a:solidFill>
                <a:latin typeface="Arial" charset="0"/>
                <a:ea typeface="楷体_GB2312" pitchFamily="49" charset="-122"/>
              </a:rPr>
              <a:t>       会计账簿是按照会计科目开设的由专门格式的账页构成的，用来序时和分类登记有关经济业务的簿籍。</a:t>
            </a:r>
          </a:p>
        </p:txBody>
      </p:sp>
      <p:sp>
        <p:nvSpPr>
          <p:cNvPr id="144389" name="Rectangle 5"/>
          <p:cNvSpPr>
            <a:spLocks noChangeArrowheads="1"/>
          </p:cNvSpPr>
          <p:nvPr/>
        </p:nvSpPr>
        <p:spPr bwMode="auto">
          <a:xfrm>
            <a:off x="611188" y="2565400"/>
            <a:ext cx="3028950" cy="579438"/>
          </a:xfrm>
          <a:prstGeom prst="rect">
            <a:avLst/>
          </a:prstGeom>
          <a:noFill/>
          <a:ln w="7938">
            <a:noFill/>
            <a:miter lim="800000"/>
            <a:headEnd/>
            <a:tailEnd/>
          </a:ln>
          <a:effectLst/>
        </p:spPr>
        <p:txBody>
          <a:bodyPr wrap="none">
            <a:spAutoFit/>
          </a:bodyPr>
          <a:lstStyle/>
          <a:p>
            <a:r>
              <a:rPr lang="zh-CN" altLang="en-US" sz="3200">
                <a:solidFill>
                  <a:srgbClr val="000066"/>
                </a:solidFill>
                <a:ea typeface="黑体" pitchFamily="2" charset="-122"/>
              </a:rPr>
              <a:t>二、账簿的分类</a:t>
            </a:r>
          </a:p>
        </p:txBody>
      </p:sp>
      <p:grpSp>
        <p:nvGrpSpPr>
          <p:cNvPr id="2" name="Group 6"/>
          <p:cNvGrpSpPr>
            <a:grpSpLocks/>
          </p:cNvGrpSpPr>
          <p:nvPr/>
        </p:nvGrpSpPr>
        <p:grpSpPr bwMode="auto">
          <a:xfrm>
            <a:off x="1044575" y="4076700"/>
            <a:ext cx="1655763" cy="647700"/>
            <a:chOff x="2610" y="2991"/>
            <a:chExt cx="679" cy="1215"/>
          </a:xfrm>
        </p:grpSpPr>
        <p:sp>
          <p:nvSpPr>
            <p:cNvPr id="144391" name="Freeform 7"/>
            <p:cNvSpPr>
              <a:spLocks/>
            </p:cNvSpPr>
            <p:nvPr/>
          </p:nvSpPr>
          <p:spPr bwMode="gray">
            <a:xfrm>
              <a:off x="2671" y="4115"/>
              <a:ext cx="557" cy="91"/>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392" name="Rectangle 8"/>
            <p:cNvSpPr>
              <a:spLocks noChangeArrowheads="1"/>
            </p:cNvSpPr>
            <p:nvPr/>
          </p:nvSpPr>
          <p:spPr bwMode="gray">
            <a:xfrm>
              <a:off x="2610" y="2991"/>
              <a:ext cx="679" cy="1179"/>
            </a:xfrm>
            <a:prstGeom prst="rect">
              <a:avLst/>
            </a:prstGeom>
            <a:gradFill rotWithShape="1">
              <a:gsLst>
                <a:gs pos="0">
                  <a:srgbClr val="FF9966"/>
                </a:gs>
                <a:gs pos="50000">
                  <a:srgbClr val="FF9966">
                    <a:gamma/>
                    <a:tint val="36471"/>
                    <a:invGamma/>
                  </a:srgbClr>
                </a:gs>
                <a:gs pos="100000">
                  <a:srgbClr val="FF9966"/>
                </a:gs>
              </a:gsLst>
              <a:lin ang="2700000" scaled="1"/>
            </a:gradFill>
            <a:ln w="9525" algn="ctr">
              <a:noFill/>
              <a:miter lim="800000"/>
              <a:headEnd/>
              <a:tailEnd/>
            </a:ln>
            <a:effectLst/>
          </p:spPr>
          <p:txBody>
            <a:bodyPr wrap="none" anchor="ctr"/>
            <a:lstStyle/>
            <a:p>
              <a:pPr algn="ctr" latinLnBrk="0"/>
              <a:r>
                <a:rPr lang="zh-CN" altLang="en-US" b="1">
                  <a:solidFill>
                    <a:srgbClr val="000000"/>
                  </a:solidFill>
                  <a:effectLst>
                    <a:outerShdw blurRad="38100" dist="38100" dir="2700000" algn="tl">
                      <a:srgbClr val="FFFFFF"/>
                    </a:outerShdw>
                  </a:effectLst>
                  <a:latin typeface="Arial" charset="0"/>
                  <a:ea typeface="黑体" pitchFamily="2" charset="-122"/>
                </a:rPr>
                <a:t>会计账簿</a:t>
              </a:r>
            </a:p>
          </p:txBody>
        </p:sp>
      </p:grpSp>
      <p:grpSp>
        <p:nvGrpSpPr>
          <p:cNvPr id="3" name="Group 9"/>
          <p:cNvGrpSpPr>
            <a:grpSpLocks/>
          </p:cNvGrpSpPr>
          <p:nvPr/>
        </p:nvGrpSpPr>
        <p:grpSpPr bwMode="auto">
          <a:xfrm>
            <a:off x="3276600" y="3573463"/>
            <a:ext cx="1584325" cy="504825"/>
            <a:chOff x="596" y="1824"/>
            <a:chExt cx="1440" cy="562"/>
          </a:xfrm>
        </p:grpSpPr>
        <p:sp>
          <p:nvSpPr>
            <p:cNvPr id="144394" name="Freeform 10"/>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395" name="Rectangle 11"/>
            <p:cNvSpPr>
              <a:spLocks noChangeArrowheads="1"/>
            </p:cNvSpPr>
            <p:nvPr/>
          </p:nvSpPr>
          <p:spPr bwMode="gray">
            <a:xfrm>
              <a:off x="596" y="1824"/>
              <a:ext cx="1440" cy="480"/>
            </a:xfrm>
            <a:prstGeom prst="rect">
              <a:avLst/>
            </a:prstGeom>
            <a:gradFill rotWithShape="1">
              <a:gsLst>
                <a:gs pos="0">
                  <a:srgbClr val="00CCFF"/>
                </a:gs>
                <a:gs pos="50000">
                  <a:srgbClr val="00CCFF">
                    <a:gamma/>
                    <a:tint val="30196"/>
                    <a:invGamma/>
                  </a:srgbClr>
                </a:gs>
                <a:gs pos="100000">
                  <a:srgbClr val="00CC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Arial" charset="0"/>
                  <a:ea typeface="楷体_GB2312" pitchFamily="49" charset="-122"/>
                </a:rPr>
                <a:t>按用途分</a:t>
              </a:r>
              <a:endParaRPr lang="en-US" altLang="zh-CN" sz="1800" b="1">
                <a:solidFill>
                  <a:srgbClr val="000000"/>
                </a:solidFill>
                <a:effectLst>
                  <a:outerShdw blurRad="38100" dist="38100" dir="2700000" algn="tl">
                    <a:srgbClr val="FFFFFF"/>
                  </a:outerShdw>
                </a:effectLst>
                <a:latin typeface="Arial" charset="0"/>
                <a:ea typeface="楷体_GB2312" pitchFamily="49" charset="-122"/>
              </a:endParaRPr>
            </a:p>
          </p:txBody>
        </p:sp>
      </p:grpSp>
      <p:grpSp>
        <p:nvGrpSpPr>
          <p:cNvPr id="4" name="Group 12"/>
          <p:cNvGrpSpPr>
            <a:grpSpLocks/>
          </p:cNvGrpSpPr>
          <p:nvPr/>
        </p:nvGrpSpPr>
        <p:grpSpPr bwMode="auto">
          <a:xfrm>
            <a:off x="3276600" y="5084763"/>
            <a:ext cx="1584325" cy="504825"/>
            <a:chOff x="596" y="1824"/>
            <a:chExt cx="1440" cy="562"/>
          </a:xfrm>
        </p:grpSpPr>
        <p:sp>
          <p:nvSpPr>
            <p:cNvPr id="144397" name="Freeform 13"/>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398" name="Rectangle 14"/>
            <p:cNvSpPr>
              <a:spLocks noChangeArrowheads="1"/>
            </p:cNvSpPr>
            <p:nvPr/>
          </p:nvSpPr>
          <p:spPr bwMode="gray">
            <a:xfrm>
              <a:off x="596" y="1824"/>
              <a:ext cx="1440" cy="480"/>
            </a:xfrm>
            <a:prstGeom prst="rect">
              <a:avLst/>
            </a:prstGeom>
            <a:gradFill rotWithShape="1">
              <a:gsLst>
                <a:gs pos="0">
                  <a:srgbClr val="00CCFF"/>
                </a:gs>
                <a:gs pos="50000">
                  <a:srgbClr val="00CCFF">
                    <a:gamma/>
                    <a:tint val="30196"/>
                    <a:invGamma/>
                  </a:srgbClr>
                </a:gs>
                <a:gs pos="100000">
                  <a:srgbClr val="00CC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effectLst>
                    <a:outerShdw blurRad="38100" dist="38100" dir="2700000" algn="tl">
                      <a:srgbClr val="FFFFFF"/>
                    </a:outerShdw>
                  </a:effectLst>
                  <a:latin typeface="Arial" charset="0"/>
                  <a:ea typeface="楷体_GB2312" pitchFamily="49" charset="-122"/>
                </a:rPr>
                <a:t>按外表形式分</a:t>
              </a:r>
              <a:endParaRPr lang="en-US" altLang="zh-CN" sz="1800" b="1">
                <a:solidFill>
                  <a:srgbClr val="000000"/>
                </a:solidFill>
                <a:effectLst>
                  <a:outerShdw blurRad="38100" dist="38100" dir="2700000" algn="tl">
                    <a:srgbClr val="FFFFFF"/>
                  </a:outerShdw>
                </a:effectLst>
                <a:latin typeface="Arial" charset="0"/>
                <a:ea typeface="楷体_GB2312" pitchFamily="49" charset="-122"/>
              </a:endParaRPr>
            </a:p>
          </p:txBody>
        </p:sp>
      </p:grpSp>
      <p:grpSp>
        <p:nvGrpSpPr>
          <p:cNvPr id="5" name="Group 15"/>
          <p:cNvGrpSpPr>
            <a:grpSpLocks/>
          </p:cNvGrpSpPr>
          <p:nvPr/>
        </p:nvGrpSpPr>
        <p:grpSpPr bwMode="auto">
          <a:xfrm>
            <a:off x="5076825" y="3213100"/>
            <a:ext cx="1223963" cy="360363"/>
            <a:chOff x="596" y="1824"/>
            <a:chExt cx="1440" cy="562"/>
          </a:xfrm>
        </p:grpSpPr>
        <p:sp>
          <p:nvSpPr>
            <p:cNvPr id="144400" name="Freeform 16"/>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401" name="Rectangle 17"/>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日记账</a:t>
              </a:r>
              <a:endParaRPr lang="en-US" altLang="zh-CN" sz="1800" b="1">
                <a:solidFill>
                  <a:srgbClr val="000000"/>
                </a:solidFill>
                <a:latin typeface="Arial" charset="0"/>
                <a:ea typeface="楷体_GB2312" pitchFamily="49" charset="-122"/>
              </a:endParaRPr>
            </a:p>
          </p:txBody>
        </p:sp>
      </p:grpSp>
      <p:grpSp>
        <p:nvGrpSpPr>
          <p:cNvPr id="6" name="Group 18"/>
          <p:cNvGrpSpPr>
            <a:grpSpLocks/>
          </p:cNvGrpSpPr>
          <p:nvPr/>
        </p:nvGrpSpPr>
        <p:grpSpPr bwMode="auto">
          <a:xfrm>
            <a:off x="5076825" y="4078288"/>
            <a:ext cx="1223963" cy="360362"/>
            <a:chOff x="596" y="1824"/>
            <a:chExt cx="1440" cy="562"/>
          </a:xfrm>
        </p:grpSpPr>
        <p:sp>
          <p:nvSpPr>
            <p:cNvPr id="144403" name="Freeform 19"/>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404" name="Rectangle 20"/>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分类账</a:t>
              </a:r>
              <a:endParaRPr lang="en-US" altLang="zh-CN" sz="1800" b="1">
                <a:solidFill>
                  <a:srgbClr val="000000"/>
                </a:solidFill>
                <a:latin typeface="Arial" charset="0"/>
                <a:ea typeface="楷体_GB2312" pitchFamily="49" charset="-122"/>
              </a:endParaRPr>
            </a:p>
          </p:txBody>
        </p:sp>
      </p:grpSp>
      <p:grpSp>
        <p:nvGrpSpPr>
          <p:cNvPr id="7" name="Group 21"/>
          <p:cNvGrpSpPr>
            <a:grpSpLocks/>
          </p:cNvGrpSpPr>
          <p:nvPr/>
        </p:nvGrpSpPr>
        <p:grpSpPr bwMode="auto">
          <a:xfrm>
            <a:off x="5076825" y="4797425"/>
            <a:ext cx="1223963" cy="360363"/>
            <a:chOff x="596" y="1824"/>
            <a:chExt cx="1440" cy="562"/>
          </a:xfrm>
        </p:grpSpPr>
        <p:sp>
          <p:nvSpPr>
            <p:cNvPr id="144406" name="Freeform 22"/>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407" name="Rectangle 23"/>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订本账</a:t>
              </a:r>
              <a:endParaRPr lang="en-US" altLang="zh-CN" sz="1800" b="1">
                <a:solidFill>
                  <a:srgbClr val="000000"/>
                </a:solidFill>
                <a:latin typeface="Arial" charset="0"/>
                <a:ea typeface="楷体_GB2312" pitchFamily="49" charset="-122"/>
              </a:endParaRPr>
            </a:p>
          </p:txBody>
        </p:sp>
      </p:grpSp>
      <p:grpSp>
        <p:nvGrpSpPr>
          <p:cNvPr id="8" name="Group 24"/>
          <p:cNvGrpSpPr>
            <a:grpSpLocks/>
          </p:cNvGrpSpPr>
          <p:nvPr/>
        </p:nvGrpSpPr>
        <p:grpSpPr bwMode="auto">
          <a:xfrm>
            <a:off x="5076825" y="5148263"/>
            <a:ext cx="1223963" cy="360362"/>
            <a:chOff x="596" y="1824"/>
            <a:chExt cx="1440" cy="562"/>
          </a:xfrm>
        </p:grpSpPr>
        <p:sp>
          <p:nvSpPr>
            <p:cNvPr id="144409" name="Freeform 25"/>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410" name="Rectangle 26"/>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活页账</a:t>
              </a:r>
              <a:endParaRPr lang="en-US" altLang="zh-CN" sz="1800" b="1">
                <a:solidFill>
                  <a:srgbClr val="000000"/>
                </a:solidFill>
                <a:latin typeface="Arial" charset="0"/>
                <a:ea typeface="楷体_GB2312" pitchFamily="49" charset="-122"/>
              </a:endParaRPr>
            </a:p>
          </p:txBody>
        </p:sp>
      </p:grpSp>
      <p:grpSp>
        <p:nvGrpSpPr>
          <p:cNvPr id="9" name="Group 27"/>
          <p:cNvGrpSpPr>
            <a:grpSpLocks/>
          </p:cNvGrpSpPr>
          <p:nvPr/>
        </p:nvGrpSpPr>
        <p:grpSpPr bwMode="auto">
          <a:xfrm>
            <a:off x="5076825" y="5507038"/>
            <a:ext cx="1223963" cy="360362"/>
            <a:chOff x="596" y="1824"/>
            <a:chExt cx="1440" cy="562"/>
          </a:xfrm>
        </p:grpSpPr>
        <p:sp>
          <p:nvSpPr>
            <p:cNvPr id="144412" name="Freeform 28"/>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a:p>
          </p:txBody>
        </p:sp>
        <p:sp>
          <p:nvSpPr>
            <p:cNvPr id="144413" name="Rectangle 29"/>
            <p:cNvSpPr>
              <a:spLocks noChangeArrowheads="1"/>
            </p:cNvSpPr>
            <p:nvPr/>
          </p:nvSpPr>
          <p:spPr bwMode="gray">
            <a:xfrm>
              <a:off x="596" y="1824"/>
              <a:ext cx="1440" cy="480"/>
            </a:xfrm>
            <a:prstGeom prst="rect">
              <a:avLst/>
            </a:prstGeom>
            <a:gradFill rotWithShape="1">
              <a:gsLst>
                <a:gs pos="0">
                  <a:srgbClr val="FFCC00"/>
                </a:gs>
                <a:gs pos="50000">
                  <a:srgbClr val="FFCC00">
                    <a:gamma/>
                    <a:tint val="30196"/>
                    <a:invGamma/>
                  </a:srgbClr>
                </a:gs>
                <a:gs pos="100000">
                  <a:srgbClr val="FFCC00"/>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卡片账</a:t>
              </a:r>
              <a:endParaRPr lang="en-US" altLang="zh-CN" sz="1800" b="1">
                <a:solidFill>
                  <a:srgbClr val="000000"/>
                </a:solidFill>
                <a:latin typeface="Arial" charset="0"/>
                <a:ea typeface="楷体_GB2312" pitchFamily="49" charset="-122"/>
              </a:endParaRPr>
            </a:p>
          </p:txBody>
        </p:sp>
      </p:grpSp>
      <p:grpSp>
        <p:nvGrpSpPr>
          <p:cNvPr id="10" name="Group 30"/>
          <p:cNvGrpSpPr>
            <a:grpSpLocks/>
          </p:cNvGrpSpPr>
          <p:nvPr/>
        </p:nvGrpSpPr>
        <p:grpSpPr bwMode="auto">
          <a:xfrm>
            <a:off x="6588125" y="2997200"/>
            <a:ext cx="1728788" cy="360363"/>
            <a:chOff x="596" y="1824"/>
            <a:chExt cx="1440" cy="562"/>
          </a:xfrm>
        </p:grpSpPr>
        <p:sp>
          <p:nvSpPr>
            <p:cNvPr id="144415" name="Freeform 31"/>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416" name="Rectangle 32"/>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专用日记账</a:t>
              </a:r>
            </a:p>
          </p:txBody>
        </p:sp>
      </p:grpSp>
      <p:grpSp>
        <p:nvGrpSpPr>
          <p:cNvPr id="11" name="Group 33"/>
          <p:cNvGrpSpPr>
            <a:grpSpLocks/>
          </p:cNvGrpSpPr>
          <p:nvPr/>
        </p:nvGrpSpPr>
        <p:grpSpPr bwMode="auto">
          <a:xfrm>
            <a:off x="6588125" y="3429000"/>
            <a:ext cx="1728788" cy="360363"/>
            <a:chOff x="596" y="1824"/>
            <a:chExt cx="1440" cy="562"/>
          </a:xfrm>
        </p:grpSpPr>
        <p:sp>
          <p:nvSpPr>
            <p:cNvPr id="144418" name="Freeform 34"/>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419" name="Rectangle 35"/>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通用日记账</a:t>
              </a:r>
            </a:p>
          </p:txBody>
        </p:sp>
      </p:grpSp>
      <p:grpSp>
        <p:nvGrpSpPr>
          <p:cNvPr id="12" name="Group 36"/>
          <p:cNvGrpSpPr>
            <a:grpSpLocks/>
          </p:cNvGrpSpPr>
          <p:nvPr/>
        </p:nvGrpSpPr>
        <p:grpSpPr bwMode="auto">
          <a:xfrm>
            <a:off x="6588125" y="3876675"/>
            <a:ext cx="1728788" cy="360363"/>
            <a:chOff x="596" y="1824"/>
            <a:chExt cx="1440" cy="562"/>
          </a:xfrm>
        </p:grpSpPr>
        <p:sp>
          <p:nvSpPr>
            <p:cNvPr id="144421" name="Freeform 37"/>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422" name="Rectangle 38"/>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总分类账</a:t>
              </a:r>
            </a:p>
          </p:txBody>
        </p:sp>
      </p:grpSp>
      <p:grpSp>
        <p:nvGrpSpPr>
          <p:cNvPr id="13" name="Group 39"/>
          <p:cNvGrpSpPr>
            <a:grpSpLocks/>
          </p:cNvGrpSpPr>
          <p:nvPr/>
        </p:nvGrpSpPr>
        <p:grpSpPr bwMode="auto">
          <a:xfrm>
            <a:off x="6588125" y="4292600"/>
            <a:ext cx="1728788" cy="360363"/>
            <a:chOff x="596" y="1824"/>
            <a:chExt cx="1440" cy="562"/>
          </a:xfrm>
        </p:grpSpPr>
        <p:sp>
          <p:nvSpPr>
            <p:cNvPr id="144424" name="Freeform 40"/>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lIns="18000" rIns="18000"/>
            <a:lstStyle/>
            <a:p>
              <a:endParaRPr lang="zh-CN" altLang="en-US"/>
            </a:p>
          </p:txBody>
        </p:sp>
        <p:sp>
          <p:nvSpPr>
            <p:cNvPr id="144425" name="Rectangle 41"/>
            <p:cNvSpPr>
              <a:spLocks noChangeArrowheads="1"/>
            </p:cNvSpPr>
            <p:nvPr/>
          </p:nvSpPr>
          <p:spPr bwMode="gray">
            <a:xfrm>
              <a:off x="596" y="1824"/>
              <a:ext cx="1440" cy="480"/>
            </a:xfrm>
            <a:prstGeom prst="rect">
              <a:avLst/>
            </a:prstGeom>
            <a:gradFill rotWithShape="1">
              <a:gsLst>
                <a:gs pos="0">
                  <a:srgbClr val="00FFFF"/>
                </a:gs>
                <a:gs pos="50000">
                  <a:srgbClr val="00FFFF">
                    <a:gamma/>
                    <a:tint val="30196"/>
                    <a:invGamma/>
                  </a:srgbClr>
                </a:gs>
                <a:gs pos="100000">
                  <a:srgbClr val="00FFFF"/>
                </a:gs>
              </a:gsLst>
              <a:lin ang="2700000" scaled="1"/>
            </a:gradFill>
            <a:ln w="9525" algn="ctr">
              <a:noFill/>
              <a:miter lim="800000"/>
              <a:headEnd/>
              <a:tailEnd/>
            </a:ln>
            <a:effectLst/>
          </p:spPr>
          <p:txBody>
            <a:bodyPr wrap="none" lIns="18000" rIns="18000" anchor="ctr"/>
            <a:lstStyle/>
            <a:p>
              <a:pPr algn="ctr" eaLnBrk="0" latinLnBrk="0" hangingPunct="0"/>
              <a:r>
                <a:rPr lang="zh-CN" altLang="en-US" sz="1800" b="1">
                  <a:solidFill>
                    <a:srgbClr val="000000"/>
                  </a:solidFill>
                  <a:latin typeface="Arial" charset="0"/>
                  <a:ea typeface="楷体_GB2312" pitchFamily="49" charset="-122"/>
                </a:rPr>
                <a:t>明细分类账</a:t>
              </a:r>
            </a:p>
          </p:txBody>
        </p:sp>
      </p:grpSp>
      <p:cxnSp>
        <p:nvCxnSpPr>
          <p:cNvPr id="144426" name="AutoShape 42"/>
          <p:cNvCxnSpPr>
            <a:cxnSpLocks noChangeShapeType="1"/>
            <a:stCxn id="144392" idx="3"/>
            <a:endCxn id="144395" idx="1"/>
          </p:cNvCxnSpPr>
          <p:nvPr/>
        </p:nvCxnSpPr>
        <p:spPr bwMode="auto">
          <a:xfrm flipV="1">
            <a:off x="2700338" y="3789363"/>
            <a:ext cx="576262" cy="601662"/>
          </a:xfrm>
          <a:prstGeom prst="bentConnector3">
            <a:avLst>
              <a:gd name="adj1" fmla="val 49861"/>
            </a:avLst>
          </a:prstGeom>
          <a:noFill/>
          <a:ln w="9525">
            <a:solidFill>
              <a:schemeClr val="tx1"/>
            </a:solidFill>
            <a:miter lim="800000"/>
            <a:headEnd/>
            <a:tailEnd/>
          </a:ln>
          <a:effectLst/>
        </p:spPr>
      </p:cxnSp>
      <p:cxnSp>
        <p:nvCxnSpPr>
          <p:cNvPr id="144427" name="AutoShape 43"/>
          <p:cNvCxnSpPr>
            <a:cxnSpLocks noChangeShapeType="1"/>
            <a:stCxn id="144392" idx="3"/>
            <a:endCxn id="144398" idx="1"/>
          </p:cNvCxnSpPr>
          <p:nvPr/>
        </p:nvCxnSpPr>
        <p:spPr bwMode="auto">
          <a:xfrm>
            <a:off x="2700338" y="4391025"/>
            <a:ext cx="576262" cy="909638"/>
          </a:xfrm>
          <a:prstGeom prst="bentConnector3">
            <a:avLst>
              <a:gd name="adj1" fmla="val 49861"/>
            </a:avLst>
          </a:prstGeom>
          <a:noFill/>
          <a:ln w="9525">
            <a:solidFill>
              <a:schemeClr val="tx1"/>
            </a:solidFill>
            <a:miter lim="800000"/>
            <a:headEnd/>
            <a:tailEnd/>
          </a:ln>
          <a:effectLst/>
        </p:spPr>
      </p:cxnSp>
      <p:cxnSp>
        <p:nvCxnSpPr>
          <p:cNvPr id="144428" name="AutoShape 44"/>
          <p:cNvCxnSpPr>
            <a:cxnSpLocks noChangeShapeType="1"/>
            <a:stCxn id="144395" idx="3"/>
            <a:endCxn id="144401" idx="1"/>
          </p:cNvCxnSpPr>
          <p:nvPr/>
        </p:nvCxnSpPr>
        <p:spPr bwMode="auto">
          <a:xfrm flipV="1">
            <a:off x="4860925" y="3367088"/>
            <a:ext cx="215900" cy="422275"/>
          </a:xfrm>
          <a:prstGeom prst="bentConnector3">
            <a:avLst>
              <a:gd name="adj1" fmla="val 50000"/>
            </a:avLst>
          </a:prstGeom>
          <a:noFill/>
          <a:ln w="9525">
            <a:solidFill>
              <a:schemeClr val="tx1"/>
            </a:solidFill>
            <a:miter lim="800000"/>
            <a:headEnd/>
            <a:tailEnd/>
          </a:ln>
          <a:effectLst/>
        </p:spPr>
      </p:cxnSp>
      <p:cxnSp>
        <p:nvCxnSpPr>
          <p:cNvPr id="144429" name="AutoShape 45"/>
          <p:cNvCxnSpPr>
            <a:cxnSpLocks noChangeShapeType="1"/>
            <a:stCxn id="144395" idx="3"/>
            <a:endCxn id="144404" idx="1"/>
          </p:cNvCxnSpPr>
          <p:nvPr/>
        </p:nvCxnSpPr>
        <p:spPr bwMode="auto">
          <a:xfrm>
            <a:off x="4860925" y="3789363"/>
            <a:ext cx="215900" cy="442912"/>
          </a:xfrm>
          <a:prstGeom prst="bentConnector3">
            <a:avLst>
              <a:gd name="adj1" fmla="val 50000"/>
            </a:avLst>
          </a:prstGeom>
          <a:noFill/>
          <a:ln w="9525">
            <a:solidFill>
              <a:schemeClr val="tx1"/>
            </a:solidFill>
            <a:miter lim="800000"/>
            <a:headEnd/>
            <a:tailEnd/>
          </a:ln>
          <a:effectLst/>
        </p:spPr>
      </p:cxnSp>
      <p:cxnSp>
        <p:nvCxnSpPr>
          <p:cNvPr id="144430" name="AutoShape 46"/>
          <p:cNvCxnSpPr>
            <a:cxnSpLocks noChangeShapeType="1"/>
            <a:stCxn id="144398" idx="3"/>
            <a:endCxn id="144407" idx="1"/>
          </p:cNvCxnSpPr>
          <p:nvPr/>
        </p:nvCxnSpPr>
        <p:spPr bwMode="auto">
          <a:xfrm flipV="1">
            <a:off x="4860925" y="4951413"/>
            <a:ext cx="215900" cy="349250"/>
          </a:xfrm>
          <a:prstGeom prst="bentConnector3">
            <a:avLst>
              <a:gd name="adj1" fmla="val 50000"/>
            </a:avLst>
          </a:prstGeom>
          <a:noFill/>
          <a:ln w="9525">
            <a:solidFill>
              <a:schemeClr val="tx1"/>
            </a:solidFill>
            <a:miter lim="800000"/>
            <a:headEnd/>
            <a:tailEnd/>
          </a:ln>
          <a:effectLst/>
        </p:spPr>
      </p:cxnSp>
      <p:cxnSp>
        <p:nvCxnSpPr>
          <p:cNvPr id="144431" name="AutoShape 47"/>
          <p:cNvCxnSpPr>
            <a:cxnSpLocks noChangeShapeType="1"/>
            <a:stCxn id="144398" idx="3"/>
            <a:endCxn id="144410" idx="1"/>
          </p:cNvCxnSpPr>
          <p:nvPr/>
        </p:nvCxnSpPr>
        <p:spPr bwMode="auto">
          <a:xfrm>
            <a:off x="4860925" y="5300663"/>
            <a:ext cx="215900" cy="1587"/>
          </a:xfrm>
          <a:prstGeom prst="bentConnector3">
            <a:avLst>
              <a:gd name="adj1" fmla="val 50000"/>
            </a:avLst>
          </a:prstGeom>
          <a:noFill/>
          <a:ln w="9525">
            <a:solidFill>
              <a:schemeClr val="tx1"/>
            </a:solidFill>
            <a:miter lim="800000"/>
            <a:headEnd/>
            <a:tailEnd/>
          </a:ln>
          <a:effectLst/>
        </p:spPr>
      </p:cxnSp>
      <p:cxnSp>
        <p:nvCxnSpPr>
          <p:cNvPr id="144432" name="AutoShape 48"/>
          <p:cNvCxnSpPr>
            <a:cxnSpLocks noChangeShapeType="1"/>
            <a:stCxn id="144398" idx="3"/>
            <a:endCxn id="144413" idx="1"/>
          </p:cNvCxnSpPr>
          <p:nvPr/>
        </p:nvCxnSpPr>
        <p:spPr bwMode="auto">
          <a:xfrm>
            <a:off x="4860925" y="5300663"/>
            <a:ext cx="215900" cy="360362"/>
          </a:xfrm>
          <a:prstGeom prst="bentConnector3">
            <a:avLst>
              <a:gd name="adj1" fmla="val 50000"/>
            </a:avLst>
          </a:prstGeom>
          <a:noFill/>
          <a:ln w="9525">
            <a:solidFill>
              <a:schemeClr val="tx1"/>
            </a:solidFill>
            <a:miter lim="800000"/>
            <a:headEnd/>
            <a:tailEnd/>
          </a:ln>
          <a:effectLst/>
        </p:spPr>
      </p:cxnSp>
      <p:cxnSp>
        <p:nvCxnSpPr>
          <p:cNvPr id="144433" name="AutoShape 49"/>
          <p:cNvCxnSpPr>
            <a:cxnSpLocks noChangeShapeType="1"/>
            <a:stCxn id="144401" idx="3"/>
            <a:endCxn id="144416" idx="1"/>
          </p:cNvCxnSpPr>
          <p:nvPr/>
        </p:nvCxnSpPr>
        <p:spPr bwMode="auto">
          <a:xfrm flipV="1">
            <a:off x="6300788" y="3151188"/>
            <a:ext cx="287337" cy="215900"/>
          </a:xfrm>
          <a:prstGeom prst="bentConnector3">
            <a:avLst>
              <a:gd name="adj1" fmla="val 49722"/>
            </a:avLst>
          </a:prstGeom>
          <a:noFill/>
          <a:ln w="9525">
            <a:solidFill>
              <a:schemeClr val="tx1"/>
            </a:solidFill>
            <a:miter lim="800000"/>
            <a:headEnd/>
            <a:tailEnd/>
          </a:ln>
          <a:effectLst/>
        </p:spPr>
      </p:cxnSp>
      <p:cxnSp>
        <p:nvCxnSpPr>
          <p:cNvPr id="144434" name="AutoShape 50"/>
          <p:cNvCxnSpPr>
            <a:cxnSpLocks noChangeShapeType="1"/>
            <a:stCxn id="144401" idx="3"/>
            <a:endCxn id="144419" idx="1"/>
          </p:cNvCxnSpPr>
          <p:nvPr/>
        </p:nvCxnSpPr>
        <p:spPr bwMode="auto">
          <a:xfrm>
            <a:off x="6300788" y="3367088"/>
            <a:ext cx="287337" cy="215900"/>
          </a:xfrm>
          <a:prstGeom prst="bentConnector3">
            <a:avLst>
              <a:gd name="adj1" fmla="val 49722"/>
            </a:avLst>
          </a:prstGeom>
          <a:noFill/>
          <a:ln w="9525">
            <a:solidFill>
              <a:schemeClr val="tx1"/>
            </a:solidFill>
            <a:miter lim="800000"/>
            <a:headEnd/>
            <a:tailEnd/>
          </a:ln>
          <a:effectLst/>
        </p:spPr>
      </p:cxnSp>
      <p:cxnSp>
        <p:nvCxnSpPr>
          <p:cNvPr id="144435" name="AutoShape 51"/>
          <p:cNvCxnSpPr>
            <a:cxnSpLocks noChangeShapeType="1"/>
            <a:stCxn id="144404" idx="3"/>
            <a:endCxn id="144422" idx="1"/>
          </p:cNvCxnSpPr>
          <p:nvPr/>
        </p:nvCxnSpPr>
        <p:spPr bwMode="auto">
          <a:xfrm flipV="1">
            <a:off x="6300788" y="4030663"/>
            <a:ext cx="287337" cy="201612"/>
          </a:xfrm>
          <a:prstGeom prst="bentConnector3">
            <a:avLst>
              <a:gd name="adj1" fmla="val 49722"/>
            </a:avLst>
          </a:prstGeom>
          <a:noFill/>
          <a:ln w="9525">
            <a:solidFill>
              <a:schemeClr val="tx1"/>
            </a:solidFill>
            <a:miter lim="800000"/>
            <a:headEnd/>
            <a:tailEnd/>
          </a:ln>
          <a:effectLst/>
        </p:spPr>
      </p:cxnSp>
      <p:cxnSp>
        <p:nvCxnSpPr>
          <p:cNvPr id="144436" name="AutoShape 52"/>
          <p:cNvCxnSpPr>
            <a:cxnSpLocks noChangeShapeType="1"/>
            <a:stCxn id="144404" idx="3"/>
            <a:endCxn id="144425" idx="1"/>
          </p:cNvCxnSpPr>
          <p:nvPr/>
        </p:nvCxnSpPr>
        <p:spPr bwMode="auto">
          <a:xfrm>
            <a:off x="6300788" y="4232275"/>
            <a:ext cx="287337" cy="214313"/>
          </a:xfrm>
          <a:prstGeom prst="bentConnector3">
            <a:avLst>
              <a:gd name="adj1" fmla="val 49722"/>
            </a:avLst>
          </a:prstGeom>
          <a:noFill/>
          <a:ln w="9525">
            <a:solidFill>
              <a:schemeClr val="tx1"/>
            </a:solidFill>
            <a:miter lim="800000"/>
            <a:headEnd/>
            <a:tailEnd/>
          </a:ln>
          <a:effectLst/>
        </p:spPr>
      </p:cxnSp>
      <p:sp>
        <p:nvSpPr>
          <p:cNvPr id="144437" name="Rectangle 53"/>
          <p:cNvSpPr>
            <a:spLocks noChangeArrowheads="1"/>
          </p:cNvSpPr>
          <p:nvPr/>
        </p:nvSpPr>
        <p:spPr bwMode="auto">
          <a:xfrm>
            <a:off x="1258888" y="6092825"/>
            <a:ext cx="4813300" cy="396875"/>
          </a:xfrm>
          <a:prstGeom prst="rect">
            <a:avLst/>
          </a:prstGeom>
          <a:noFill/>
          <a:ln w="7938">
            <a:noFill/>
            <a:miter lim="800000"/>
            <a:headEnd/>
            <a:tailEnd/>
          </a:ln>
          <a:effectLst/>
        </p:spPr>
        <p:txBody>
          <a:bodyPr wrap="none">
            <a:spAutoFit/>
          </a:bodyPr>
          <a:lstStyle/>
          <a:p>
            <a:r>
              <a:rPr lang="zh-CN" altLang="en-US" sz="2000">
                <a:solidFill>
                  <a:srgbClr val="0B0C17"/>
                </a:solidFill>
                <a:latin typeface="Arial" charset="0"/>
                <a:ea typeface="楷体_GB2312" pitchFamily="49" charset="-122"/>
              </a:rPr>
              <a:t>各种账簿的作用、格式见教材62—65页。</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fld id="{0581F823-D68F-4BD8-A51F-F2D79B39211D}"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C232DF0C-89C3-4888-8486-E225916213D4}" type="slidenum">
              <a:rPr lang="en-US" altLang="ko-KR"/>
              <a:pPr/>
              <a:t>82</a:t>
            </a:fld>
            <a:endParaRPr lang="en-US" altLang="ko-KR"/>
          </a:p>
        </p:txBody>
      </p:sp>
      <p:sp>
        <p:nvSpPr>
          <p:cNvPr id="145491" name="Rectangle 83"/>
          <p:cNvSpPr>
            <a:spLocks noChangeArrowheads="1"/>
          </p:cNvSpPr>
          <p:nvPr/>
        </p:nvSpPr>
        <p:spPr bwMode="auto">
          <a:xfrm>
            <a:off x="539750" y="1052513"/>
            <a:ext cx="4654550" cy="579437"/>
          </a:xfrm>
          <a:prstGeom prst="rect">
            <a:avLst/>
          </a:prstGeom>
          <a:noFill/>
          <a:ln w="7938">
            <a:noFill/>
            <a:miter lim="800000"/>
            <a:headEnd/>
            <a:tailEnd/>
          </a:ln>
          <a:effectLst/>
        </p:spPr>
        <p:txBody>
          <a:bodyPr wrap="none">
            <a:spAutoFit/>
          </a:bodyPr>
          <a:lstStyle/>
          <a:p>
            <a:r>
              <a:rPr lang="zh-CN" altLang="en-US" sz="3200">
                <a:solidFill>
                  <a:srgbClr val="000066"/>
                </a:solidFill>
                <a:ea typeface="黑体" pitchFamily="2" charset="-122"/>
              </a:rPr>
              <a:t>三、日记账的设置和登记</a:t>
            </a:r>
          </a:p>
        </p:txBody>
      </p:sp>
      <p:sp>
        <p:nvSpPr>
          <p:cNvPr id="145492" name="Rectangle 84"/>
          <p:cNvSpPr>
            <a:spLocks noChangeArrowheads="1"/>
          </p:cNvSpPr>
          <p:nvPr/>
        </p:nvSpPr>
        <p:spPr bwMode="auto">
          <a:xfrm>
            <a:off x="611188" y="1773238"/>
            <a:ext cx="6624637" cy="968375"/>
          </a:xfrm>
          <a:prstGeom prst="rect">
            <a:avLst/>
          </a:prstGeom>
          <a:noFill/>
          <a:ln w="7938">
            <a:noFill/>
            <a:miter lim="800000"/>
            <a:headEnd/>
            <a:tailEnd/>
          </a:ln>
          <a:effectLst/>
        </p:spPr>
        <p:txBody>
          <a:bodyPr>
            <a:spAutoFit/>
          </a:bodyPr>
          <a:lstStyle/>
          <a:p>
            <a:pPr>
              <a:spcBef>
                <a:spcPct val="40000"/>
              </a:spcBef>
            </a:pPr>
            <a:r>
              <a:rPr lang="zh-CN" altLang="en-US">
                <a:solidFill>
                  <a:srgbClr val="0B0C17"/>
                </a:solidFill>
                <a:ea typeface="楷体_GB2312" pitchFamily="49" charset="-122"/>
              </a:rPr>
              <a:t>（一）专用日记账的设置和登记</a:t>
            </a:r>
          </a:p>
          <a:p>
            <a:pPr>
              <a:spcBef>
                <a:spcPct val="40000"/>
              </a:spcBef>
            </a:pPr>
            <a:r>
              <a:rPr lang="zh-CN" altLang="en-US">
                <a:solidFill>
                  <a:srgbClr val="0B0C17"/>
                </a:solidFill>
                <a:ea typeface="楷体_GB2312" pitchFamily="49" charset="-122"/>
              </a:rPr>
              <a:t>（二）通用日记账的设置和登记</a:t>
            </a:r>
          </a:p>
        </p:txBody>
      </p:sp>
      <p:sp>
        <p:nvSpPr>
          <p:cNvPr id="145493" name="Rectangle 85"/>
          <p:cNvSpPr>
            <a:spLocks noChangeArrowheads="1"/>
          </p:cNvSpPr>
          <p:nvPr/>
        </p:nvSpPr>
        <p:spPr bwMode="auto">
          <a:xfrm>
            <a:off x="539750" y="3141663"/>
            <a:ext cx="4654550" cy="579437"/>
          </a:xfrm>
          <a:prstGeom prst="rect">
            <a:avLst/>
          </a:prstGeom>
          <a:noFill/>
          <a:ln w="7938">
            <a:noFill/>
            <a:miter lim="800000"/>
            <a:headEnd/>
            <a:tailEnd/>
          </a:ln>
          <a:effectLst/>
        </p:spPr>
        <p:txBody>
          <a:bodyPr wrap="none">
            <a:spAutoFit/>
          </a:bodyPr>
          <a:lstStyle/>
          <a:p>
            <a:r>
              <a:rPr lang="zh-CN" altLang="en-US" sz="3200">
                <a:solidFill>
                  <a:srgbClr val="000066"/>
                </a:solidFill>
                <a:ea typeface="黑体" pitchFamily="2" charset="-122"/>
              </a:rPr>
              <a:t>四、分类账的设置和登记</a:t>
            </a:r>
          </a:p>
        </p:txBody>
      </p:sp>
      <p:sp>
        <p:nvSpPr>
          <p:cNvPr id="145494" name="Rectangle 86"/>
          <p:cNvSpPr>
            <a:spLocks noChangeArrowheads="1"/>
          </p:cNvSpPr>
          <p:nvPr/>
        </p:nvSpPr>
        <p:spPr bwMode="auto">
          <a:xfrm>
            <a:off x="611188" y="3862388"/>
            <a:ext cx="8137525" cy="1479550"/>
          </a:xfrm>
          <a:prstGeom prst="rect">
            <a:avLst/>
          </a:prstGeom>
          <a:noFill/>
          <a:ln w="7938">
            <a:noFill/>
            <a:miter lim="800000"/>
            <a:headEnd/>
            <a:tailEnd/>
          </a:ln>
          <a:effectLst/>
        </p:spPr>
        <p:txBody>
          <a:bodyPr>
            <a:spAutoFit/>
          </a:bodyPr>
          <a:lstStyle/>
          <a:p>
            <a:pPr>
              <a:spcBef>
                <a:spcPct val="40000"/>
              </a:spcBef>
            </a:pPr>
            <a:r>
              <a:rPr lang="zh-CN" altLang="en-US">
                <a:latin typeface="Arial" charset="0"/>
                <a:ea typeface="楷体_GB2312" pitchFamily="49" charset="-122"/>
              </a:rPr>
              <a:t>（一）总分类账的格式和登记方法</a:t>
            </a:r>
          </a:p>
          <a:p>
            <a:pPr>
              <a:spcBef>
                <a:spcPct val="40000"/>
              </a:spcBef>
            </a:pPr>
            <a:r>
              <a:rPr lang="zh-CN" altLang="en-US">
                <a:latin typeface="Arial" charset="0"/>
                <a:ea typeface="楷体_GB2312" pitchFamily="49" charset="-122"/>
              </a:rPr>
              <a:t>（二）明细分类账的格式和登记方法</a:t>
            </a:r>
          </a:p>
          <a:p>
            <a:pPr>
              <a:spcBef>
                <a:spcPct val="40000"/>
              </a:spcBef>
            </a:pPr>
            <a:r>
              <a:rPr lang="zh-CN" altLang="en-US">
                <a:latin typeface="Arial" charset="0"/>
                <a:ea typeface="楷体_GB2312" pitchFamily="49" charset="-122"/>
              </a:rPr>
              <a:t>（三）总分类核算与明细分类核算的平行登记</a:t>
            </a:r>
            <a:endParaRPr lang="zh-CN" altLang="en-US" sz="2000">
              <a:latin typeface="Arial" charset="0"/>
              <a:ea typeface="楷体_GB2312" pitchFamily="49" charset="-122"/>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39750" y="115888"/>
            <a:ext cx="8280400" cy="720725"/>
          </a:xfrm>
        </p:spPr>
        <p:txBody>
          <a:bodyPr/>
          <a:lstStyle/>
          <a:p>
            <a:r>
              <a:rPr lang="zh-CN" altLang="en-US" sz="2400">
                <a:solidFill>
                  <a:schemeClr val="bg1"/>
                </a:solidFill>
                <a:ea typeface="楷体_GB2312" pitchFamily="49" charset="-122"/>
              </a:rPr>
              <a:t>（三）总分类核算与明细分类核算的平行登记（重点） </a:t>
            </a:r>
            <a:r>
              <a:rPr lang="en-US" altLang="zh-CN" sz="2000">
                <a:solidFill>
                  <a:schemeClr val="bg1"/>
                </a:solidFill>
                <a:ea typeface="楷体_GB2312" pitchFamily="49" charset="-122"/>
              </a:rPr>
              <a:t>P.59</a:t>
            </a:r>
            <a:endParaRPr lang="zh-CN" altLang="en-US" sz="2000">
              <a:solidFill>
                <a:schemeClr val="bg1"/>
              </a:solidFill>
              <a:ea typeface="楷体_GB2312" pitchFamily="49" charset="-122"/>
            </a:endParaRPr>
          </a:p>
        </p:txBody>
      </p:sp>
      <p:sp>
        <p:nvSpPr>
          <p:cNvPr id="146435" name="Rectangle 3"/>
          <p:cNvSpPr>
            <a:spLocks noGrp="1" noChangeArrowheads="1"/>
          </p:cNvSpPr>
          <p:nvPr>
            <p:ph idx="1"/>
          </p:nvPr>
        </p:nvSpPr>
        <p:spPr/>
        <p:txBody>
          <a:bodyPr>
            <a:normAutofit fontScale="70000" lnSpcReduction="20000"/>
          </a:bodyPr>
          <a:lstStyle/>
          <a:p>
            <a:pPr>
              <a:lnSpc>
                <a:spcPct val="110000"/>
              </a:lnSpc>
              <a:spcBef>
                <a:spcPct val="40000"/>
              </a:spcBef>
            </a:pPr>
            <a:r>
              <a:rPr lang="zh-CN" altLang="en-US" sz="2800">
                <a:solidFill>
                  <a:schemeClr val="accent2"/>
                </a:solidFill>
              </a:rPr>
              <a:t>1.总分类核算与明细分类核算的关系：</a:t>
            </a:r>
          </a:p>
          <a:p>
            <a:pPr>
              <a:lnSpc>
                <a:spcPct val="110000"/>
              </a:lnSpc>
              <a:spcBef>
                <a:spcPct val="40000"/>
              </a:spcBef>
            </a:pPr>
            <a:r>
              <a:rPr lang="zh-CN" altLang="en-US">
                <a:solidFill>
                  <a:srgbClr val="CC0000"/>
                </a:solidFill>
              </a:rPr>
              <a:t>总分类账户</a:t>
            </a:r>
            <a:r>
              <a:rPr lang="zh-CN" altLang="en-US" b="0">
                <a:solidFill>
                  <a:srgbClr val="0B0C17"/>
                </a:solidFill>
              </a:rPr>
              <a:t>：提供总括的货币指标，统驭控制明细分类账户。</a:t>
            </a:r>
          </a:p>
          <a:p>
            <a:pPr>
              <a:lnSpc>
                <a:spcPct val="110000"/>
              </a:lnSpc>
              <a:spcBef>
                <a:spcPct val="40000"/>
              </a:spcBef>
            </a:pPr>
            <a:r>
              <a:rPr lang="zh-CN" altLang="en-US">
                <a:solidFill>
                  <a:srgbClr val="CC0000"/>
                </a:solidFill>
              </a:rPr>
              <a:t>明细分类账户</a:t>
            </a:r>
            <a:r>
              <a:rPr lang="zh-CN" altLang="en-US" b="0">
                <a:solidFill>
                  <a:srgbClr val="0B0C17"/>
                </a:solidFill>
              </a:rPr>
              <a:t>：提供详细的核算指标，对总分类核算进行详细说明。</a:t>
            </a:r>
          </a:p>
          <a:p>
            <a:pPr>
              <a:lnSpc>
                <a:spcPct val="110000"/>
              </a:lnSpc>
              <a:spcBef>
                <a:spcPct val="40000"/>
              </a:spcBef>
            </a:pPr>
            <a:r>
              <a:rPr lang="zh-CN" altLang="en-US" b="0">
                <a:solidFill>
                  <a:srgbClr val="0B0C17"/>
                </a:solidFill>
              </a:rPr>
              <a:t>并非所有的总账都设立明细账，一般只包括：</a:t>
            </a:r>
          </a:p>
          <a:p>
            <a:pPr>
              <a:lnSpc>
                <a:spcPct val="110000"/>
              </a:lnSpc>
              <a:spcBef>
                <a:spcPct val="40000"/>
              </a:spcBef>
            </a:pPr>
            <a:r>
              <a:rPr lang="zh-CN" altLang="en-US" b="0">
                <a:solidFill>
                  <a:srgbClr val="0B0C17"/>
                </a:solidFill>
              </a:rPr>
              <a:t>（1）主要财产物资账户</a:t>
            </a:r>
          </a:p>
          <a:p>
            <a:pPr>
              <a:lnSpc>
                <a:spcPct val="110000"/>
              </a:lnSpc>
              <a:spcBef>
                <a:spcPct val="40000"/>
              </a:spcBef>
            </a:pPr>
            <a:r>
              <a:rPr lang="zh-CN" altLang="en-US" b="0">
                <a:solidFill>
                  <a:srgbClr val="0B0C17"/>
                </a:solidFill>
              </a:rPr>
              <a:t>（2）主要债权,债务账户</a:t>
            </a:r>
          </a:p>
          <a:p>
            <a:pPr>
              <a:lnSpc>
                <a:spcPct val="110000"/>
              </a:lnSpc>
              <a:spcBef>
                <a:spcPct val="40000"/>
              </a:spcBef>
            </a:pPr>
            <a:r>
              <a:rPr lang="zh-CN" altLang="en-US" b="0">
                <a:solidFill>
                  <a:srgbClr val="0B0C17"/>
                </a:solidFill>
              </a:rPr>
              <a:t>（3）主要成本费用账户</a:t>
            </a:r>
          </a:p>
          <a:p>
            <a:pPr>
              <a:lnSpc>
                <a:spcPct val="110000"/>
              </a:lnSpc>
              <a:spcBef>
                <a:spcPct val="40000"/>
              </a:spcBef>
            </a:pPr>
            <a:r>
              <a:rPr lang="zh-CN" altLang="en-US" b="0">
                <a:solidFill>
                  <a:srgbClr val="0B0C17"/>
                </a:solidFill>
              </a:rPr>
              <a:t>（4）主要所有者权益账户</a:t>
            </a:r>
          </a:p>
        </p:txBody>
      </p:sp>
      <p:sp>
        <p:nvSpPr>
          <p:cNvPr id="4" name="日期占位符 3"/>
          <p:cNvSpPr>
            <a:spLocks noGrp="1"/>
          </p:cNvSpPr>
          <p:nvPr>
            <p:ph type="dt" sz="half" idx="10"/>
          </p:nvPr>
        </p:nvSpPr>
        <p:spPr/>
        <p:txBody>
          <a:bodyPr/>
          <a:lstStyle/>
          <a:p>
            <a:fld id="{3A54CE1E-4E1A-4F6F-A190-B90DD021EA19}"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0AD163C7-9457-42BF-B123-D69CD98DF330}" type="slidenum">
              <a:rPr lang="en-US" altLang="ko-KR"/>
              <a:pPr/>
              <a:t>83</a:t>
            </a:fld>
            <a:endParaRPr lang="en-US" altLang="ko-K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zh-CN" altLang="en-US" sz="2800">
                <a:solidFill>
                  <a:schemeClr val="bg1"/>
                </a:solidFill>
                <a:ea typeface="楷体_GB2312" pitchFamily="49" charset="-122"/>
              </a:rPr>
              <a:t>2.平行登记</a:t>
            </a:r>
          </a:p>
        </p:txBody>
      </p:sp>
      <p:graphicFrame>
        <p:nvGraphicFramePr>
          <p:cNvPr id="135295" name="Group 127"/>
          <p:cNvGraphicFramePr>
            <a:graphicFrameLocks noGrp="1"/>
          </p:cNvGraphicFramePr>
          <p:nvPr>
            <p:ph sz="half" idx="1"/>
          </p:nvPr>
        </p:nvGraphicFramePr>
        <p:xfrm>
          <a:off x="2411413" y="2349500"/>
          <a:ext cx="4135437" cy="1399200"/>
        </p:xfrm>
        <a:graphic>
          <a:graphicData uri="http://schemas.openxmlformats.org/drawingml/2006/table">
            <a:tbl>
              <a:tblPr/>
              <a:tblGrid>
                <a:gridCol w="2089150"/>
                <a:gridCol w="2046287"/>
              </a:tblGrid>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7000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(1)                   5000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(2)                   4000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(4)                   6000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11000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4000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14000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graphicFrame>
        <p:nvGraphicFramePr>
          <p:cNvPr id="135311" name="Group 143"/>
          <p:cNvGraphicFramePr>
            <a:graphicFrameLocks noGrp="1"/>
          </p:cNvGraphicFramePr>
          <p:nvPr>
            <p:ph sz="half" idx="2"/>
          </p:nvPr>
        </p:nvGraphicFramePr>
        <p:xfrm>
          <a:off x="755650" y="4652963"/>
          <a:ext cx="3455988" cy="1439864"/>
        </p:xfrm>
        <a:graphic>
          <a:graphicData uri="http://schemas.openxmlformats.org/drawingml/2006/table">
            <a:tbl>
              <a:tblPr/>
              <a:tblGrid>
                <a:gridCol w="1812925"/>
                <a:gridCol w="1643063"/>
              </a:tblGrid>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6000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B0C17"/>
                          </a:solidFill>
                          <a:effectLst/>
                          <a:latin typeface="Arial" charset="0"/>
                          <a:ea typeface="楷体_GB2312" pitchFamily="49" charset="-122"/>
                        </a:rPr>
                        <a:t>(2)             3000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(1)                </a:t>
                      </a:r>
                      <a:r>
                        <a:rPr kumimoji="1" lang="en-US" altLang="zh-CN" sz="1600" b="0" i="0" u="none" strike="noStrike" cap="none" normalizeH="0" baseline="0" smtClean="0">
                          <a:ln>
                            <a:noFill/>
                          </a:ln>
                          <a:solidFill>
                            <a:srgbClr val="000000"/>
                          </a:solidFill>
                          <a:effectLst/>
                          <a:latin typeface="Arial" charset="0"/>
                          <a:ea typeface="楷体_GB2312" pitchFamily="49" charset="-122"/>
                        </a:rPr>
                        <a:t>2000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B0C17"/>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(4)                </a:t>
                      </a:r>
                      <a:r>
                        <a:rPr kumimoji="1" lang="en-US" altLang="zh-CN" sz="1600" b="0" i="0" u="none" strike="noStrike" cap="none" normalizeH="0" baseline="0" smtClean="0">
                          <a:ln>
                            <a:noFill/>
                          </a:ln>
                          <a:solidFill>
                            <a:srgbClr val="000000"/>
                          </a:solidFill>
                          <a:effectLst/>
                          <a:latin typeface="Arial" charset="0"/>
                          <a:ea typeface="楷体_GB2312" pitchFamily="49" charset="-122"/>
                        </a:rPr>
                        <a:t>4000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6000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3000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a:t>
                      </a:r>
                      <a:r>
                        <a:rPr kumimoji="1" lang="en-US" altLang="zh-CN" sz="1600" b="0" i="0" u="none" strike="noStrike" cap="none" normalizeH="0" baseline="0" smtClean="0">
                          <a:ln>
                            <a:noFill/>
                          </a:ln>
                          <a:solidFill>
                            <a:srgbClr val="000000"/>
                          </a:solidFill>
                          <a:effectLst/>
                          <a:latin typeface="Arial" charset="0"/>
                          <a:ea typeface="楷体_GB2312" pitchFamily="49" charset="-122"/>
                        </a:rPr>
                        <a:t>9000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88" name="日期占位符 4"/>
          <p:cNvSpPr>
            <a:spLocks noGrp="1"/>
          </p:cNvSpPr>
          <p:nvPr>
            <p:ph type="dt" sz="half" idx="10"/>
          </p:nvPr>
        </p:nvSpPr>
        <p:spPr/>
        <p:txBody>
          <a:bodyPr/>
          <a:lstStyle/>
          <a:p>
            <a:fld id="{143494E1-33CD-4B27-ADE1-FC151C40F196}" type="datetime1">
              <a:rPr lang="zh-CN" altLang="en-US"/>
              <a:pPr/>
              <a:t>2012-07-13</a:t>
            </a:fld>
            <a:endParaRPr lang="en-US" altLang="ko-KR"/>
          </a:p>
        </p:txBody>
      </p:sp>
      <p:sp>
        <p:nvSpPr>
          <p:cNvPr id="89" name="页脚占位符 5"/>
          <p:cNvSpPr>
            <a:spLocks noGrp="1"/>
          </p:cNvSpPr>
          <p:nvPr>
            <p:ph type="ftr" sz="quarter" idx="11"/>
          </p:nvPr>
        </p:nvSpPr>
        <p:spPr/>
        <p:txBody>
          <a:bodyPr/>
          <a:lstStyle/>
          <a:p>
            <a:r>
              <a:rPr lang="en-US" altLang="ko-KR"/>
              <a:t>会计学</a:t>
            </a:r>
          </a:p>
        </p:txBody>
      </p:sp>
      <p:sp>
        <p:nvSpPr>
          <p:cNvPr id="90" name="灯片编号占位符 6"/>
          <p:cNvSpPr>
            <a:spLocks noGrp="1"/>
          </p:cNvSpPr>
          <p:nvPr>
            <p:ph type="sldNum" sz="quarter" idx="12"/>
          </p:nvPr>
        </p:nvSpPr>
        <p:spPr/>
        <p:txBody>
          <a:bodyPr/>
          <a:lstStyle/>
          <a:p>
            <a:fld id="{5B4BE8FB-F779-4A5B-B75C-6953E36F4A0C}" type="slidenum">
              <a:rPr lang="en-US" altLang="ko-KR"/>
              <a:pPr/>
              <a:t>84</a:t>
            </a:fld>
            <a:endParaRPr lang="en-US" altLang="ko-KR"/>
          </a:p>
        </p:txBody>
      </p:sp>
      <p:sp>
        <p:nvSpPr>
          <p:cNvPr id="135172" name="Rectangle 4"/>
          <p:cNvSpPr>
            <a:spLocks noChangeArrowheads="1"/>
          </p:cNvSpPr>
          <p:nvPr/>
        </p:nvSpPr>
        <p:spPr bwMode="auto">
          <a:xfrm>
            <a:off x="611188" y="1052513"/>
            <a:ext cx="8064500" cy="396875"/>
          </a:xfrm>
          <a:prstGeom prst="rect">
            <a:avLst/>
          </a:prstGeom>
          <a:noFill/>
          <a:ln w="7938">
            <a:noFill/>
            <a:miter lim="800000"/>
            <a:headEnd/>
            <a:tailEnd/>
          </a:ln>
          <a:effectLst/>
        </p:spPr>
        <p:txBody>
          <a:bodyPr>
            <a:spAutoFit/>
          </a:bodyPr>
          <a:lstStyle/>
          <a:p>
            <a:pPr>
              <a:spcBef>
                <a:spcPct val="20000"/>
              </a:spcBef>
            </a:pPr>
            <a:r>
              <a:rPr lang="zh-CN" altLang="en-US" sz="2000" b="1">
                <a:solidFill>
                  <a:srgbClr val="CC0000"/>
                </a:solidFill>
                <a:latin typeface="Arial" charset="0"/>
                <a:ea typeface="楷体_GB2312" pitchFamily="49" charset="-122"/>
              </a:rPr>
              <a:t>平行登记的要点：</a:t>
            </a:r>
            <a:r>
              <a:rPr lang="zh-CN" altLang="en-US" sz="2000">
                <a:solidFill>
                  <a:srgbClr val="0B0C17"/>
                </a:solidFill>
                <a:latin typeface="Arial" charset="0"/>
                <a:ea typeface="楷体_GB2312" pitchFamily="49" charset="-122"/>
              </a:rPr>
              <a:t>（1）分别记账；（2）方向一致；（3）金额相等。</a:t>
            </a:r>
          </a:p>
        </p:txBody>
      </p:sp>
      <p:sp>
        <p:nvSpPr>
          <p:cNvPr id="135173" name="Rectangle 5"/>
          <p:cNvSpPr>
            <a:spLocks noChangeArrowheads="1"/>
          </p:cNvSpPr>
          <p:nvPr/>
        </p:nvSpPr>
        <p:spPr bwMode="auto">
          <a:xfrm>
            <a:off x="611188" y="1412875"/>
            <a:ext cx="8137525" cy="396875"/>
          </a:xfrm>
          <a:prstGeom prst="rect">
            <a:avLst/>
          </a:prstGeom>
          <a:noFill/>
          <a:ln w="7938">
            <a:noFill/>
            <a:miter lim="800000"/>
            <a:headEnd/>
            <a:tailEnd/>
          </a:ln>
          <a:effectLst/>
        </p:spPr>
        <p:txBody>
          <a:bodyPr>
            <a:spAutoFit/>
          </a:bodyPr>
          <a:lstStyle/>
          <a:p>
            <a:pPr>
              <a:spcBef>
                <a:spcPct val="20000"/>
              </a:spcBef>
            </a:pPr>
            <a:r>
              <a:rPr lang="zh-CN" altLang="en-US" sz="2000">
                <a:solidFill>
                  <a:srgbClr val="0B0C17"/>
                </a:solidFill>
                <a:latin typeface="Arial" charset="0"/>
                <a:ea typeface="楷体_GB2312" pitchFamily="49" charset="-122"/>
              </a:rPr>
              <a:t>平行登记的例子见教材59—65页。为了简单化以下账户用</a:t>
            </a:r>
            <a:r>
              <a:rPr lang="en-US" altLang="zh-CN" sz="2000">
                <a:solidFill>
                  <a:srgbClr val="0B0C17"/>
                </a:solidFill>
                <a:latin typeface="Arial" charset="0"/>
                <a:ea typeface="楷体_GB2312" pitchFamily="49" charset="-122"/>
              </a:rPr>
              <a:t>T</a:t>
            </a:r>
            <a:r>
              <a:rPr lang="zh-CN" altLang="en-US" sz="2000">
                <a:solidFill>
                  <a:srgbClr val="0B0C17"/>
                </a:solidFill>
                <a:latin typeface="Arial" charset="0"/>
                <a:ea typeface="楷体_GB2312" pitchFamily="49" charset="-122"/>
              </a:rPr>
              <a:t>字型账户。</a:t>
            </a:r>
          </a:p>
        </p:txBody>
      </p:sp>
      <p:sp>
        <p:nvSpPr>
          <p:cNvPr id="135175" name="Rectangle 7"/>
          <p:cNvSpPr>
            <a:spLocks noChangeArrowheads="1"/>
          </p:cNvSpPr>
          <p:nvPr/>
        </p:nvSpPr>
        <p:spPr bwMode="auto">
          <a:xfrm>
            <a:off x="2916238" y="1989138"/>
            <a:ext cx="3144837" cy="366712"/>
          </a:xfrm>
          <a:prstGeom prst="rect">
            <a:avLst/>
          </a:prstGeom>
          <a:noFill/>
          <a:ln w="7938">
            <a:noFill/>
            <a:miter lim="800000"/>
            <a:headEnd/>
            <a:tailEnd/>
          </a:ln>
          <a:effectLst/>
        </p:spPr>
        <p:txBody>
          <a:bodyPr wrap="none">
            <a:spAutoFit/>
          </a:bodyPr>
          <a:lstStyle/>
          <a:p>
            <a:r>
              <a:rPr lang="zh-CN" altLang="en-US" sz="1800" b="1">
                <a:solidFill>
                  <a:schemeClr val="accent2"/>
                </a:solidFill>
                <a:latin typeface="Arial" charset="0"/>
                <a:ea typeface="楷体_GB2312" pitchFamily="49" charset="-122"/>
              </a:rPr>
              <a:t>借       </a:t>
            </a:r>
            <a:r>
              <a:rPr lang="zh-CN" altLang="en-US" sz="1800" b="1">
                <a:solidFill>
                  <a:srgbClr val="CC0000"/>
                </a:solidFill>
                <a:latin typeface="Arial" charset="0"/>
                <a:ea typeface="楷体_GB2312" pitchFamily="49" charset="-122"/>
              </a:rPr>
              <a:t>原材料──总账</a:t>
            </a:r>
            <a:r>
              <a:rPr lang="zh-CN" altLang="en-US" sz="1800" b="1">
                <a:solidFill>
                  <a:schemeClr val="accent2"/>
                </a:solidFill>
                <a:latin typeface="Arial" charset="0"/>
                <a:ea typeface="楷体_GB2312" pitchFamily="49" charset="-122"/>
              </a:rPr>
              <a:t>       贷</a:t>
            </a:r>
          </a:p>
        </p:txBody>
      </p:sp>
      <p:sp>
        <p:nvSpPr>
          <p:cNvPr id="135176" name="Line 8"/>
          <p:cNvSpPr>
            <a:spLocks noChangeShapeType="1"/>
          </p:cNvSpPr>
          <p:nvPr/>
        </p:nvSpPr>
        <p:spPr bwMode="auto">
          <a:xfrm>
            <a:off x="250825" y="1844675"/>
            <a:ext cx="8713788" cy="0"/>
          </a:xfrm>
          <a:prstGeom prst="line">
            <a:avLst/>
          </a:prstGeom>
          <a:noFill/>
          <a:ln w="6350">
            <a:solidFill>
              <a:srgbClr val="5F5F5F"/>
            </a:solidFill>
            <a:prstDash val="dash"/>
            <a:round/>
            <a:headEnd/>
            <a:tailEnd/>
          </a:ln>
          <a:effectLst/>
        </p:spPr>
        <p:txBody>
          <a:bodyPr/>
          <a:lstStyle/>
          <a:p>
            <a:endParaRPr lang="zh-CN" altLang="en-US"/>
          </a:p>
        </p:txBody>
      </p:sp>
      <p:sp>
        <p:nvSpPr>
          <p:cNvPr id="135254" name="Rectangle 86"/>
          <p:cNvSpPr>
            <a:spLocks noChangeArrowheads="1"/>
          </p:cNvSpPr>
          <p:nvPr/>
        </p:nvSpPr>
        <p:spPr bwMode="auto">
          <a:xfrm>
            <a:off x="3708400" y="3933825"/>
            <a:ext cx="1565275" cy="366713"/>
          </a:xfrm>
          <a:prstGeom prst="rect">
            <a:avLst/>
          </a:prstGeom>
          <a:noFill/>
          <a:ln w="7938">
            <a:noFill/>
            <a:miter lim="800000"/>
            <a:headEnd/>
            <a:tailEnd/>
          </a:ln>
          <a:effectLst/>
        </p:spPr>
        <p:txBody>
          <a:bodyPr wrap="none">
            <a:spAutoFit/>
          </a:bodyPr>
          <a:lstStyle/>
          <a:p>
            <a:r>
              <a:rPr lang="zh-CN" altLang="en-US" sz="1800" b="1">
                <a:solidFill>
                  <a:srgbClr val="CC0000"/>
                </a:solidFill>
                <a:ea typeface="楷体_GB2312" pitchFamily="49" charset="-122"/>
              </a:rPr>
              <a:t>原材料明细账</a:t>
            </a:r>
          </a:p>
        </p:txBody>
      </p:sp>
      <p:sp>
        <p:nvSpPr>
          <p:cNvPr id="135255" name="Rectangle 87"/>
          <p:cNvSpPr>
            <a:spLocks noChangeArrowheads="1"/>
          </p:cNvSpPr>
          <p:nvPr/>
        </p:nvSpPr>
        <p:spPr bwMode="auto">
          <a:xfrm>
            <a:off x="1258888" y="4292600"/>
            <a:ext cx="2574925" cy="336550"/>
          </a:xfrm>
          <a:prstGeom prst="rect">
            <a:avLst/>
          </a:prstGeom>
          <a:noFill/>
          <a:ln w="7938">
            <a:noFill/>
            <a:miter lim="800000"/>
            <a:headEnd/>
            <a:tailEnd/>
          </a:ln>
          <a:effectLst/>
        </p:spPr>
        <p:txBody>
          <a:bodyPr wrap="none">
            <a:spAutoFit/>
          </a:bodyPr>
          <a:lstStyle/>
          <a:p>
            <a:r>
              <a:rPr lang="zh-CN" altLang="en-US" sz="1600" b="1">
                <a:solidFill>
                  <a:schemeClr val="accent2"/>
                </a:solidFill>
                <a:latin typeface="Arial" charset="0"/>
                <a:ea typeface="楷体_GB2312" pitchFamily="49" charset="-122"/>
              </a:rPr>
              <a:t>借   原材料──甲材料   贷</a:t>
            </a:r>
          </a:p>
        </p:txBody>
      </p:sp>
      <p:sp>
        <p:nvSpPr>
          <p:cNvPr id="135312" name="Rectangle 144"/>
          <p:cNvSpPr>
            <a:spLocks noChangeArrowheads="1"/>
          </p:cNvSpPr>
          <p:nvPr/>
        </p:nvSpPr>
        <p:spPr bwMode="auto">
          <a:xfrm>
            <a:off x="5291138" y="4292600"/>
            <a:ext cx="2574925" cy="336550"/>
          </a:xfrm>
          <a:prstGeom prst="rect">
            <a:avLst/>
          </a:prstGeom>
          <a:noFill/>
          <a:ln w="7938">
            <a:noFill/>
            <a:miter lim="800000"/>
            <a:headEnd/>
            <a:tailEnd/>
          </a:ln>
          <a:effectLst/>
        </p:spPr>
        <p:txBody>
          <a:bodyPr wrap="none">
            <a:spAutoFit/>
          </a:bodyPr>
          <a:lstStyle/>
          <a:p>
            <a:r>
              <a:rPr lang="zh-CN" altLang="en-US" sz="1600" b="1">
                <a:solidFill>
                  <a:schemeClr val="accent2"/>
                </a:solidFill>
                <a:latin typeface="Arial" charset="0"/>
                <a:ea typeface="楷体_GB2312" pitchFamily="49" charset="-122"/>
              </a:rPr>
              <a:t>借   原材料──乙材料   贷</a:t>
            </a:r>
          </a:p>
        </p:txBody>
      </p:sp>
      <p:graphicFrame>
        <p:nvGraphicFramePr>
          <p:cNvPr id="135313" name="Group 145"/>
          <p:cNvGraphicFramePr>
            <a:graphicFrameLocks noGrp="1"/>
          </p:cNvGraphicFramePr>
          <p:nvPr/>
        </p:nvGraphicFramePr>
        <p:xfrm>
          <a:off x="4787900" y="4652963"/>
          <a:ext cx="3455988" cy="1439864"/>
        </p:xfrm>
        <a:graphic>
          <a:graphicData uri="http://schemas.openxmlformats.org/drawingml/2006/table">
            <a:tbl>
              <a:tblPr/>
              <a:tblGrid>
                <a:gridCol w="1812925"/>
                <a:gridCol w="1643063"/>
              </a:tblGrid>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1000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B0C17"/>
                          </a:solidFill>
                          <a:effectLst/>
                          <a:latin typeface="Arial" charset="0"/>
                          <a:ea typeface="楷体_GB2312" pitchFamily="49" charset="-122"/>
                        </a:rPr>
                        <a:t>(2)             </a:t>
                      </a:r>
                      <a:r>
                        <a:rPr kumimoji="1" lang="en-US" altLang="zh-CN" sz="1600" b="0" i="0" u="none" strike="noStrike" cap="none" normalizeH="0" baseline="0" smtClean="0">
                          <a:ln>
                            <a:noFill/>
                          </a:ln>
                          <a:solidFill>
                            <a:srgbClr val="0B0C17"/>
                          </a:solidFill>
                          <a:effectLst/>
                          <a:latin typeface="Arial" charset="0"/>
                          <a:ea typeface="楷体_GB2312" pitchFamily="49" charset="-122"/>
                        </a:rPr>
                        <a:t>1000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(1)                </a:t>
                      </a:r>
                      <a:r>
                        <a:rPr kumimoji="1" lang="en-US" altLang="zh-CN" sz="1600" b="0" i="0" u="none" strike="noStrike" cap="none" normalizeH="0" baseline="0" smtClean="0">
                          <a:ln>
                            <a:noFill/>
                          </a:ln>
                          <a:solidFill>
                            <a:srgbClr val="000000"/>
                          </a:solidFill>
                          <a:effectLst/>
                          <a:latin typeface="Arial" charset="0"/>
                          <a:ea typeface="楷体_GB2312" pitchFamily="49" charset="-122"/>
                        </a:rPr>
                        <a:t>3000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B0C17"/>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(4)                </a:t>
                      </a:r>
                      <a:r>
                        <a:rPr kumimoji="1" lang="en-US" altLang="zh-CN" sz="1600" b="0" i="0" u="none" strike="noStrike" cap="none" normalizeH="0" baseline="0" smtClean="0">
                          <a:ln>
                            <a:noFill/>
                          </a:ln>
                          <a:solidFill>
                            <a:srgbClr val="000000"/>
                          </a:solidFill>
                          <a:effectLst/>
                          <a:latin typeface="Arial" charset="0"/>
                          <a:ea typeface="楷体_GB2312" pitchFamily="49" charset="-122"/>
                        </a:rPr>
                        <a:t>2000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5000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1000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a:t>
                      </a:r>
                      <a:r>
                        <a:rPr kumimoji="1" lang="en-US" altLang="zh-CN" sz="1600" b="0" i="0" u="none" strike="noStrike" cap="none" normalizeH="0" baseline="0" smtClean="0">
                          <a:ln>
                            <a:noFill/>
                          </a:ln>
                          <a:solidFill>
                            <a:srgbClr val="000000"/>
                          </a:solidFill>
                          <a:effectLst/>
                          <a:latin typeface="Arial" charset="0"/>
                          <a:ea typeface="楷体_GB2312" pitchFamily="49" charset="-122"/>
                        </a:rPr>
                        <a:t>5000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日期占位符 3"/>
          <p:cNvSpPr>
            <a:spLocks noGrp="1"/>
          </p:cNvSpPr>
          <p:nvPr>
            <p:ph type="dt" sz="half" idx="10"/>
          </p:nvPr>
        </p:nvSpPr>
        <p:spPr/>
        <p:txBody>
          <a:bodyPr/>
          <a:lstStyle/>
          <a:p>
            <a:fld id="{BA72101E-4CDA-4A14-9BA1-D666DC097FD6}" type="datetime1">
              <a:rPr lang="zh-CN" altLang="en-US"/>
              <a:pPr/>
              <a:t>2012-07-13</a:t>
            </a:fld>
            <a:endParaRPr lang="en-US" altLang="ko-KR"/>
          </a:p>
        </p:txBody>
      </p:sp>
      <p:sp>
        <p:nvSpPr>
          <p:cNvPr id="85" name="页脚占位符 4"/>
          <p:cNvSpPr>
            <a:spLocks noGrp="1"/>
          </p:cNvSpPr>
          <p:nvPr>
            <p:ph type="ftr" sz="quarter" idx="11"/>
          </p:nvPr>
        </p:nvSpPr>
        <p:spPr/>
        <p:txBody>
          <a:bodyPr/>
          <a:lstStyle/>
          <a:p>
            <a:r>
              <a:rPr lang="en-US" altLang="ko-KR"/>
              <a:t>会计学</a:t>
            </a:r>
          </a:p>
        </p:txBody>
      </p:sp>
      <p:sp>
        <p:nvSpPr>
          <p:cNvPr id="86" name="灯片编号占位符 5"/>
          <p:cNvSpPr>
            <a:spLocks noGrp="1"/>
          </p:cNvSpPr>
          <p:nvPr>
            <p:ph type="sldNum" sz="quarter" idx="12"/>
          </p:nvPr>
        </p:nvSpPr>
        <p:spPr/>
        <p:txBody>
          <a:bodyPr/>
          <a:lstStyle/>
          <a:p>
            <a:fld id="{33F00865-6703-4978-8F54-C6547C842EC4}" type="slidenum">
              <a:rPr lang="en-US" altLang="ko-KR"/>
              <a:pPr/>
              <a:t>85</a:t>
            </a:fld>
            <a:endParaRPr lang="en-US" altLang="ko-KR"/>
          </a:p>
        </p:txBody>
      </p:sp>
      <p:graphicFrame>
        <p:nvGraphicFramePr>
          <p:cNvPr id="149591" name="Group 87"/>
          <p:cNvGraphicFramePr>
            <a:graphicFrameLocks noGrp="1"/>
          </p:cNvGraphicFramePr>
          <p:nvPr/>
        </p:nvGraphicFramePr>
        <p:xfrm>
          <a:off x="2338388" y="1701800"/>
          <a:ext cx="4135437" cy="1399200"/>
        </p:xfrm>
        <a:graphic>
          <a:graphicData uri="http://schemas.openxmlformats.org/drawingml/2006/table">
            <a:tbl>
              <a:tblPr/>
              <a:tblGrid>
                <a:gridCol w="2089150"/>
                <a:gridCol w="2046287"/>
              </a:tblGrid>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8000</a:t>
                      </a: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3)                 10000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1)                   5000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5)                   5000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4)                   6000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1</a:t>
                      </a:r>
                      <a:r>
                        <a:rPr kumimoji="1" lang="en-US" altLang="zh-CN" sz="1600" b="0" i="0" u="none" strike="noStrike" cap="none" normalizeH="0" baseline="0" smtClean="0">
                          <a:ln>
                            <a:noFill/>
                          </a:ln>
                          <a:solidFill>
                            <a:srgbClr val="000000"/>
                          </a:solidFill>
                          <a:effectLst/>
                          <a:latin typeface="Arial" charset="0"/>
                          <a:ea typeface="楷体_GB2312" pitchFamily="49" charset="-122"/>
                        </a:rPr>
                        <a:t>5000</a:t>
                      </a:r>
                    </a:p>
                  </a:txBody>
                  <a:tcPr marL="90000" marR="90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11000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1873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90000" marR="90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4000</a:t>
                      </a:r>
                    </a:p>
                  </a:txBody>
                  <a:tcPr marL="90000" marR="90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149534" name="Rectangle 30"/>
          <p:cNvSpPr>
            <a:spLocks noChangeArrowheads="1"/>
          </p:cNvSpPr>
          <p:nvPr/>
        </p:nvSpPr>
        <p:spPr bwMode="auto">
          <a:xfrm>
            <a:off x="2843213" y="1341438"/>
            <a:ext cx="3176587" cy="366712"/>
          </a:xfrm>
          <a:prstGeom prst="rect">
            <a:avLst/>
          </a:prstGeom>
          <a:noFill/>
          <a:ln w="7938">
            <a:noFill/>
            <a:miter lim="800000"/>
            <a:headEnd/>
            <a:tailEnd/>
          </a:ln>
          <a:effectLst/>
        </p:spPr>
        <p:txBody>
          <a:bodyPr wrap="none">
            <a:spAutoFit/>
          </a:bodyPr>
          <a:lstStyle/>
          <a:p>
            <a:r>
              <a:rPr lang="zh-CN" altLang="en-US" sz="1800" b="1">
                <a:solidFill>
                  <a:schemeClr val="accent2"/>
                </a:solidFill>
                <a:latin typeface="Arial" charset="0"/>
                <a:ea typeface="楷体_GB2312" pitchFamily="49" charset="-122"/>
              </a:rPr>
              <a:t>借     </a:t>
            </a:r>
            <a:r>
              <a:rPr lang="zh-CN" altLang="en-US" sz="1800" b="1">
                <a:solidFill>
                  <a:srgbClr val="CC0000"/>
                </a:solidFill>
                <a:ea typeface="楷体_GB2312" pitchFamily="49" charset="-122"/>
              </a:rPr>
              <a:t>应付账款──总账     </a:t>
            </a:r>
            <a:r>
              <a:rPr lang="zh-CN" altLang="en-US" sz="1800" b="1">
                <a:solidFill>
                  <a:schemeClr val="accent2"/>
                </a:solidFill>
                <a:latin typeface="Arial" charset="0"/>
                <a:ea typeface="楷体_GB2312" pitchFamily="49" charset="-122"/>
              </a:rPr>
              <a:t>贷</a:t>
            </a:r>
          </a:p>
        </p:txBody>
      </p:sp>
      <p:sp>
        <p:nvSpPr>
          <p:cNvPr id="149535" name="Rectangle 31"/>
          <p:cNvSpPr>
            <a:spLocks noChangeArrowheads="1"/>
          </p:cNvSpPr>
          <p:nvPr/>
        </p:nvSpPr>
        <p:spPr bwMode="auto">
          <a:xfrm>
            <a:off x="3563938" y="3429000"/>
            <a:ext cx="1795462" cy="366713"/>
          </a:xfrm>
          <a:prstGeom prst="rect">
            <a:avLst/>
          </a:prstGeom>
          <a:noFill/>
          <a:ln w="7938">
            <a:noFill/>
            <a:miter lim="800000"/>
            <a:headEnd/>
            <a:tailEnd/>
          </a:ln>
          <a:effectLst/>
        </p:spPr>
        <p:txBody>
          <a:bodyPr wrap="none">
            <a:spAutoFit/>
          </a:bodyPr>
          <a:lstStyle/>
          <a:p>
            <a:r>
              <a:rPr lang="zh-CN" altLang="en-US" sz="1800" b="1">
                <a:solidFill>
                  <a:srgbClr val="CC0000"/>
                </a:solidFill>
                <a:latin typeface="Arial" charset="0"/>
                <a:ea typeface="楷体_GB2312" pitchFamily="49" charset="-122"/>
              </a:rPr>
              <a:t>应付账款明细账</a:t>
            </a:r>
          </a:p>
        </p:txBody>
      </p:sp>
      <p:sp>
        <p:nvSpPr>
          <p:cNvPr id="149536" name="Rectangle 32"/>
          <p:cNvSpPr>
            <a:spLocks noChangeArrowheads="1"/>
          </p:cNvSpPr>
          <p:nvPr/>
        </p:nvSpPr>
        <p:spPr bwMode="auto">
          <a:xfrm>
            <a:off x="900113" y="3860800"/>
            <a:ext cx="3055937" cy="336550"/>
          </a:xfrm>
          <a:prstGeom prst="rect">
            <a:avLst/>
          </a:prstGeom>
          <a:noFill/>
          <a:ln w="7938">
            <a:noFill/>
            <a:miter lim="800000"/>
            <a:headEnd/>
            <a:tailEnd/>
          </a:ln>
          <a:effectLst/>
        </p:spPr>
        <p:txBody>
          <a:bodyPr wrap="none">
            <a:spAutoFit/>
          </a:bodyPr>
          <a:lstStyle/>
          <a:p>
            <a:r>
              <a:rPr lang="zh-CN" altLang="en-US" sz="1600" b="1">
                <a:solidFill>
                  <a:schemeClr val="accent2"/>
                </a:solidFill>
                <a:latin typeface="Arial" charset="0"/>
                <a:ea typeface="楷体_GB2312" pitchFamily="49" charset="-122"/>
              </a:rPr>
              <a:t>借     </a:t>
            </a:r>
            <a:r>
              <a:rPr lang="zh-CN" altLang="en-US" sz="1600" b="1">
                <a:solidFill>
                  <a:schemeClr val="accent2"/>
                </a:solidFill>
                <a:ea typeface="楷体_GB2312" pitchFamily="49" charset="-122"/>
              </a:rPr>
              <a:t>应付账款─光华公司     </a:t>
            </a:r>
            <a:r>
              <a:rPr lang="zh-CN" altLang="en-US" sz="1600" b="1">
                <a:solidFill>
                  <a:schemeClr val="accent2"/>
                </a:solidFill>
                <a:latin typeface="Arial" charset="0"/>
                <a:ea typeface="楷体_GB2312" pitchFamily="49" charset="-122"/>
              </a:rPr>
              <a:t>贷</a:t>
            </a:r>
          </a:p>
        </p:txBody>
      </p:sp>
      <p:graphicFrame>
        <p:nvGraphicFramePr>
          <p:cNvPr id="149599" name="Group 95"/>
          <p:cNvGraphicFramePr>
            <a:graphicFrameLocks noGrp="1"/>
          </p:cNvGraphicFramePr>
          <p:nvPr/>
        </p:nvGraphicFramePr>
        <p:xfrm>
          <a:off x="684213" y="4219575"/>
          <a:ext cx="3600450" cy="1441451"/>
        </p:xfrm>
        <a:graphic>
          <a:graphicData uri="http://schemas.openxmlformats.org/drawingml/2006/table">
            <a:tbl>
              <a:tblPr/>
              <a:tblGrid>
                <a:gridCol w="1800225"/>
                <a:gridCol w="1800225"/>
              </a:tblGrid>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3)                7000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5000</a:t>
                      </a: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5)                5000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B0C17"/>
                          </a:solidFill>
                          <a:effectLst/>
                          <a:latin typeface="Arial" charset="0"/>
                          <a:ea typeface="楷体_GB2312" pitchFamily="49" charset="-122"/>
                        </a:rPr>
                        <a:t>(</a:t>
                      </a:r>
                      <a:r>
                        <a:rPr kumimoji="1" lang="en-US" altLang="zh-CN" sz="1600" b="0" i="0" u="none" strike="noStrike" cap="none" normalizeH="0" baseline="0" smtClean="0">
                          <a:ln>
                            <a:noFill/>
                          </a:ln>
                          <a:solidFill>
                            <a:srgbClr val="0B0C17"/>
                          </a:solidFill>
                          <a:effectLst/>
                          <a:latin typeface="Arial" charset="0"/>
                          <a:ea typeface="楷体_GB2312" pitchFamily="49" charset="-122"/>
                        </a:rPr>
                        <a:t>1)                3600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B0C17"/>
                          </a:solidFill>
                          <a:effectLst/>
                          <a:latin typeface="Arial" charset="0"/>
                          <a:ea typeface="楷体_GB2312" pitchFamily="49" charset="-122"/>
                        </a:rPr>
                        <a:t>(</a:t>
                      </a:r>
                      <a:r>
                        <a:rPr kumimoji="1" lang="en-US" altLang="zh-CN" sz="1600" b="0" i="0" u="none" strike="noStrike" cap="none" normalizeH="0" baseline="0" smtClean="0">
                          <a:ln>
                            <a:noFill/>
                          </a:ln>
                          <a:solidFill>
                            <a:srgbClr val="0B0C17"/>
                          </a:solidFill>
                          <a:effectLst/>
                          <a:latin typeface="Arial" charset="0"/>
                          <a:ea typeface="楷体_GB2312" pitchFamily="49" charset="-122"/>
                        </a:rPr>
                        <a:t>4)                6000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12000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9600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a:t>
                      </a:r>
                      <a:r>
                        <a:rPr kumimoji="1" lang="en-US" altLang="zh-CN" sz="1600" b="0" i="0" u="none" strike="noStrike" cap="none" normalizeH="0" baseline="0" smtClean="0">
                          <a:ln>
                            <a:noFill/>
                          </a:ln>
                          <a:solidFill>
                            <a:srgbClr val="000000"/>
                          </a:solidFill>
                          <a:effectLst/>
                          <a:latin typeface="Arial" charset="0"/>
                          <a:ea typeface="楷体_GB2312" pitchFamily="49" charset="-122"/>
                        </a:rPr>
                        <a:t>2600</a:t>
                      </a: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149563" name="Rectangle 59"/>
          <p:cNvSpPr>
            <a:spLocks noChangeArrowheads="1"/>
          </p:cNvSpPr>
          <p:nvPr/>
        </p:nvSpPr>
        <p:spPr bwMode="auto">
          <a:xfrm>
            <a:off x="4932363" y="3860800"/>
            <a:ext cx="3055937" cy="336550"/>
          </a:xfrm>
          <a:prstGeom prst="rect">
            <a:avLst/>
          </a:prstGeom>
          <a:noFill/>
          <a:ln w="7938">
            <a:noFill/>
            <a:miter lim="800000"/>
            <a:headEnd/>
            <a:tailEnd/>
          </a:ln>
          <a:effectLst/>
        </p:spPr>
        <p:txBody>
          <a:bodyPr wrap="none">
            <a:spAutoFit/>
          </a:bodyPr>
          <a:lstStyle/>
          <a:p>
            <a:r>
              <a:rPr lang="zh-CN" altLang="en-US" sz="1600" b="1">
                <a:solidFill>
                  <a:schemeClr val="accent2"/>
                </a:solidFill>
                <a:latin typeface="Arial" charset="0"/>
                <a:ea typeface="楷体_GB2312" pitchFamily="49" charset="-122"/>
              </a:rPr>
              <a:t>借     </a:t>
            </a:r>
            <a:r>
              <a:rPr lang="zh-CN" altLang="en-US" sz="1600" b="1">
                <a:solidFill>
                  <a:schemeClr val="accent2"/>
                </a:solidFill>
                <a:ea typeface="楷体_GB2312" pitchFamily="49" charset="-122"/>
              </a:rPr>
              <a:t>应付账款─柳坪公司     </a:t>
            </a:r>
            <a:r>
              <a:rPr lang="zh-CN" altLang="en-US" sz="1600" b="1">
                <a:solidFill>
                  <a:schemeClr val="accent2"/>
                </a:solidFill>
                <a:latin typeface="Arial" charset="0"/>
                <a:ea typeface="楷体_GB2312" pitchFamily="49" charset="-122"/>
              </a:rPr>
              <a:t>贷</a:t>
            </a:r>
          </a:p>
        </p:txBody>
      </p:sp>
      <p:graphicFrame>
        <p:nvGraphicFramePr>
          <p:cNvPr id="149596" name="Group 92"/>
          <p:cNvGraphicFramePr>
            <a:graphicFrameLocks noGrp="1"/>
          </p:cNvGraphicFramePr>
          <p:nvPr/>
        </p:nvGraphicFramePr>
        <p:xfrm>
          <a:off x="4716463" y="4219575"/>
          <a:ext cx="3600450" cy="1441452"/>
        </p:xfrm>
        <a:graphic>
          <a:graphicData uri="http://schemas.openxmlformats.org/drawingml/2006/table">
            <a:tbl>
              <a:tblPr/>
              <a:tblGrid>
                <a:gridCol w="1800225"/>
                <a:gridCol w="1800225"/>
              </a:tblGrid>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a:t>
                      </a:r>
                      <a:r>
                        <a:rPr kumimoji="1" lang="en-US" altLang="zh-CN" sz="1600" b="0" i="0" u="none" strike="noStrike" cap="none" normalizeH="0" baseline="0" smtClean="0">
                          <a:ln>
                            <a:noFill/>
                          </a:ln>
                          <a:solidFill>
                            <a:srgbClr val="000000"/>
                          </a:solidFill>
                          <a:effectLst/>
                          <a:latin typeface="Arial" charset="0"/>
                          <a:ea typeface="楷体_GB2312" pitchFamily="49" charset="-122"/>
                        </a:rPr>
                        <a:t>3)                3000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期初余额</a:t>
                      </a:r>
                      <a:r>
                        <a:rPr kumimoji="1" lang="en-US" altLang="zh-CN" sz="1600" b="0" i="0" u="none" strike="noStrike" cap="none" normalizeH="0" baseline="0" smtClean="0">
                          <a:ln>
                            <a:noFill/>
                          </a:ln>
                          <a:solidFill>
                            <a:srgbClr val="000000"/>
                          </a:solidFill>
                          <a:effectLst/>
                          <a:latin typeface="Arial" charset="0"/>
                          <a:ea typeface="楷体_GB2312" pitchFamily="49" charset="-122"/>
                        </a:rPr>
                        <a:t>:     3000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90513">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B0C17"/>
                          </a:solidFill>
                          <a:effectLst/>
                          <a:latin typeface="Arial" charset="0"/>
                          <a:ea typeface="楷体_GB2312" pitchFamily="49" charset="-122"/>
                        </a:rPr>
                        <a:t>(</a:t>
                      </a:r>
                      <a:r>
                        <a:rPr kumimoji="1" lang="en-US" altLang="zh-CN" sz="1600" b="0" i="0" u="none" strike="noStrike" cap="none" normalizeH="0" baseline="0" smtClean="0">
                          <a:ln>
                            <a:noFill/>
                          </a:ln>
                          <a:solidFill>
                            <a:srgbClr val="0B0C17"/>
                          </a:solidFill>
                          <a:effectLst/>
                          <a:latin typeface="Arial" charset="0"/>
                          <a:ea typeface="楷体_GB2312" pitchFamily="49" charset="-122"/>
                        </a:rPr>
                        <a:t>1)                1400</a:t>
                      </a:r>
                      <a:endParaRPr kumimoji="1" lang="zh-CN" altLang="en-US" sz="1600" b="0" i="0" u="none" strike="noStrike" cap="none" normalizeH="0" baseline="0" smtClean="0">
                        <a:ln>
                          <a:noFill/>
                        </a:ln>
                        <a:solidFill>
                          <a:srgbClr val="0B0C17"/>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3000</a:t>
                      </a:r>
                    </a:p>
                  </a:txBody>
                  <a:tcPr marL="72000" marR="72000" marT="18000" marB="18000"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发生额:        </a:t>
                      </a:r>
                      <a:r>
                        <a:rPr kumimoji="1" lang="en-US" altLang="zh-CN" sz="1600" b="0" i="0" u="none" strike="noStrike" cap="none" normalizeH="0" baseline="0" smtClean="0">
                          <a:ln>
                            <a:noFill/>
                          </a:ln>
                          <a:solidFill>
                            <a:srgbClr val="000000"/>
                          </a:solidFill>
                          <a:effectLst/>
                          <a:latin typeface="Arial" charset="0"/>
                          <a:ea typeface="楷体_GB2312" pitchFamily="49" charset="-122"/>
                        </a:rPr>
                        <a:t>1400</a:t>
                      </a:r>
                    </a:p>
                  </a:txBody>
                  <a:tcPr marL="72000" marR="72000" marT="18000" marB="18000"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28733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en-US" altLang="zh-CN"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cap="flat">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zh-CN" altLang="en-US" sz="1600" b="0" i="0" u="none" strike="noStrike" cap="none" normalizeH="0" baseline="0" smtClean="0">
                          <a:ln>
                            <a:noFill/>
                          </a:ln>
                          <a:solidFill>
                            <a:srgbClr val="000000"/>
                          </a:solidFill>
                          <a:effectLst/>
                          <a:latin typeface="Arial" charset="0"/>
                          <a:ea typeface="楷体_GB2312" pitchFamily="49" charset="-122"/>
                        </a:rPr>
                        <a:t>期末余额:    </a:t>
                      </a:r>
                      <a:r>
                        <a:rPr kumimoji="1" lang="en-US" altLang="zh-CN" sz="1600" b="0" i="0" u="none" strike="noStrike" cap="none" normalizeH="0" baseline="0" smtClean="0">
                          <a:ln>
                            <a:noFill/>
                          </a:ln>
                          <a:solidFill>
                            <a:srgbClr val="000000"/>
                          </a:solidFill>
                          <a:effectLst/>
                          <a:latin typeface="Arial" charset="0"/>
                          <a:ea typeface="楷体_GB2312" pitchFamily="49" charset="-122"/>
                        </a:rPr>
                        <a:t>1400</a:t>
                      </a:r>
                      <a:endParaRPr kumimoji="1" lang="zh-CN" altLang="en-US" sz="1600" b="0" i="0" u="none" strike="noStrike" cap="none" normalizeH="0" baseline="0" smtClean="0">
                        <a:ln>
                          <a:noFill/>
                        </a:ln>
                        <a:solidFill>
                          <a:srgbClr val="000000"/>
                        </a:solidFill>
                        <a:effectLst/>
                        <a:latin typeface="Arial" charset="0"/>
                        <a:ea typeface="楷体_GB2312" pitchFamily="49" charset="-122"/>
                      </a:endParaRPr>
                    </a:p>
                  </a:txBody>
                  <a:tcPr marL="72000" marR="72000" marT="18000" marB="18000" horzOverflow="overflow">
                    <a:lnL w="1905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zh-CN" altLang="en-US" sz="3600">
                <a:solidFill>
                  <a:schemeClr val="bg1"/>
                </a:solidFill>
              </a:rPr>
              <a:t>五、对账和结账</a:t>
            </a:r>
          </a:p>
        </p:txBody>
      </p:sp>
      <p:sp>
        <p:nvSpPr>
          <p:cNvPr id="8" name="日期占位符 3"/>
          <p:cNvSpPr>
            <a:spLocks noGrp="1"/>
          </p:cNvSpPr>
          <p:nvPr>
            <p:ph type="dt" sz="half" idx="10"/>
          </p:nvPr>
        </p:nvSpPr>
        <p:spPr/>
        <p:txBody>
          <a:bodyPr/>
          <a:lstStyle/>
          <a:p>
            <a:fld id="{4C231D63-F43A-41E6-B19A-EF888FEADB5A}" type="datetime1">
              <a:rPr lang="zh-CN" altLang="en-US"/>
              <a:pPr/>
              <a:t>2012-07-13</a:t>
            </a:fld>
            <a:endParaRPr lang="en-US" altLang="ko-KR"/>
          </a:p>
        </p:txBody>
      </p:sp>
      <p:sp>
        <p:nvSpPr>
          <p:cNvPr id="9" name="页脚占位符 4"/>
          <p:cNvSpPr>
            <a:spLocks noGrp="1"/>
          </p:cNvSpPr>
          <p:nvPr>
            <p:ph type="ftr" sz="quarter" idx="11"/>
          </p:nvPr>
        </p:nvSpPr>
        <p:spPr/>
        <p:txBody>
          <a:bodyPr/>
          <a:lstStyle/>
          <a:p>
            <a:r>
              <a:rPr lang="en-US" altLang="ko-KR"/>
              <a:t>会计学</a:t>
            </a:r>
          </a:p>
        </p:txBody>
      </p:sp>
      <p:sp>
        <p:nvSpPr>
          <p:cNvPr id="10" name="灯片编号占位符 5"/>
          <p:cNvSpPr>
            <a:spLocks noGrp="1"/>
          </p:cNvSpPr>
          <p:nvPr>
            <p:ph type="sldNum" sz="quarter" idx="12"/>
          </p:nvPr>
        </p:nvSpPr>
        <p:spPr/>
        <p:txBody>
          <a:bodyPr/>
          <a:lstStyle/>
          <a:p>
            <a:fld id="{158F7CCE-9E7C-4D5B-A83A-EF083E3CD186}" type="slidenum">
              <a:rPr lang="en-US" altLang="ko-KR"/>
              <a:pPr/>
              <a:t>86</a:t>
            </a:fld>
            <a:endParaRPr lang="en-US" altLang="ko-KR"/>
          </a:p>
        </p:txBody>
      </p:sp>
      <p:sp>
        <p:nvSpPr>
          <p:cNvPr id="150532" name="Rectangle 4"/>
          <p:cNvSpPr>
            <a:spLocks noChangeArrowheads="1"/>
          </p:cNvSpPr>
          <p:nvPr/>
        </p:nvSpPr>
        <p:spPr bwMode="auto">
          <a:xfrm>
            <a:off x="468313" y="1125538"/>
            <a:ext cx="8280400" cy="1127125"/>
          </a:xfrm>
          <a:prstGeom prst="rect">
            <a:avLst/>
          </a:prstGeom>
          <a:noFill/>
          <a:ln w="7938">
            <a:noFill/>
            <a:miter lim="800000"/>
            <a:headEnd/>
            <a:tailEnd/>
          </a:ln>
          <a:effectLst/>
        </p:spPr>
        <p:txBody>
          <a:bodyPr>
            <a:spAutoFit/>
          </a:bodyPr>
          <a:lstStyle/>
          <a:p>
            <a:pPr algn="just">
              <a:spcBef>
                <a:spcPct val="20000"/>
              </a:spcBef>
            </a:pPr>
            <a:r>
              <a:rPr lang="zh-CN" altLang="en-US" b="1">
                <a:solidFill>
                  <a:schemeClr val="accent2"/>
                </a:solidFill>
                <a:latin typeface="Arial" charset="0"/>
                <a:ea typeface="楷体_GB2312" pitchFamily="49" charset="-122"/>
              </a:rPr>
              <a:t>（一）对账（</a:t>
            </a:r>
            <a:r>
              <a:rPr lang="en-US" altLang="zh-CN" b="1">
                <a:solidFill>
                  <a:schemeClr val="accent2"/>
                </a:solidFill>
                <a:latin typeface="Arial" charset="0"/>
                <a:ea typeface="楷体_GB2312" pitchFamily="49" charset="-122"/>
              </a:rPr>
              <a:t>P.65</a:t>
            </a:r>
            <a:r>
              <a:rPr lang="zh-CN" altLang="en-US" b="1">
                <a:solidFill>
                  <a:schemeClr val="accent2"/>
                </a:solidFill>
                <a:latin typeface="Arial" charset="0"/>
                <a:ea typeface="楷体_GB2312" pitchFamily="49" charset="-122"/>
              </a:rPr>
              <a:t>）</a:t>
            </a:r>
          </a:p>
          <a:p>
            <a:pPr algn="just">
              <a:spcBef>
                <a:spcPct val="20000"/>
              </a:spcBef>
            </a:pPr>
            <a:r>
              <a:rPr lang="zh-CN" altLang="en-US" sz="2000">
                <a:solidFill>
                  <a:srgbClr val="0B0C17"/>
                </a:solidFill>
                <a:latin typeface="Arial" charset="0"/>
                <a:ea typeface="楷体_GB2312" pitchFamily="49" charset="-122"/>
              </a:rPr>
              <a:t>       对账是对账簿记录进行的核对工作，包括账证核对、账账核对、账实核对、内外账核对等。</a:t>
            </a:r>
          </a:p>
        </p:txBody>
      </p:sp>
      <p:sp>
        <p:nvSpPr>
          <p:cNvPr id="150533" name="Rectangle 5"/>
          <p:cNvSpPr>
            <a:spLocks noChangeArrowheads="1"/>
          </p:cNvSpPr>
          <p:nvPr/>
        </p:nvSpPr>
        <p:spPr bwMode="auto">
          <a:xfrm>
            <a:off x="468313" y="2276475"/>
            <a:ext cx="8280400" cy="1492250"/>
          </a:xfrm>
          <a:prstGeom prst="rect">
            <a:avLst/>
          </a:prstGeom>
          <a:noFill/>
          <a:ln w="7938">
            <a:noFill/>
            <a:miter lim="800000"/>
            <a:headEnd/>
            <a:tailEnd/>
          </a:ln>
          <a:effectLst/>
        </p:spPr>
        <p:txBody>
          <a:bodyPr>
            <a:spAutoFit/>
          </a:bodyPr>
          <a:lstStyle/>
          <a:p>
            <a:pPr algn="just">
              <a:spcBef>
                <a:spcPct val="20000"/>
              </a:spcBef>
            </a:pPr>
            <a:r>
              <a:rPr lang="zh-CN" altLang="en-US" b="1">
                <a:solidFill>
                  <a:schemeClr val="accent2"/>
                </a:solidFill>
                <a:latin typeface="Arial" charset="0"/>
                <a:ea typeface="楷体_GB2312" pitchFamily="49" charset="-122"/>
              </a:rPr>
              <a:t>（二）结账</a:t>
            </a:r>
          </a:p>
          <a:p>
            <a:pPr algn="just">
              <a:spcBef>
                <a:spcPct val="20000"/>
              </a:spcBef>
            </a:pPr>
            <a:r>
              <a:rPr lang="zh-CN" altLang="en-US" sz="2000">
                <a:solidFill>
                  <a:srgbClr val="0B0C17"/>
                </a:solidFill>
                <a:latin typeface="Arial" charset="0"/>
                <a:ea typeface="楷体_GB2312" pitchFamily="49" charset="-122"/>
              </a:rPr>
              <a:t>       结账是在期末（月末、季末、年末）将当期应记的经济业务全部登记入账的基础上，结算、登记各种账簿本期发生额和期末余额的工作。</a:t>
            </a:r>
          </a:p>
          <a:p>
            <a:pPr algn="just">
              <a:spcBef>
                <a:spcPct val="20000"/>
              </a:spcBef>
            </a:pPr>
            <a:r>
              <a:rPr lang="zh-CN" altLang="en-US" sz="2000">
                <a:solidFill>
                  <a:srgbClr val="0B0C17"/>
                </a:solidFill>
                <a:latin typeface="Arial" charset="0"/>
                <a:ea typeface="楷体_GB2312" pitchFamily="49" charset="-122"/>
              </a:rPr>
              <a:t>       结账工作如何开展，取决于账户究竟属于实账户还是虚账户。</a:t>
            </a:r>
          </a:p>
        </p:txBody>
      </p:sp>
      <p:sp>
        <p:nvSpPr>
          <p:cNvPr id="150534" name="Rectangle 6"/>
          <p:cNvSpPr>
            <a:spLocks noChangeArrowheads="1"/>
          </p:cNvSpPr>
          <p:nvPr/>
        </p:nvSpPr>
        <p:spPr bwMode="auto">
          <a:xfrm>
            <a:off x="539750" y="3933825"/>
            <a:ext cx="3251200" cy="396875"/>
          </a:xfrm>
          <a:prstGeom prst="rect">
            <a:avLst/>
          </a:prstGeom>
          <a:noFill/>
          <a:ln w="7938">
            <a:noFill/>
            <a:miter lim="800000"/>
            <a:headEnd/>
            <a:tailEnd/>
          </a:ln>
          <a:effectLst/>
        </p:spPr>
        <p:txBody>
          <a:bodyPr wrap="none">
            <a:spAutoFit/>
          </a:bodyPr>
          <a:lstStyle/>
          <a:p>
            <a:r>
              <a:rPr lang="zh-CN" altLang="en-US" sz="2000" b="1">
                <a:solidFill>
                  <a:srgbClr val="CC0000"/>
                </a:solidFill>
                <a:latin typeface="Arial" charset="0"/>
                <a:ea typeface="楷体_GB2312" pitchFamily="49" charset="-122"/>
              </a:rPr>
              <a:t>账户分为实账户和虚账户：</a:t>
            </a:r>
          </a:p>
        </p:txBody>
      </p:sp>
      <p:sp>
        <p:nvSpPr>
          <p:cNvPr id="150535" name="Rectangle 7"/>
          <p:cNvSpPr>
            <a:spLocks noChangeArrowheads="1"/>
          </p:cNvSpPr>
          <p:nvPr/>
        </p:nvSpPr>
        <p:spPr bwMode="auto">
          <a:xfrm>
            <a:off x="539750" y="4437063"/>
            <a:ext cx="3706813" cy="1439862"/>
          </a:xfrm>
          <a:prstGeom prst="rect">
            <a:avLst/>
          </a:prstGeom>
          <a:noFill/>
          <a:ln w="25400">
            <a:solidFill>
              <a:srgbClr val="00CCFF"/>
            </a:solidFill>
            <a:miter lim="800000"/>
            <a:headEnd/>
            <a:tailEnd/>
          </a:ln>
          <a:effectLst/>
        </p:spPr>
        <p:txBody>
          <a:bodyPr/>
          <a:lstStyle/>
          <a:p>
            <a:pPr algn="just">
              <a:lnSpc>
                <a:spcPct val="110000"/>
              </a:lnSpc>
              <a:spcBef>
                <a:spcPct val="20000"/>
              </a:spcBef>
            </a:pPr>
            <a:r>
              <a:rPr lang="zh-CN" altLang="en-US" sz="2000">
                <a:solidFill>
                  <a:srgbClr val="0000CC"/>
                </a:solidFill>
                <a:ea typeface="楷体_GB2312" pitchFamily="49" charset="-122"/>
              </a:rPr>
              <a:t>实账户一般有期末余额</a:t>
            </a:r>
            <a:r>
              <a:rPr lang="zh-CN" altLang="en-US" sz="2000">
                <a:solidFill>
                  <a:srgbClr val="0B0C17"/>
                </a:solidFill>
                <a:ea typeface="楷体_GB2312" pitchFamily="49" charset="-122"/>
              </a:rPr>
              <a:t>，是列示在资产负债表上的账户，包括资产类账户、负债类账户、所有者权益类账户等。</a:t>
            </a:r>
          </a:p>
        </p:txBody>
      </p:sp>
      <p:sp>
        <p:nvSpPr>
          <p:cNvPr id="150536" name="Rectangle 8"/>
          <p:cNvSpPr>
            <a:spLocks noChangeArrowheads="1"/>
          </p:cNvSpPr>
          <p:nvPr/>
        </p:nvSpPr>
        <p:spPr bwMode="auto">
          <a:xfrm>
            <a:off x="4787900" y="4437063"/>
            <a:ext cx="3706813" cy="1439862"/>
          </a:xfrm>
          <a:prstGeom prst="rect">
            <a:avLst/>
          </a:prstGeom>
          <a:noFill/>
          <a:ln w="25400">
            <a:solidFill>
              <a:srgbClr val="00CCFF"/>
            </a:solidFill>
            <a:prstDash val="dash"/>
            <a:miter lim="800000"/>
            <a:headEnd/>
            <a:tailEnd/>
          </a:ln>
          <a:effectLst/>
        </p:spPr>
        <p:txBody>
          <a:bodyPr/>
          <a:lstStyle/>
          <a:p>
            <a:pPr algn="just">
              <a:lnSpc>
                <a:spcPct val="110000"/>
              </a:lnSpc>
              <a:spcBef>
                <a:spcPct val="20000"/>
              </a:spcBef>
            </a:pPr>
            <a:r>
              <a:rPr lang="zh-CN" altLang="en-US" sz="2000">
                <a:solidFill>
                  <a:srgbClr val="0000CC"/>
                </a:solidFill>
                <a:ea typeface="楷体_GB2312" pitchFamily="49" charset="-122"/>
              </a:rPr>
              <a:t>虚账户一般没有期末余额</a:t>
            </a:r>
            <a:r>
              <a:rPr lang="zh-CN" altLang="en-US" sz="2000">
                <a:solidFill>
                  <a:srgbClr val="0B0C17"/>
                </a:solidFill>
                <a:ea typeface="楷体_GB2312" pitchFamily="49" charset="-122"/>
              </a:rPr>
              <a:t>，是列示在利润表上的账户，包括费用类、收入类账户等。</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zh-CN" altLang="en-US" sz="3600">
                <a:solidFill>
                  <a:schemeClr val="bg1"/>
                </a:solidFill>
              </a:rPr>
              <a:t>六、账簿登记和使用的规则</a:t>
            </a:r>
          </a:p>
        </p:txBody>
      </p:sp>
      <p:sp>
        <p:nvSpPr>
          <p:cNvPr id="151555" name="Rectangle 3"/>
          <p:cNvSpPr>
            <a:spLocks noGrp="1" noChangeArrowheads="1"/>
          </p:cNvSpPr>
          <p:nvPr>
            <p:ph idx="1"/>
          </p:nvPr>
        </p:nvSpPr>
        <p:spPr>
          <a:xfrm>
            <a:off x="539750" y="1196975"/>
            <a:ext cx="8135938" cy="5256213"/>
          </a:xfrm>
        </p:spPr>
        <p:txBody>
          <a:bodyPr/>
          <a:lstStyle/>
          <a:p>
            <a:pPr>
              <a:lnSpc>
                <a:spcPct val="110000"/>
              </a:lnSpc>
              <a:spcBef>
                <a:spcPct val="40000"/>
              </a:spcBef>
            </a:pPr>
            <a:r>
              <a:rPr lang="zh-CN" altLang="en-US" sz="2800" b="0">
                <a:solidFill>
                  <a:srgbClr val="0B0C17"/>
                </a:solidFill>
              </a:rPr>
              <a:t>（一）账簿</a:t>
            </a:r>
            <a:r>
              <a:rPr lang="zh-CN" altLang="en-US" sz="2800">
                <a:solidFill>
                  <a:srgbClr val="CC0000"/>
                </a:solidFill>
              </a:rPr>
              <a:t>启用</a:t>
            </a:r>
            <a:r>
              <a:rPr lang="zh-CN" altLang="en-US" sz="2800" b="0">
                <a:solidFill>
                  <a:srgbClr val="0B0C17"/>
                </a:solidFill>
              </a:rPr>
              <a:t>的规则</a:t>
            </a:r>
            <a:r>
              <a:rPr lang="zh-CN" altLang="en-US" sz="2000" b="0">
                <a:solidFill>
                  <a:srgbClr val="0B0C17"/>
                </a:solidFill>
              </a:rPr>
              <a:t>（教材67页）</a:t>
            </a:r>
          </a:p>
          <a:p>
            <a:pPr>
              <a:lnSpc>
                <a:spcPct val="110000"/>
              </a:lnSpc>
              <a:spcBef>
                <a:spcPct val="40000"/>
              </a:spcBef>
            </a:pPr>
            <a:r>
              <a:rPr lang="zh-CN" altLang="en-US" sz="2800" b="0">
                <a:solidFill>
                  <a:srgbClr val="0B0C17"/>
                </a:solidFill>
              </a:rPr>
              <a:t>（二）账簿</a:t>
            </a:r>
            <a:r>
              <a:rPr lang="zh-CN" altLang="en-US" sz="2800">
                <a:solidFill>
                  <a:srgbClr val="CC0000"/>
                </a:solidFill>
              </a:rPr>
              <a:t>登记</a:t>
            </a:r>
            <a:r>
              <a:rPr lang="zh-CN" altLang="en-US" sz="2800" b="0">
                <a:solidFill>
                  <a:srgbClr val="0B0C17"/>
                </a:solidFill>
              </a:rPr>
              <a:t>的规则</a:t>
            </a:r>
          </a:p>
          <a:p>
            <a:pPr>
              <a:lnSpc>
                <a:spcPct val="110000"/>
              </a:lnSpc>
              <a:spcBef>
                <a:spcPct val="40000"/>
              </a:spcBef>
            </a:pPr>
            <a:r>
              <a:rPr lang="zh-CN" altLang="en-US" sz="2800" b="0">
                <a:solidFill>
                  <a:srgbClr val="0B0C17"/>
                </a:solidFill>
              </a:rPr>
              <a:t>（三）</a:t>
            </a:r>
            <a:r>
              <a:rPr lang="zh-CN" altLang="en-US" sz="2800">
                <a:solidFill>
                  <a:srgbClr val="CC0000"/>
                </a:solidFill>
              </a:rPr>
              <a:t>更正</a:t>
            </a:r>
            <a:r>
              <a:rPr lang="zh-CN" altLang="en-US" sz="2800" b="0">
                <a:solidFill>
                  <a:srgbClr val="0B0C17"/>
                </a:solidFill>
              </a:rPr>
              <a:t>错账的方法</a:t>
            </a:r>
          </a:p>
          <a:p>
            <a:pPr>
              <a:lnSpc>
                <a:spcPct val="110000"/>
              </a:lnSpc>
              <a:spcBef>
                <a:spcPct val="40000"/>
              </a:spcBef>
            </a:pPr>
            <a:r>
              <a:rPr lang="zh-CN" altLang="en-US" sz="2800" b="0">
                <a:solidFill>
                  <a:srgbClr val="0000CC"/>
                </a:solidFill>
              </a:rPr>
              <a:t>           更正错账</a:t>
            </a:r>
            <a:r>
              <a:rPr lang="zh-CN" altLang="en-US" sz="2800" b="0">
                <a:solidFill>
                  <a:srgbClr val="0B0C17"/>
                </a:solidFill>
              </a:rPr>
              <a:t>的方法有三种：</a:t>
            </a:r>
          </a:p>
          <a:p>
            <a:pPr>
              <a:lnSpc>
                <a:spcPct val="110000"/>
              </a:lnSpc>
              <a:spcBef>
                <a:spcPct val="40000"/>
              </a:spcBef>
            </a:pPr>
            <a:r>
              <a:rPr lang="zh-CN" altLang="en-US" sz="2800" b="0">
                <a:solidFill>
                  <a:srgbClr val="0B0C17"/>
                </a:solidFill>
              </a:rPr>
              <a:t>           1.划线更正法</a:t>
            </a:r>
          </a:p>
          <a:p>
            <a:pPr>
              <a:lnSpc>
                <a:spcPct val="110000"/>
              </a:lnSpc>
              <a:spcBef>
                <a:spcPct val="40000"/>
              </a:spcBef>
            </a:pPr>
            <a:r>
              <a:rPr lang="zh-CN" altLang="en-US" sz="2800" b="0">
                <a:solidFill>
                  <a:srgbClr val="0B0C17"/>
                </a:solidFill>
              </a:rPr>
              <a:t>           2.红字更正法</a:t>
            </a:r>
          </a:p>
          <a:p>
            <a:pPr>
              <a:lnSpc>
                <a:spcPct val="110000"/>
              </a:lnSpc>
              <a:spcBef>
                <a:spcPct val="40000"/>
              </a:spcBef>
            </a:pPr>
            <a:r>
              <a:rPr lang="zh-CN" altLang="en-US" sz="2800" b="0">
                <a:solidFill>
                  <a:srgbClr val="0B0C17"/>
                </a:solidFill>
              </a:rPr>
              <a:t>           3.补充登记法</a:t>
            </a:r>
          </a:p>
        </p:txBody>
      </p:sp>
      <p:sp>
        <p:nvSpPr>
          <p:cNvPr id="4" name="日期占位符 3"/>
          <p:cNvSpPr>
            <a:spLocks noGrp="1"/>
          </p:cNvSpPr>
          <p:nvPr>
            <p:ph type="dt" sz="half" idx="10"/>
          </p:nvPr>
        </p:nvSpPr>
        <p:spPr/>
        <p:txBody>
          <a:bodyPr/>
          <a:lstStyle/>
          <a:p>
            <a:fld id="{128E3DBC-46F8-45C7-8C2C-B12555BDE03A}"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469BC6CF-2386-40D4-A9A1-5BE9236426E5}" type="slidenum">
              <a:rPr lang="en-US" altLang="ko-KR"/>
              <a:pPr/>
              <a:t>87</a:t>
            </a:fld>
            <a:endParaRPr lang="en-US" altLang="ko-K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zh-CN" altLang="en-US" sz="2800">
                <a:solidFill>
                  <a:schemeClr val="bg1"/>
                </a:solidFill>
                <a:ea typeface="楷体_GB2312" pitchFamily="49" charset="-122"/>
              </a:rPr>
              <a:t>1</a:t>
            </a:r>
            <a:r>
              <a:rPr lang="en-US" altLang="zh-CN" sz="2800">
                <a:solidFill>
                  <a:schemeClr val="bg1"/>
                </a:solidFill>
                <a:ea typeface="楷体_GB2312" pitchFamily="49" charset="-122"/>
              </a:rPr>
              <a:t>.</a:t>
            </a:r>
            <a:r>
              <a:rPr lang="zh-CN" altLang="en-US" sz="2800">
                <a:solidFill>
                  <a:schemeClr val="bg1"/>
                </a:solidFill>
                <a:ea typeface="楷体_GB2312" pitchFamily="49" charset="-122"/>
              </a:rPr>
              <a:t>划线更正法</a:t>
            </a:r>
            <a:r>
              <a:rPr lang="zh-CN" altLang="en-US" sz="2000">
                <a:solidFill>
                  <a:schemeClr val="bg1"/>
                </a:solidFill>
                <a:ea typeface="楷体_GB2312" pitchFamily="49" charset="-122"/>
              </a:rPr>
              <a:t>（教材</a:t>
            </a:r>
            <a:r>
              <a:rPr lang="en-US" altLang="zh-CN" sz="2000">
                <a:solidFill>
                  <a:schemeClr val="bg1"/>
                </a:solidFill>
                <a:ea typeface="楷体_GB2312" pitchFamily="49" charset="-122"/>
              </a:rPr>
              <a:t>68</a:t>
            </a:r>
            <a:r>
              <a:rPr lang="zh-CN" altLang="en-US" sz="2000">
                <a:solidFill>
                  <a:schemeClr val="bg1"/>
                </a:solidFill>
                <a:ea typeface="楷体_GB2312" pitchFamily="49" charset="-122"/>
              </a:rPr>
              <a:t>页）</a:t>
            </a:r>
          </a:p>
        </p:txBody>
      </p:sp>
      <p:sp>
        <p:nvSpPr>
          <p:cNvPr id="152579" name="Rectangle 3"/>
          <p:cNvSpPr>
            <a:spLocks noGrp="1" noChangeArrowheads="1"/>
          </p:cNvSpPr>
          <p:nvPr>
            <p:ph idx="1"/>
          </p:nvPr>
        </p:nvSpPr>
        <p:spPr>
          <a:xfrm>
            <a:off x="539750" y="1052513"/>
            <a:ext cx="8135938" cy="1223962"/>
          </a:xfrm>
        </p:spPr>
        <p:txBody>
          <a:bodyPr/>
          <a:lstStyle/>
          <a:p>
            <a:pPr>
              <a:lnSpc>
                <a:spcPct val="120000"/>
              </a:lnSpc>
            </a:pPr>
            <a:r>
              <a:rPr lang="zh-CN" altLang="en-US" sz="2800" b="0">
                <a:solidFill>
                  <a:srgbClr val="0B0C17"/>
                </a:solidFill>
                <a:latin typeface="楷体_GB2312" pitchFamily="49" charset="-122"/>
              </a:rPr>
              <a:t>    结账前，如果发现账簿记录有错，而记账凭证没有错，应采用划线更正法。</a:t>
            </a:r>
          </a:p>
        </p:txBody>
      </p:sp>
      <p:sp>
        <p:nvSpPr>
          <p:cNvPr id="28" name="日期占位符 3"/>
          <p:cNvSpPr>
            <a:spLocks noGrp="1"/>
          </p:cNvSpPr>
          <p:nvPr>
            <p:ph type="dt" sz="half" idx="10"/>
          </p:nvPr>
        </p:nvSpPr>
        <p:spPr/>
        <p:txBody>
          <a:bodyPr/>
          <a:lstStyle/>
          <a:p>
            <a:fld id="{69B9A489-ABE0-41CF-BB7B-E308FFE82CED}" type="datetime1">
              <a:rPr lang="zh-CN" altLang="en-US"/>
              <a:pPr/>
              <a:t>2012-07-13</a:t>
            </a:fld>
            <a:endParaRPr lang="en-US" altLang="ko-KR"/>
          </a:p>
        </p:txBody>
      </p:sp>
      <p:sp>
        <p:nvSpPr>
          <p:cNvPr id="29" name="页脚占位符 4"/>
          <p:cNvSpPr>
            <a:spLocks noGrp="1"/>
          </p:cNvSpPr>
          <p:nvPr>
            <p:ph type="ftr" sz="quarter" idx="11"/>
          </p:nvPr>
        </p:nvSpPr>
        <p:spPr/>
        <p:txBody>
          <a:bodyPr/>
          <a:lstStyle/>
          <a:p>
            <a:r>
              <a:rPr lang="en-US" altLang="ko-KR"/>
              <a:t>会计学</a:t>
            </a:r>
          </a:p>
        </p:txBody>
      </p:sp>
      <p:sp>
        <p:nvSpPr>
          <p:cNvPr id="30" name="灯片编号占位符 5"/>
          <p:cNvSpPr>
            <a:spLocks noGrp="1"/>
          </p:cNvSpPr>
          <p:nvPr>
            <p:ph type="sldNum" sz="quarter" idx="12"/>
          </p:nvPr>
        </p:nvSpPr>
        <p:spPr/>
        <p:txBody>
          <a:bodyPr/>
          <a:lstStyle/>
          <a:p>
            <a:fld id="{2EAB8934-951D-41AB-8E47-DBF4627DFEDB}" type="slidenum">
              <a:rPr lang="en-US" altLang="ko-KR"/>
              <a:pPr/>
              <a:t>88</a:t>
            </a:fld>
            <a:endParaRPr lang="en-US" altLang="ko-KR"/>
          </a:p>
        </p:txBody>
      </p:sp>
      <p:sp>
        <p:nvSpPr>
          <p:cNvPr id="152600" name="Rectangle 24"/>
          <p:cNvSpPr>
            <a:spLocks noChangeArrowheads="1"/>
          </p:cNvSpPr>
          <p:nvPr/>
        </p:nvSpPr>
        <p:spPr bwMode="auto">
          <a:xfrm>
            <a:off x="1619250" y="4292600"/>
            <a:ext cx="1057275" cy="457200"/>
          </a:xfrm>
          <a:prstGeom prst="rect">
            <a:avLst/>
          </a:prstGeom>
          <a:noFill/>
          <a:ln w="7938">
            <a:noFill/>
            <a:miter lim="800000"/>
            <a:headEnd/>
            <a:tailEnd/>
          </a:ln>
          <a:effectLst/>
        </p:spPr>
        <p:txBody>
          <a:bodyPr wrap="none">
            <a:spAutoFit/>
          </a:bodyPr>
          <a:lstStyle/>
          <a:p>
            <a:r>
              <a:rPr lang="zh-CN" altLang="en-US">
                <a:solidFill>
                  <a:srgbClr val="0B0C17"/>
                </a:solidFill>
                <a:ea typeface="宋体" charset="-122"/>
              </a:rPr>
              <a:t>96300</a:t>
            </a:r>
          </a:p>
        </p:txBody>
      </p:sp>
      <p:sp>
        <p:nvSpPr>
          <p:cNvPr id="152580" name="Rectangle 4"/>
          <p:cNvSpPr>
            <a:spLocks noChangeArrowheads="1"/>
          </p:cNvSpPr>
          <p:nvPr/>
        </p:nvSpPr>
        <p:spPr bwMode="auto">
          <a:xfrm>
            <a:off x="539750" y="2655888"/>
            <a:ext cx="8283575" cy="457200"/>
          </a:xfrm>
          <a:prstGeom prst="rect">
            <a:avLst/>
          </a:prstGeom>
          <a:noFill/>
          <a:ln w="7938">
            <a:noFill/>
            <a:miter lim="800000"/>
            <a:headEnd/>
            <a:tailEnd/>
          </a:ln>
          <a:effectLst/>
        </p:spPr>
        <p:txBody>
          <a:bodyPr wrap="none">
            <a:spAutoFit/>
          </a:bodyPr>
          <a:lstStyle/>
          <a:p>
            <a:r>
              <a:rPr lang="zh-CN" altLang="en-US">
                <a:solidFill>
                  <a:srgbClr val="0B0C17"/>
                </a:solidFill>
                <a:latin typeface="Arial" charset="0"/>
                <a:ea typeface="楷体_GB2312" pitchFamily="49" charset="-122"/>
              </a:rPr>
              <a:t>例：凭证中正确金额为69300，记账金额为96300，更正时：</a:t>
            </a:r>
          </a:p>
        </p:txBody>
      </p:sp>
      <p:graphicFrame>
        <p:nvGraphicFramePr>
          <p:cNvPr id="152581" name="Group 5"/>
          <p:cNvGraphicFramePr>
            <a:graphicFrameLocks noGrp="1"/>
          </p:cNvGraphicFramePr>
          <p:nvPr/>
        </p:nvGraphicFramePr>
        <p:xfrm>
          <a:off x="1325563" y="3565525"/>
          <a:ext cx="6415087" cy="1376363"/>
        </p:xfrm>
        <a:graphic>
          <a:graphicData uri="http://schemas.openxmlformats.org/drawingml/2006/table">
            <a:tbl>
              <a:tblPr/>
              <a:tblGrid>
                <a:gridCol w="2433637"/>
                <a:gridCol w="1438275"/>
                <a:gridCol w="2543175"/>
              </a:tblGrid>
              <a:tr h="688975">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1" i="0" u="none" strike="noStrike" cap="none" normalizeH="0" baseline="0" smtClean="0">
                        <a:ln>
                          <a:noFill/>
                        </a:ln>
                        <a:solidFill>
                          <a:srgbClr val="000099"/>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1" i="0" u="none" strike="noStrike" cap="none" normalizeH="0" baseline="0" smtClean="0">
                        <a:ln>
                          <a:noFill/>
                        </a:ln>
                        <a:solidFill>
                          <a:srgbClr val="000099"/>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99"/>
                          </a:solidFill>
                          <a:effectLst/>
                          <a:latin typeface="Arial" charset="0"/>
                          <a:ea typeface="楷体_GB2312" pitchFamily="49" charset="-122"/>
                        </a:rPr>
                        <a:t>     </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87388">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1" i="0" u="none" strike="noStrike" cap="none" normalizeH="0" baseline="0" smtClean="0">
                        <a:ln>
                          <a:noFill/>
                        </a:ln>
                        <a:solidFill>
                          <a:srgbClr val="000000"/>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endParaRPr kumimoji="1" lang="zh-CN" altLang="en-US" sz="2000" b="1" i="0" u="none" strike="noStrike" cap="none" normalizeH="0" baseline="0" smtClean="0">
                        <a:ln>
                          <a:noFill/>
                        </a:ln>
                        <a:solidFill>
                          <a:srgbClr val="00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0000"/>
                          </a:solidFill>
                          <a:effectLst/>
                          <a:latin typeface="Arial" charset="0"/>
                          <a:ea typeface="楷体_GB2312" pitchFamily="49" charset="-122"/>
                        </a:rPr>
                        <a:t>     </a:t>
                      </a:r>
                    </a:p>
                  </a:txBody>
                  <a:tcP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2596" name="Line 20"/>
          <p:cNvSpPr>
            <a:spLocks noChangeShapeType="1"/>
          </p:cNvSpPr>
          <p:nvPr/>
        </p:nvSpPr>
        <p:spPr bwMode="auto">
          <a:xfrm flipV="1">
            <a:off x="1682750" y="4545013"/>
            <a:ext cx="377825" cy="3175"/>
          </a:xfrm>
          <a:prstGeom prst="line">
            <a:avLst/>
          </a:prstGeom>
          <a:noFill/>
          <a:ln w="38100">
            <a:solidFill>
              <a:srgbClr val="FF0000"/>
            </a:solidFill>
            <a:round/>
            <a:headEnd/>
            <a:tailEnd/>
          </a:ln>
          <a:effectLst/>
        </p:spPr>
        <p:txBody>
          <a:bodyPr/>
          <a:lstStyle/>
          <a:p>
            <a:endParaRPr lang="zh-CN" altLang="en-US"/>
          </a:p>
        </p:txBody>
      </p:sp>
      <p:sp>
        <p:nvSpPr>
          <p:cNvPr id="152598" name="Rectangle 22"/>
          <p:cNvSpPr>
            <a:spLocks noChangeArrowheads="1"/>
          </p:cNvSpPr>
          <p:nvPr/>
        </p:nvSpPr>
        <p:spPr bwMode="auto">
          <a:xfrm>
            <a:off x="1619250" y="3592513"/>
            <a:ext cx="1516063" cy="519112"/>
          </a:xfrm>
          <a:prstGeom prst="rect">
            <a:avLst/>
          </a:prstGeom>
          <a:noFill/>
          <a:ln w="9525">
            <a:noFill/>
            <a:miter lim="800000"/>
            <a:headEnd/>
            <a:tailEnd/>
          </a:ln>
          <a:effectLst/>
        </p:spPr>
        <p:txBody>
          <a:bodyPr wrap="none">
            <a:spAutoFit/>
          </a:bodyPr>
          <a:lstStyle/>
          <a:p>
            <a:pPr latinLnBrk="0"/>
            <a:r>
              <a:rPr lang="zh-CN" altLang="en-US">
                <a:solidFill>
                  <a:srgbClr val="0B0C17"/>
                </a:solidFill>
                <a:ea typeface="宋体" charset="-122"/>
              </a:rPr>
              <a:t>69300</a:t>
            </a:r>
            <a:r>
              <a:rPr kumimoji="0" lang="zh-CN" altLang="en-US"/>
              <a:t> </a:t>
            </a:r>
            <a:r>
              <a:rPr kumimoji="0" lang="zh-CN" altLang="en-US" sz="2800" b="1">
                <a:solidFill>
                  <a:srgbClr val="CC0000"/>
                </a:solidFill>
                <a:latin typeface="Arial" charset="0"/>
                <a:ea typeface="楷体_GB2312" pitchFamily="49" charset="-122"/>
              </a:rPr>
              <a:t>●</a:t>
            </a:r>
          </a:p>
        </p:txBody>
      </p:sp>
      <p:sp>
        <p:nvSpPr>
          <p:cNvPr id="152601" name="Rectangle 25"/>
          <p:cNvSpPr>
            <a:spLocks noChangeArrowheads="1"/>
          </p:cNvSpPr>
          <p:nvPr/>
        </p:nvSpPr>
        <p:spPr bwMode="auto">
          <a:xfrm>
            <a:off x="5651500" y="3663950"/>
            <a:ext cx="1516063" cy="519113"/>
          </a:xfrm>
          <a:prstGeom prst="rect">
            <a:avLst/>
          </a:prstGeom>
          <a:noFill/>
          <a:ln w="9525">
            <a:noFill/>
            <a:miter lim="800000"/>
            <a:headEnd/>
            <a:tailEnd/>
          </a:ln>
          <a:effectLst/>
        </p:spPr>
        <p:txBody>
          <a:bodyPr wrap="none">
            <a:spAutoFit/>
          </a:bodyPr>
          <a:lstStyle/>
          <a:p>
            <a:pPr latinLnBrk="0"/>
            <a:r>
              <a:rPr lang="zh-CN" altLang="en-US">
                <a:solidFill>
                  <a:srgbClr val="0B0C17"/>
                </a:solidFill>
                <a:ea typeface="宋体" charset="-122"/>
              </a:rPr>
              <a:t>69300</a:t>
            </a:r>
            <a:r>
              <a:rPr kumimoji="0" lang="zh-CN" altLang="en-US"/>
              <a:t> </a:t>
            </a:r>
            <a:r>
              <a:rPr kumimoji="0" lang="zh-CN" altLang="en-US" sz="2800" b="1">
                <a:solidFill>
                  <a:srgbClr val="CC0000"/>
                </a:solidFill>
                <a:latin typeface="Arial" charset="0"/>
                <a:ea typeface="楷体_GB2312" pitchFamily="49" charset="-122"/>
              </a:rPr>
              <a:t>●</a:t>
            </a:r>
          </a:p>
        </p:txBody>
      </p:sp>
      <p:sp>
        <p:nvSpPr>
          <p:cNvPr id="152602" name="Rectangle 26"/>
          <p:cNvSpPr>
            <a:spLocks noChangeArrowheads="1"/>
          </p:cNvSpPr>
          <p:nvPr/>
        </p:nvSpPr>
        <p:spPr bwMode="auto">
          <a:xfrm>
            <a:off x="5651500" y="4364038"/>
            <a:ext cx="1057275" cy="457200"/>
          </a:xfrm>
          <a:prstGeom prst="rect">
            <a:avLst/>
          </a:prstGeom>
          <a:noFill/>
          <a:ln w="7938">
            <a:noFill/>
            <a:miter lim="800000"/>
            <a:headEnd/>
            <a:tailEnd/>
          </a:ln>
          <a:effectLst/>
        </p:spPr>
        <p:txBody>
          <a:bodyPr wrap="none">
            <a:spAutoFit/>
          </a:bodyPr>
          <a:lstStyle/>
          <a:p>
            <a:r>
              <a:rPr lang="zh-CN" altLang="en-US">
                <a:solidFill>
                  <a:srgbClr val="0B0C17"/>
                </a:solidFill>
                <a:ea typeface="宋体" charset="-122"/>
              </a:rPr>
              <a:t>96300</a:t>
            </a:r>
          </a:p>
        </p:txBody>
      </p:sp>
      <p:sp>
        <p:nvSpPr>
          <p:cNvPr id="152597" name="Line 21"/>
          <p:cNvSpPr>
            <a:spLocks noChangeShapeType="1"/>
          </p:cNvSpPr>
          <p:nvPr/>
        </p:nvSpPr>
        <p:spPr bwMode="auto">
          <a:xfrm flipV="1">
            <a:off x="5708650" y="4618038"/>
            <a:ext cx="1008063" cy="3175"/>
          </a:xfrm>
          <a:prstGeom prst="line">
            <a:avLst/>
          </a:prstGeom>
          <a:noFill/>
          <a:ln w="38100">
            <a:solidFill>
              <a:srgbClr val="FF0000"/>
            </a:solidFill>
            <a:round/>
            <a:headEnd/>
            <a:tailEnd/>
          </a:ln>
          <a:effectLst/>
        </p:spPr>
        <p:txBody>
          <a:bodyPr/>
          <a:lstStyle/>
          <a:p>
            <a:endParaRPr lang="zh-CN" altLang="en-US"/>
          </a:p>
        </p:txBody>
      </p:sp>
      <p:sp>
        <p:nvSpPr>
          <p:cNvPr id="152603" name="Rectangle 27"/>
          <p:cNvSpPr>
            <a:spLocks noChangeArrowheads="1"/>
          </p:cNvSpPr>
          <p:nvPr/>
        </p:nvSpPr>
        <p:spPr bwMode="auto">
          <a:xfrm>
            <a:off x="1476375" y="5013325"/>
            <a:ext cx="1708150" cy="457200"/>
          </a:xfrm>
          <a:prstGeom prst="rect">
            <a:avLst/>
          </a:prstGeom>
          <a:noFill/>
          <a:ln w="7938">
            <a:noFill/>
            <a:miter lim="800000"/>
            <a:headEnd/>
            <a:tailEnd/>
          </a:ln>
          <a:effectLst/>
        </p:spPr>
        <p:txBody>
          <a:bodyPr wrap="none">
            <a:spAutoFit/>
          </a:bodyPr>
          <a:lstStyle/>
          <a:p>
            <a:r>
              <a:rPr lang="zh-CN" altLang="en-US">
                <a:solidFill>
                  <a:srgbClr val="0B0C17"/>
                </a:solidFill>
                <a:ea typeface="楷体_GB2312" pitchFamily="49" charset="-122"/>
              </a:rPr>
              <a:t>错误的方法</a:t>
            </a:r>
          </a:p>
        </p:txBody>
      </p:sp>
      <p:sp>
        <p:nvSpPr>
          <p:cNvPr id="152604" name="Rectangle 28"/>
          <p:cNvSpPr>
            <a:spLocks noChangeArrowheads="1"/>
          </p:cNvSpPr>
          <p:nvPr/>
        </p:nvSpPr>
        <p:spPr bwMode="auto">
          <a:xfrm>
            <a:off x="5435600" y="5013325"/>
            <a:ext cx="1708150" cy="457200"/>
          </a:xfrm>
          <a:prstGeom prst="rect">
            <a:avLst/>
          </a:prstGeom>
          <a:noFill/>
          <a:ln w="7938">
            <a:noFill/>
            <a:miter lim="800000"/>
            <a:headEnd/>
            <a:tailEnd/>
          </a:ln>
          <a:effectLst/>
        </p:spPr>
        <p:txBody>
          <a:bodyPr wrap="none">
            <a:spAutoFit/>
          </a:bodyPr>
          <a:lstStyle/>
          <a:p>
            <a:r>
              <a:rPr lang="zh-CN" altLang="en-US">
                <a:solidFill>
                  <a:srgbClr val="0B0C17"/>
                </a:solidFill>
                <a:ea typeface="楷体_GB2312" pitchFamily="49" charset="-122"/>
              </a:rPr>
              <a:t>正确的方法</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zh-CN" altLang="en-US" sz="2800">
                <a:solidFill>
                  <a:schemeClr val="bg1"/>
                </a:solidFill>
                <a:ea typeface="楷体_GB2312" pitchFamily="49" charset="-122"/>
              </a:rPr>
              <a:t>2.红字更正法</a:t>
            </a:r>
            <a:r>
              <a:rPr lang="zh-CN" altLang="en-US" sz="2000">
                <a:solidFill>
                  <a:schemeClr val="bg1"/>
                </a:solidFill>
                <a:ea typeface="楷体_GB2312" pitchFamily="49" charset="-122"/>
              </a:rPr>
              <a:t>（教材68页）</a:t>
            </a:r>
          </a:p>
        </p:txBody>
      </p:sp>
      <p:sp>
        <p:nvSpPr>
          <p:cNvPr id="6" name="日期占位符 3"/>
          <p:cNvSpPr>
            <a:spLocks noGrp="1"/>
          </p:cNvSpPr>
          <p:nvPr>
            <p:ph type="dt" sz="half" idx="10"/>
          </p:nvPr>
        </p:nvSpPr>
        <p:spPr/>
        <p:txBody>
          <a:bodyPr/>
          <a:lstStyle/>
          <a:p>
            <a:fld id="{AFDFCF83-7884-4F58-8974-9157E7E07222}" type="datetime1">
              <a:rPr lang="zh-CN" altLang="en-US"/>
              <a:pPr/>
              <a:t>2012-07-13</a:t>
            </a:fld>
            <a:endParaRPr lang="en-US" altLang="ko-KR"/>
          </a:p>
        </p:txBody>
      </p:sp>
      <p:sp>
        <p:nvSpPr>
          <p:cNvPr id="7" name="页脚占位符 4"/>
          <p:cNvSpPr>
            <a:spLocks noGrp="1"/>
          </p:cNvSpPr>
          <p:nvPr>
            <p:ph type="ftr" sz="quarter" idx="11"/>
          </p:nvPr>
        </p:nvSpPr>
        <p:spPr/>
        <p:txBody>
          <a:bodyPr/>
          <a:lstStyle/>
          <a:p>
            <a:r>
              <a:rPr lang="en-US" altLang="ko-KR"/>
              <a:t>会计学</a:t>
            </a:r>
          </a:p>
        </p:txBody>
      </p:sp>
      <p:sp>
        <p:nvSpPr>
          <p:cNvPr id="8" name="灯片编号占位符 5"/>
          <p:cNvSpPr>
            <a:spLocks noGrp="1"/>
          </p:cNvSpPr>
          <p:nvPr>
            <p:ph type="sldNum" sz="quarter" idx="12"/>
          </p:nvPr>
        </p:nvSpPr>
        <p:spPr/>
        <p:txBody>
          <a:bodyPr/>
          <a:lstStyle/>
          <a:p>
            <a:fld id="{53BBA7B5-980C-42B5-BE9A-776D1DE564E3}" type="slidenum">
              <a:rPr lang="en-US" altLang="ko-KR"/>
              <a:pPr/>
              <a:t>89</a:t>
            </a:fld>
            <a:endParaRPr lang="en-US" altLang="ko-KR"/>
          </a:p>
        </p:txBody>
      </p:sp>
      <p:sp>
        <p:nvSpPr>
          <p:cNvPr id="153604" name="Rectangle 4"/>
          <p:cNvSpPr>
            <a:spLocks noChangeArrowheads="1"/>
          </p:cNvSpPr>
          <p:nvPr/>
        </p:nvSpPr>
        <p:spPr bwMode="auto">
          <a:xfrm>
            <a:off x="539750" y="1052513"/>
            <a:ext cx="8064500" cy="1098550"/>
          </a:xfrm>
          <a:prstGeom prst="rect">
            <a:avLst/>
          </a:prstGeom>
          <a:noFill/>
          <a:ln w="7938">
            <a:noFill/>
            <a:miter lim="800000"/>
            <a:headEnd/>
            <a:tailEnd/>
          </a:ln>
          <a:effectLst/>
        </p:spPr>
        <p:txBody>
          <a:bodyPr>
            <a:spAutoFit/>
          </a:bodyPr>
          <a:lstStyle/>
          <a:p>
            <a:pPr>
              <a:spcBef>
                <a:spcPct val="30000"/>
              </a:spcBef>
            </a:pPr>
            <a:r>
              <a:rPr lang="zh-CN" altLang="en-US" sz="2000">
                <a:solidFill>
                  <a:srgbClr val="0B0C17"/>
                </a:solidFill>
                <a:ea typeface="楷体_GB2312" pitchFamily="49" charset="-122"/>
              </a:rPr>
              <a:t>红字更正法包括：</a:t>
            </a:r>
            <a:r>
              <a:rPr lang="zh-CN" altLang="en-US" sz="2000">
                <a:solidFill>
                  <a:srgbClr val="0000CC"/>
                </a:solidFill>
                <a:ea typeface="楷体_GB2312" pitchFamily="49" charset="-122"/>
              </a:rPr>
              <a:t>红字全部冲销法和红字差额冲销法。</a:t>
            </a:r>
          </a:p>
          <a:p>
            <a:pPr>
              <a:spcBef>
                <a:spcPct val="30000"/>
              </a:spcBef>
            </a:pPr>
            <a:r>
              <a:rPr lang="zh-CN" altLang="en-US" sz="2000">
                <a:solidFill>
                  <a:srgbClr val="0B0C17"/>
                </a:solidFill>
                <a:ea typeface="楷体_GB2312" pitchFamily="49" charset="-122"/>
              </a:rPr>
              <a:t>如果记账凭证中应借应贷的账户或金额有错误并已登记入账，可用红字更正法进行更正。</a:t>
            </a:r>
          </a:p>
        </p:txBody>
      </p:sp>
      <p:sp>
        <p:nvSpPr>
          <p:cNvPr id="153605" name="Rectangle 5"/>
          <p:cNvSpPr>
            <a:spLocks noChangeArrowheads="1"/>
          </p:cNvSpPr>
          <p:nvPr/>
        </p:nvSpPr>
        <p:spPr bwMode="auto">
          <a:xfrm>
            <a:off x="539750" y="2420938"/>
            <a:ext cx="3959225" cy="3744912"/>
          </a:xfrm>
          <a:prstGeom prst="rect">
            <a:avLst/>
          </a:prstGeom>
          <a:noFill/>
          <a:ln w="19050">
            <a:solidFill>
              <a:srgbClr val="666699"/>
            </a:solidFill>
            <a:miter lim="800000"/>
            <a:headEnd/>
            <a:tailEnd/>
          </a:ln>
          <a:effectLst/>
        </p:spPr>
        <p:txBody>
          <a:bodyPr/>
          <a:lstStyle/>
          <a:p>
            <a:pPr algn="just">
              <a:lnSpc>
                <a:spcPct val="110000"/>
              </a:lnSpc>
              <a:spcBef>
                <a:spcPct val="30000"/>
              </a:spcBef>
            </a:pPr>
            <a:r>
              <a:rPr lang="zh-CN" altLang="en-US" sz="2000" b="1">
                <a:solidFill>
                  <a:srgbClr val="CC0000"/>
                </a:solidFill>
                <a:latin typeface="Arial" charset="0"/>
                <a:ea typeface="楷体_GB2312" pitchFamily="49" charset="-122"/>
              </a:rPr>
              <a:t>（1）红字全部冲销法</a:t>
            </a:r>
            <a:endParaRPr lang="zh-CN" altLang="en-US" sz="2000">
              <a:solidFill>
                <a:srgbClr val="0B0C17"/>
              </a:solidFill>
              <a:latin typeface="Arial" charset="0"/>
              <a:ea typeface="楷体_GB2312" pitchFamily="49" charset="-122"/>
            </a:endParaRPr>
          </a:p>
          <a:p>
            <a:pPr>
              <a:lnSpc>
                <a:spcPct val="110000"/>
              </a:lnSpc>
              <a:spcBef>
                <a:spcPct val="30000"/>
              </a:spcBef>
            </a:pPr>
            <a:r>
              <a:rPr lang="zh-CN" altLang="en-US" sz="2000">
                <a:solidFill>
                  <a:srgbClr val="0B0C17"/>
                </a:solidFill>
                <a:latin typeface="Arial" charset="0"/>
                <a:ea typeface="楷体_GB2312" pitchFamily="49" charset="-122"/>
              </a:rPr>
              <a:t>适用于凭证中应借应贷科目用错。</a:t>
            </a:r>
          </a:p>
          <a:p>
            <a:pPr algn="just">
              <a:lnSpc>
                <a:spcPct val="110000"/>
              </a:lnSpc>
              <a:spcBef>
                <a:spcPct val="30000"/>
              </a:spcBef>
            </a:pPr>
            <a:r>
              <a:rPr lang="zh-CN" altLang="en-US" sz="2000" b="1">
                <a:solidFill>
                  <a:schemeClr val="accent2"/>
                </a:solidFill>
                <a:latin typeface="Arial" charset="0"/>
                <a:ea typeface="楷体_GB2312" pitchFamily="49" charset="-122"/>
              </a:rPr>
              <a:t>更正程序：</a:t>
            </a:r>
          </a:p>
          <a:p>
            <a:pPr algn="just">
              <a:lnSpc>
                <a:spcPct val="110000"/>
              </a:lnSpc>
              <a:spcBef>
                <a:spcPct val="30000"/>
              </a:spcBef>
            </a:pPr>
            <a:r>
              <a:rPr lang="zh-CN" altLang="en-US" sz="2000">
                <a:solidFill>
                  <a:srgbClr val="0B0C17"/>
                </a:solidFill>
                <a:latin typeface="Arial" charset="0"/>
                <a:ea typeface="楷体_GB2312" pitchFamily="49" charset="-122"/>
              </a:rPr>
              <a:t>（</a:t>
            </a:r>
            <a:r>
              <a:rPr lang="en-US" altLang="zh-CN" sz="2000">
                <a:solidFill>
                  <a:srgbClr val="0B0C17"/>
                </a:solidFill>
                <a:latin typeface="Arial" charset="0"/>
                <a:ea typeface="楷体_GB2312" pitchFamily="49" charset="-122"/>
              </a:rPr>
              <a:t>a）</a:t>
            </a:r>
            <a:r>
              <a:rPr lang="zh-CN" altLang="en-US" sz="2000">
                <a:solidFill>
                  <a:srgbClr val="0B0C17"/>
                </a:solidFill>
                <a:latin typeface="Arial" charset="0"/>
                <a:ea typeface="楷体_GB2312" pitchFamily="49" charset="-122"/>
              </a:rPr>
              <a:t>发现错误并已登记入账；</a:t>
            </a:r>
          </a:p>
          <a:p>
            <a:pPr algn="just">
              <a:lnSpc>
                <a:spcPct val="110000"/>
              </a:lnSpc>
              <a:spcBef>
                <a:spcPct val="30000"/>
              </a:spcBef>
            </a:pPr>
            <a:r>
              <a:rPr lang="zh-CN" altLang="en-US" sz="2000">
                <a:solidFill>
                  <a:srgbClr val="0B0C17"/>
                </a:solidFill>
                <a:latin typeface="Arial" charset="0"/>
                <a:ea typeface="楷体_GB2312" pitchFamily="49" charset="-122"/>
              </a:rPr>
              <a:t>（</a:t>
            </a:r>
            <a:r>
              <a:rPr lang="en-US" altLang="zh-CN" sz="2000">
                <a:solidFill>
                  <a:srgbClr val="0B0C17"/>
                </a:solidFill>
                <a:latin typeface="Arial" charset="0"/>
                <a:ea typeface="楷体_GB2312" pitchFamily="49" charset="-122"/>
              </a:rPr>
              <a:t>b）</a:t>
            </a:r>
            <a:r>
              <a:rPr lang="zh-CN" altLang="en-US" sz="2000">
                <a:solidFill>
                  <a:srgbClr val="0B0C17"/>
                </a:solidFill>
                <a:latin typeface="Arial" charset="0"/>
                <a:ea typeface="楷体_GB2312" pitchFamily="49" charset="-122"/>
              </a:rPr>
              <a:t>用红字填写一张与错误凭证相同内容的凭证，重新登记入账，冲销错误的记录。</a:t>
            </a:r>
          </a:p>
          <a:p>
            <a:pPr algn="just">
              <a:lnSpc>
                <a:spcPct val="110000"/>
              </a:lnSpc>
              <a:spcBef>
                <a:spcPct val="30000"/>
              </a:spcBef>
            </a:pPr>
            <a:r>
              <a:rPr lang="zh-CN" altLang="en-US" sz="2000">
                <a:solidFill>
                  <a:srgbClr val="0B0C17"/>
                </a:solidFill>
                <a:latin typeface="Arial" charset="0"/>
                <a:ea typeface="楷体_GB2312" pitchFamily="49" charset="-122"/>
              </a:rPr>
              <a:t>（</a:t>
            </a:r>
            <a:r>
              <a:rPr lang="en-US" altLang="zh-CN" sz="2000">
                <a:solidFill>
                  <a:srgbClr val="0B0C17"/>
                </a:solidFill>
                <a:latin typeface="Arial" charset="0"/>
                <a:ea typeface="楷体_GB2312" pitchFamily="49" charset="-122"/>
              </a:rPr>
              <a:t>c）</a:t>
            </a:r>
            <a:r>
              <a:rPr lang="zh-CN" altLang="en-US" sz="2000">
                <a:solidFill>
                  <a:srgbClr val="0B0C17"/>
                </a:solidFill>
                <a:latin typeface="Arial" charset="0"/>
                <a:ea typeface="楷体_GB2312" pitchFamily="49" charset="-122"/>
              </a:rPr>
              <a:t>用蓝字填写一张与正确的记账凭证，重新登记入账。</a:t>
            </a:r>
          </a:p>
        </p:txBody>
      </p:sp>
      <p:sp>
        <p:nvSpPr>
          <p:cNvPr id="153606" name="Rectangle 6"/>
          <p:cNvSpPr>
            <a:spLocks noChangeArrowheads="1"/>
          </p:cNvSpPr>
          <p:nvPr/>
        </p:nvSpPr>
        <p:spPr bwMode="auto">
          <a:xfrm>
            <a:off x="4787900" y="2420938"/>
            <a:ext cx="3959225" cy="3744912"/>
          </a:xfrm>
          <a:prstGeom prst="rect">
            <a:avLst/>
          </a:prstGeom>
          <a:noFill/>
          <a:ln w="19050">
            <a:solidFill>
              <a:srgbClr val="666699"/>
            </a:solidFill>
            <a:miter lim="800000"/>
            <a:headEnd/>
            <a:tailEnd/>
          </a:ln>
          <a:effectLst/>
        </p:spPr>
        <p:txBody>
          <a:bodyPr/>
          <a:lstStyle/>
          <a:p>
            <a:pPr algn="just">
              <a:lnSpc>
                <a:spcPct val="110000"/>
              </a:lnSpc>
              <a:spcBef>
                <a:spcPct val="30000"/>
              </a:spcBef>
            </a:pPr>
            <a:r>
              <a:rPr lang="zh-CN" altLang="en-US" sz="2000" b="1">
                <a:solidFill>
                  <a:srgbClr val="CC0000"/>
                </a:solidFill>
                <a:latin typeface="Arial" charset="0"/>
                <a:ea typeface="楷体_GB2312" pitchFamily="49" charset="-122"/>
              </a:rPr>
              <a:t>（2）红字差额冲销法</a:t>
            </a:r>
            <a:r>
              <a:rPr lang="zh-CN" altLang="en-US" sz="1600">
                <a:latin typeface="Arial" charset="0"/>
                <a:ea typeface="楷体_GB2312" pitchFamily="49" charset="-122"/>
              </a:rPr>
              <a:t>（教材68页）</a:t>
            </a:r>
          </a:p>
          <a:p>
            <a:pPr algn="just">
              <a:lnSpc>
                <a:spcPct val="110000"/>
              </a:lnSpc>
              <a:spcBef>
                <a:spcPct val="30000"/>
              </a:spcBef>
            </a:pPr>
            <a:r>
              <a:rPr lang="zh-CN" altLang="en-US" sz="2000">
                <a:solidFill>
                  <a:srgbClr val="0B0C17"/>
                </a:solidFill>
                <a:latin typeface="Arial" charset="0"/>
                <a:ea typeface="楷体_GB2312" pitchFamily="49" charset="-122"/>
              </a:rPr>
              <a:t>适用于应借应贷科目正确，但已填金额大于正确金额的错误 。</a:t>
            </a:r>
          </a:p>
          <a:p>
            <a:pPr algn="just">
              <a:lnSpc>
                <a:spcPct val="110000"/>
              </a:lnSpc>
              <a:spcBef>
                <a:spcPct val="30000"/>
              </a:spcBef>
            </a:pPr>
            <a:r>
              <a:rPr lang="zh-CN" altLang="en-US" sz="2000" b="1">
                <a:solidFill>
                  <a:schemeClr val="accent2"/>
                </a:solidFill>
                <a:latin typeface="Arial" charset="0"/>
                <a:ea typeface="楷体_GB2312" pitchFamily="49" charset="-122"/>
              </a:rPr>
              <a:t>更正程序：</a:t>
            </a:r>
          </a:p>
          <a:p>
            <a:pPr algn="just">
              <a:lnSpc>
                <a:spcPct val="110000"/>
              </a:lnSpc>
              <a:spcBef>
                <a:spcPct val="30000"/>
              </a:spcBef>
            </a:pPr>
            <a:r>
              <a:rPr lang="zh-CN" altLang="en-US" sz="2000">
                <a:solidFill>
                  <a:srgbClr val="0B0C17"/>
                </a:solidFill>
                <a:latin typeface="Arial" charset="0"/>
                <a:ea typeface="楷体_GB2312" pitchFamily="49" charset="-122"/>
              </a:rPr>
              <a:t>（</a:t>
            </a:r>
            <a:r>
              <a:rPr lang="en-US" altLang="zh-CN" sz="2000">
                <a:solidFill>
                  <a:srgbClr val="0B0C17"/>
                </a:solidFill>
                <a:latin typeface="Arial" charset="0"/>
                <a:ea typeface="楷体_GB2312" pitchFamily="49" charset="-122"/>
              </a:rPr>
              <a:t>a）</a:t>
            </a:r>
            <a:r>
              <a:rPr lang="zh-CN" altLang="en-US" sz="2000">
                <a:solidFill>
                  <a:srgbClr val="0B0C17"/>
                </a:solidFill>
                <a:latin typeface="Arial" charset="0"/>
                <a:ea typeface="楷体_GB2312" pitchFamily="49" charset="-122"/>
              </a:rPr>
              <a:t>出现差错并已登记入账。</a:t>
            </a:r>
          </a:p>
          <a:p>
            <a:pPr algn="just">
              <a:lnSpc>
                <a:spcPct val="110000"/>
              </a:lnSpc>
              <a:spcBef>
                <a:spcPct val="30000"/>
              </a:spcBef>
            </a:pPr>
            <a:r>
              <a:rPr lang="zh-CN" altLang="en-US" sz="2000">
                <a:solidFill>
                  <a:srgbClr val="0B0C17"/>
                </a:solidFill>
                <a:latin typeface="Arial" charset="0"/>
                <a:ea typeface="楷体_GB2312" pitchFamily="49" charset="-122"/>
              </a:rPr>
              <a:t>（</a:t>
            </a:r>
            <a:r>
              <a:rPr lang="en-US" altLang="zh-CN" sz="2000">
                <a:solidFill>
                  <a:srgbClr val="0B0C17"/>
                </a:solidFill>
                <a:latin typeface="Arial" charset="0"/>
                <a:ea typeface="楷体_GB2312" pitchFamily="49" charset="-122"/>
              </a:rPr>
              <a:t>b）</a:t>
            </a:r>
            <a:r>
              <a:rPr lang="zh-CN" altLang="en-US" sz="2000">
                <a:solidFill>
                  <a:srgbClr val="0B0C17"/>
                </a:solidFill>
                <a:latin typeface="Arial" charset="0"/>
                <a:ea typeface="楷体_GB2312" pitchFamily="49" charset="-122"/>
              </a:rPr>
              <a:t>用红字凭证冲销错误凭证中的多记金额。</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68313" y="1052513"/>
            <a:ext cx="8351837" cy="5400675"/>
          </a:xfrm>
        </p:spPr>
        <p:txBody>
          <a:bodyPr>
            <a:normAutofit fontScale="77500" lnSpcReduction="20000"/>
          </a:bodyPr>
          <a:lstStyle/>
          <a:p>
            <a:pPr marL="354013" indent="-354013">
              <a:lnSpc>
                <a:spcPct val="110000"/>
              </a:lnSpc>
              <a:spcBef>
                <a:spcPct val="40000"/>
              </a:spcBef>
              <a:buFontTx/>
              <a:buChar char="•"/>
            </a:pPr>
            <a:r>
              <a:rPr lang="zh-CN" altLang="en-US" b="0">
                <a:solidFill>
                  <a:srgbClr val="000000"/>
                </a:solidFill>
                <a:latin typeface="楷体_GB2312" pitchFamily="49" charset="-122"/>
              </a:rPr>
              <a:t>现代管理会计所用的方法，是属于</a:t>
            </a:r>
            <a:r>
              <a:rPr lang="zh-CN" altLang="en-US" b="0">
                <a:solidFill>
                  <a:srgbClr val="FF0000"/>
                </a:solidFill>
                <a:latin typeface="华文新魏" pitchFamily="2" charset="-122"/>
                <a:ea typeface="华文新魏" pitchFamily="2" charset="-122"/>
              </a:rPr>
              <a:t>分析性</a:t>
            </a:r>
            <a:r>
              <a:rPr lang="zh-CN" altLang="en-US" b="0">
                <a:solidFill>
                  <a:srgbClr val="000000"/>
                </a:solidFill>
                <a:latin typeface="楷体_GB2312" pitchFamily="49" charset="-122"/>
              </a:rPr>
              <a:t>的方法，借以从动态上来掌握企业生产经营中形成的现金流动。</a:t>
            </a:r>
          </a:p>
          <a:p>
            <a:pPr marL="354013" indent="-354013">
              <a:lnSpc>
                <a:spcPct val="110000"/>
              </a:lnSpc>
              <a:spcBef>
                <a:spcPct val="40000"/>
              </a:spcBef>
              <a:buFontTx/>
              <a:buChar char="•"/>
            </a:pPr>
            <a:r>
              <a:rPr lang="zh-CN" altLang="en-US" b="0">
                <a:solidFill>
                  <a:srgbClr val="000000"/>
                </a:solidFill>
                <a:latin typeface="楷体_GB2312" pitchFamily="49" charset="-122"/>
              </a:rPr>
              <a:t>它同财务会计所用的描述性方法有很大的不同：</a:t>
            </a:r>
          </a:p>
          <a:p>
            <a:pPr marL="354013" indent="-354013">
              <a:lnSpc>
                <a:spcPct val="110000"/>
              </a:lnSpc>
              <a:spcBef>
                <a:spcPct val="40000"/>
              </a:spcBef>
              <a:buFontTx/>
              <a:buChar char="•"/>
            </a:pPr>
            <a:r>
              <a:rPr lang="zh-CN" altLang="en-US" b="0">
                <a:solidFill>
                  <a:srgbClr val="000000"/>
                </a:solidFill>
                <a:latin typeface="楷体_GB2312" pitchFamily="49" charset="-122"/>
              </a:rPr>
              <a:t>它不仅涉及到</a:t>
            </a:r>
            <a:r>
              <a:rPr lang="zh-CN" altLang="en-US" b="0">
                <a:solidFill>
                  <a:srgbClr val="FF0000"/>
                </a:solidFill>
                <a:latin typeface="华文新魏" pitchFamily="2" charset="-122"/>
                <a:ea typeface="华文新魏" pitchFamily="2" charset="-122"/>
              </a:rPr>
              <a:t>常数</a:t>
            </a:r>
            <a:r>
              <a:rPr lang="zh-CN" altLang="en-US" b="0">
                <a:solidFill>
                  <a:srgbClr val="000000"/>
                </a:solidFill>
                <a:latin typeface="楷体_GB2312" pitchFamily="49" charset="-122"/>
              </a:rPr>
              <a:t>，而且还涉及到</a:t>
            </a:r>
            <a:r>
              <a:rPr lang="zh-CN" altLang="en-US" b="0">
                <a:solidFill>
                  <a:srgbClr val="FF0000"/>
                </a:solidFill>
                <a:latin typeface="华文新魏" pitchFamily="2" charset="-122"/>
                <a:ea typeface="华文新魏" pitchFamily="2" charset="-122"/>
              </a:rPr>
              <a:t>变数</a:t>
            </a:r>
            <a:r>
              <a:rPr lang="zh-CN" altLang="en-US" b="0">
                <a:solidFill>
                  <a:srgbClr val="000000"/>
                </a:solidFill>
                <a:latin typeface="楷体_GB2312" pitchFamily="49" charset="-122"/>
              </a:rPr>
              <a:t>。</a:t>
            </a:r>
          </a:p>
          <a:p>
            <a:pPr marL="354013" indent="-354013">
              <a:lnSpc>
                <a:spcPct val="110000"/>
              </a:lnSpc>
              <a:spcBef>
                <a:spcPct val="40000"/>
              </a:spcBef>
              <a:buFontTx/>
              <a:buChar char="•"/>
            </a:pPr>
            <a:r>
              <a:rPr lang="zh-CN" altLang="en-US" b="0">
                <a:solidFill>
                  <a:srgbClr val="000000"/>
                </a:solidFill>
                <a:latin typeface="楷体_GB2312" pitchFamily="49" charset="-122"/>
              </a:rPr>
              <a:t>现代管理会计适应现代化管理的需要，用高等数学和其它现代数学方法来武装自己，使之朝着精密化的方向发展。</a:t>
            </a:r>
          </a:p>
          <a:p>
            <a:pPr marL="354013" indent="-354013">
              <a:lnSpc>
                <a:spcPct val="110000"/>
              </a:lnSpc>
              <a:spcBef>
                <a:spcPct val="40000"/>
              </a:spcBef>
              <a:buFontTx/>
              <a:buChar char="•"/>
            </a:pPr>
            <a:r>
              <a:rPr lang="zh-CN" altLang="en-US" b="0">
                <a:solidFill>
                  <a:srgbClr val="000000"/>
                </a:solidFill>
                <a:latin typeface="楷体_GB2312" pitchFamily="49" charset="-122"/>
              </a:rPr>
              <a:t>现代管理会计的职能是把</a:t>
            </a:r>
            <a:r>
              <a:rPr lang="zh-CN" altLang="en-US" b="0">
                <a:solidFill>
                  <a:srgbClr val="FF0000"/>
                </a:solidFill>
                <a:latin typeface="华文新魏" pitchFamily="2" charset="-122"/>
                <a:ea typeface="华文新魏" pitchFamily="2" charset="-122"/>
              </a:rPr>
              <a:t>解析过去、控制现在</a:t>
            </a:r>
            <a:r>
              <a:rPr lang="zh-CN" altLang="en-US" b="0">
                <a:solidFill>
                  <a:srgbClr val="000000"/>
                </a:solidFill>
                <a:latin typeface="楷体_GB2312" pitchFamily="49" charset="-122"/>
              </a:rPr>
              <a:t>和</a:t>
            </a:r>
            <a:r>
              <a:rPr lang="zh-CN" altLang="en-US" b="0">
                <a:solidFill>
                  <a:srgbClr val="FF0000"/>
                </a:solidFill>
                <a:latin typeface="华文新魏" pitchFamily="2" charset="-122"/>
                <a:ea typeface="华文新魏" pitchFamily="2" charset="-122"/>
              </a:rPr>
              <a:t>筹划未来</a:t>
            </a:r>
            <a:r>
              <a:rPr lang="zh-CN" altLang="en-US" b="0">
                <a:solidFill>
                  <a:srgbClr val="000000"/>
                </a:solidFill>
                <a:latin typeface="楷体_GB2312" pitchFamily="49" charset="-122"/>
              </a:rPr>
              <a:t>有机的结合起来。  </a:t>
            </a:r>
          </a:p>
          <a:p>
            <a:pPr marL="354013" indent="-354013">
              <a:lnSpc>
                <a:spcPct val="110000"/>
              </a:lnSpc>
              <a:spcBef>
                <a:spcPct val="40000"/>
              </a:spcBef>
            </a:pPr>
            <a:r>
              <a:rPr lang="en-US" altLang="zh-CN" b="0">
                <a:latin typeface="楷体_GB2312" pitchFamily="49" charset="-122"/>
              </a:rPr>
              <a:t>  (1)</a:t>
            </a:r>
            <a:r>
              <a:rPr lang="zh-CN" altLang="en-US" b="0">
                <a:solidFill>
                  <a:srgbClr val="0000CC"/>
                </a:solidFill>
                <a:latin typeface="华文新魏" pitchFamily="2" charset="-122"/>
                <a:ea typeface="华文新魏" pitchFamily="2" charset="-122"/>
              </a:rPr>
              <a:t>不对外提供</a:t>
            </a:r>
            <a:r>
              <a:rPr lang="zh-CN" altLang="en-US" b="0">
                <a:latin typeface="楷体_GB2312" pitchFamily="49" charset="-122"/>
              </a:rPr>
              <a:t>财务报告，以搞好企业经济管理为最终目的。</a:t>
            </a:r>
          </a:p>
          <a:p>
            <a:pPr marL="354013" indent="-354013">
              <a:lnSpc>
                <a:spcPct val="110000"/>
              </a:lnSpc>
              <a:spcBef>
                <a:spcPct val="40000"/>
              </a:spcBef>
            </a:pPr>
            <a:r>
              <a:rPr lang="en-US" altLang="zh-CN" b="0">
                <a:latin typeface="楷体_GB2312" pitchFamily="49" charset="-122"/>
              </a:rPr>
              <a:t>  (2)</a:t>
            </a:r>
            <a:r>
              <a:rPr lang="zh-CN" altLang="en-US" b="0">
                <a:solidFill>
                  <a:srgbClr val="0000CC"/>
                </a:solidFill>
                <a:latin typeface="华文新魏" pitchFamily="2" charset="-122"/>
                <a:ea typeface="华文新魏" pitchFamily="2" charset="-122"/>
              </a:rPr>
              <a:t>不受制于</a:t>
            </a:r>
            <a:r>
              <a:rPr lang="zh-CN" altLang="en-US" b="0">
                <a:latin typeface="楷体_GB2312" pitchFamily="49" charset="-122"/>
              </a:rPr>
              <a:t>公认会计原则。</a:t>
            </a:r>
          </a:p>
          <a:p>
            <a:pPr marL="354013" indent="-354013">
              <a:lnSpc>
                <a:spcPct val="110000"/>
              </a:lnSpc>
              <a:spcBef>
                <a:spcPct val="40000"/>
              </a:spcBef>
            </a:pPr>
            <a:endParaRPr lang="zh-CN" altLang="en-US" b="0">
              <a:latin typeface="楷体_GB2312" pitchFamily="49" charset="-122"/>
            </a:endParaRPr>
          </a:p>
        </p:txBody>
      </p:sp>
      <p:sp>
        <p:nvSpPr>
          <p:cNvPr id="3" name="日期占位符 3"/>
          <p:cNvSpPr>
            <a:spLocks noGrp="1"/>
          </p:cNvSpPr>
          <p:nvPr>
            <p:ph type="dt" sz="half" idx="10"/>
          </p:nvPr>
        </p:nvSpPr>
        <p:spPr/>
        <p:txBody>
          <a:bodyPr/>
          <a:lstStyle/>
          <a:p>
            <a:fld id="{15244436-F31B-4E06-A62E-2C6FD329132A}"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9FD326C5-E9BF-4ACC-8675-B4B616858037}" type="slidenum">
              <a:rPr lang="en-US" altLang="ko-KR"/>
              <a:pPr/>
              <a:t>9</a:t>
            </a:fld>
            <a:endParaRPr lang="en-US" altLang="ko-K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zh-CN" altLang="en-US" sz="2800">
                <a:solidFill>
                  <a:schemeClr val="bg1"/>
                </a:solidFill>
                <a:ea typeface="楷体_GB2312" pitchFamily="49" charset="-122"/>
              </a:rPr>
              <a:t>3</a:t>
            </a:r>
            <a:r>
              <a:rPr lang="en-US" altLang="zh-CN" sz="2800">
                <a:solidFill>
                  <a:schemeClr val="bg1"/>
                </a:solidFill>
                <a:ea typeface="楷体_GB2312" pitchFamily="49" charset="-122"/>
              </a:rPr>
              <a:t>.</a:t>
            </a:r>
            <a:r>
              <a:rPr lang="zh-CN" altLang="en-US" sz="2800">
                <a:solidFill>
                  <a:schemeClr val="bg1"/>
                </a:solidFill>
                <a:ea typeface="楷体_GB2312" pitchFamily="49" charset="-122"/>
              </a:rPr>
              <a:t>补充登记法</a:t>
            </a:r>
          </a:p>
        </p:txBody>
      </p:sp>
      <p:sp>
        <p:nvSpPr>
          <p:cNvPr id="154627" name="Rectangle 3"/>
          <p:cNvSpPr>
            <a:spLocks noGrp="1" noChangeArrowheads="1"/>
          </p:cNvSpPr>
          <p:nvPr>
            <p:ph idx="1"/>
          </p:nvPr>
        </p:nvSpPr>
        <p:spPr>
          <a:xfrm>
            <a:off x="539750" y="1125538"/>
            <a:ext cx="8135938" cy="5327650"/>
          </a:xfrm>
        </p:spPr>
        <p:txBody>
          <a:bodyPr/>
          <a:lstStyle/>
          <a:p>
            <a:pPr>
              <a:lnSpc>
                <a:spcPct val="120000"/>
              </a:lnSpc>
              <a:spcBef>
                <a:spcPct val="40000"/>
              </a:spcBef>
            </a:pPr>
            <a:r>
              <a:rPr lang="zh-CN" altLang="en-US" b="0">
                <a:solidFill>
                  <a:srgbClr val="0B0C17"/>
                </a:solidFill>
              </a:rPr>
              <a:t>凭证中所用账户正确，但所填金额小于正确金额并已登记入账，可采用补充登记法。</a:t>
            </a:r>
          </a:p>
          <a:p>
            <a:pPr>
              <a:lnSpc>
                <a:spcPct val="120000"/>
              </a:lnSpc>
              <a:spcBef>
                <a:spcPct val="40000"/>
              </a:spcBef>
            </a:pPr>
            <a:r>
              <a:rPr lang="zh-CN" altLang="en-US" b="0">
                <a:solidFill>
                  <a:srgbClr val="0000CC"/>
                </a:solidFill>
              </a:rPr>
              <a:t>更正程序：</a:t>
            </a:r>
          </a:p>
          <a:p>
            <a:pPr>
              <a:lnSpc>
                <a:spcPct val="120000"/>
              </a:lnSpc>
              <a:spcBef>
                <a:spcPct val="40000"/>
              </a:spcBef>
            </a:pPr>
            <a:r>
              <a:rPr lang="zh-CN" altLang="en-US" b="0">
                <a:solidFill>
                  <a:srgbClr val="0B0C17"/>
                </a:solidFill>
              </a:rPr>
              <a:t>（1）出现差错并已登记入账。</a:t>
            </a:r>
          </a:p>
          <a:p>
            <a:pPr>
              <a:lnSpc>
                <a:spcPct val="120000"/>
              </a:lnSpc>
              <a:spcBef>
                <a:spcPct val="40000"/>
              </a:spcBef>
            </a:pPr>
            <a:r>
              <a:rPr lang="zh-CN" altLang="en-US" b="0">
                <a:solidFill>
                  <a:srgbClr val="0B0C17"/>
                </a:solidFill>
              </a:rPr>
              <a:t>（2）用蓝字填写一张与原凭证相同的科目，并按少记金额填列，重新登记入账。</a:t>
            </a:r>
          </a:p>
        </p:txBody>
      </p:sp>
      <p:sp>
        <p:nvSpPr>
          <p:cNvPr id="4" name="日期占位符 3"/>
          <p:cNvSpPr>
            <a:spLocks noGrp="1"/>
          </p:cNvSpPr>
          <p:nvPr>
            <p:ph type="dt" sz="half" idx="10"/>
          </p:nvPr>
        </p:nvSpPr>
        <p:spPr/>
        <p:txBody>
          <a:bodyPr/>
          <a:lstStyle/>
          <a:p>
            <a:fld id="{82EE977A-4E66-4B4E-9B6C-6604FA4BEDB6}"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E4E222FA-3D63-4695-8018-E4C1F855809B}" type="slidenum">
              <a:rPr lang="en-US" altLang="ko-KR"/>
              <a:pPr/>
              <a:t>90</a:t>
            </a:fld>
            <a:endParaRPr lang="en-US" altLang="ko-K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a:r>
              <a:rPr lang="zh-CN" altLang="en-US" sz="4400" b="0">
                <a:solidFill>
                  <a:schemeClr val="bg1"/>
                </a:solidFill>
                <a:latin typeface="华文新魏" pitchFamily="2" charset="-122"/>
                <a:ea typeface="华文新魏" pitchFamily="2" charset="-122"/>
              </a:rPr>
              <a:t>第五节    会计循环</a:t>
            </a:r>
          </a:p>
        </p:txBody>
      </p:sp>
      <p:sp>
        <p:nvSpPr>
          <p:cNvPr id="155651" name="Rectangle 3"/>
          <p:cNvSpPr>
            <a:spLocks noGrp="1" noChangeArrowheads="1"/>
          </p:cNvSpPr>
          <p:nvPr>
            <p:ph idx="1"/>
          </p:nvPr>
        </p:nvSpPr>
        <p:spPr/>
        <p:txBody>
          <a:bodyPr>
            <a:normAutofit fontScale="92500" lnSpcReduction="20000"/>
          </a:bodyPr>
          <a:lstStyle/>
          <a:p>
            <a:pPr>
              <a:lnSpc>
                <a:spcPct val="120000"/>
              </a:lnSpc>
              <a:spcBef>
                <a:spcPct val="50000"/>
              </a:spcBef>
            </a:pPr>
            <a:r>
              <a:rPr lang="zh-CN" altLang="en-US" sz="3200" b="0">
                <a:solidFill>
                  <a:srgbClr val="000066"/>
                </a:solidFill>
                <a:latin typeface="华文新魏" pitchFamily="2" charset="-122"/>
                <a:ea typeface="黑体" pitchFamily="2" charset="-122"/>
              </a:rPr>
              <a:t>一、会计循环的意义</a:t>
            </a:r>
          </a:p>
          <a:p>
            <a:pPr>
              <a:lnSpc>
                <a:spcPct val="120000"/>
              </a:lnSpc>
              <a:spcBef>
                <a:spcPct val="50000"/>
              </a:spcBef>
            </a:pPr>
            <a:r>
              <a:rPr lang="zh-CN" altLang="en-US">
                <a:solidFill>
                  <a:srgbClr val="CC0000"/>
                </a:solidFill>
                <a:latin typeface="华文新魏" pitchFamily="2" charset="-122"/>
              </a:rPr>
              <a:t>概念</a:t>
            </a:r>
            <a:r>
              <a:rPr lang="zh-CN" altLang="en-US">
                <a:solidFill>
                  <a:srgbClr val="CC0000"/>
                </a:solidFill>
                <a:latin typeface="楷体_GB2312" pitchFamily="49" charset="-122"/>
              </a:rPr>
              <a:t>：</a:t>
            </a:r>
            <a:r>
              <a:rPr lang="zh-CN" altLang="en-US" b="0">
                <a:solidFill>
                  <a:srgbClr val="0B0C17"/>
                </a:solidFill>
                <a:latin typeface="楷体_GB2312" pitchFamily="49" charset="-122"/>
              </a:rPr>
              <a:t>会计上把一定会计期间内依次完成的会计工作的程序称为会计循环，也叫会计工作程序。</a:t>
            </a:r>
          </a:p>
          <a:p>
            <a:pPr>
              <a:lnSpc>
                <a:spcPct val="120000"/>
              </a:lnSpc>
              <a:spcBef>
                <a:spcPct val="50000"/>
              </a:spcBef>
            </a:pPr>
            <a:r>
              <a:rPr lang="zh-CN" altLang="en-US">
                <a:solidFill>
                  <a:srgbClr val="CC0000"/>
                </a:solidFill>
                <a:latin typeface="华文新魏" pitchFamily="2" charset="-122"/>
              </a:rPr>
              <a:t>意义：</a:t>
            </a:r>
            <a:r>
              <a:rPr lang="zh-CN" altLang="en-US" b="0">
                <a:solidFill>
                  <a:srgbClr val="0B0C17"/>
                </a:solidFill>
                <a:latin typeface="楷体_GB2312" pitchFamily="49" charset="-122"/>
              </a:rPr>
              <a:t>有序的会计工作程序对于建立正常的会计工作程序，保证会计工作有步骤地进行和会计数据处理的连贯性，提高会计工作质量和效率都具有重要意义。</a:t>
            </a:r>
          </a:p>
        </p:txBody>
      </p:sp>
      <p:sp>
        <p:nvSpPr>
          <p:cNvPr id="4" name="日期占位符 3"/>
          <p:cNvSpPr>
            <a:spLocks noGrp="1"/>
          </p:cNvSpPr>
          <p:nvPr>
            <p:ph type="dt" sz="half" idx="10"/>
          </p:nvPr>
        </p:nvSpPr>
        <p:spPr/>
        <p:txBody>
          <a:bodyPr/>
          <a:lstStyle/>
          <a:p>
            <a:fld id="{15AC57CE-A342-428D-A3E4-3A0A5B9EB320}"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C4D0C050-4FBB-4CF8-A575-18417E839D9C}" type="slidenum">
              <a:rPr lang="en-US" altLang="ko-KR"/>
              <a:pPr/>
              <a:t>91</a:t>
            </a:fld>
            <a:endParaRPr lang="en-US" altLang="ko-K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zh-CN" altLang="en-US" sz="3200">
                <a:solidFill>
                  <a:schemeClr val="bg1"/>
                </a:solidFill>
                <a:latin typeface="黑体" pitchFamily="2" charset="-122"/>
              </a:rPr>
              <a:t>二、会计工作（循环）的程序</a:t>
            </a:r>
          </a:p>
        </p:txBody>
      </p:sp>
      <p:sp>
        <p:nvSpPr>
          <p:cNvPr id="9" name="日期占位符 3"/>
          <p:cNvSpPr>
            <a:spLocks noGrp="1"/>
          </p:cNvSpPr>
          <p:nvPr>
            <p:ph type="dt" sz="half" idx="10"/>
          </p:nvPr>
        </p:nvSpPr>
        <p:spPr/>
        <p:txBody>
          <a:bodyPr/>
          <a:lstStyle/>
          <a:p>
            <a:fld id="{6566D023-7422-453E-9C66-2D4EC61E30D1}" type="datetime1">
              <a:rPr lang="zh-CN" altLang="en-US"/>
              <a:pPr/>
              <a:t>2012-07-13</a:t>
            </a:fld>
            <a:endParaRPr lang="en-US" altLang="ko-KR"/>
          </a:p>
        </p:txBody>
      </p:sp>
      <p:sp>
        <p:nvSpPr>
          <p:cNvPr id="10" name="页脚占位符 4"/>
          <p:cNvSpPr>
            <a:spLocks noGrp="1"/>
          </p:cNvSpPr>
          <p:nvPr>
            <p:ph type="ftr" sz="quarter" idx="11"/>
          </p:nvPr>
        </p:nvSpPr>
        <p:spPr/>
        <p:txBody>
          <a:bodyPr/>
          <a:lstStyle/>
          <a:p>
            <a:r>
              <a:rPr lang="en-US" altLang="ko-KR"/>
              <a:t>会计学</a:t>
            </a:r>
          </a:p>
        </p:txBody>
      </p:sp>
      <p:sp>
        <p:nvSpPr>
          <p:cNvPr id="11" name="灯片编号占位符 5"/>
          <p:cNvSpPr>
            <a:spLocks noGrp="1"/>
          </p:cNvSpPr>
          <p:nvPr>
            <p:ph type="sldNum" sz="quarter" idx="12"/>
          </p:nvPr>
        </p:nvSpPr>
        <p:spPr/>
        <p:txBody>
          <a:bodyPr/>
          <a:lstStyle/>
          <a:p>
            <a:fld id="{19BAC1DB-F403-4EC0-9635-8EB0C777A2D8}" type="slidenum">
              <a:rPr lang="en-US" altLang="ko-KR"/>
              <a:pPr/>
              <a:t>92</a:t>
            </a:fld>
            <a:endParaRPr lang="en-US" altLang="ko-KR"/>
          </a:p>
        </p:txBody>
      </p:sp>
      <p:sp>
        <p:nvSpPr>
          <p:cNvPr id="156676" name="Rectangle 4"/>
          <p:cNvSpPr>
            <a:spLocks noChangeArrowheads="1"/>
          </p:cNvSpPr>
          <p:nvPr/>
        </p:nvSpPr>
        <p:spPr bwMode="auto">
          <a:xfrm>
            <a:off x="973138" y="1484313"/>
            <a:ext cx="895350" cy="519112"/>
          </a:xfrm>
          <a:prstGeom prst="rect">
            <a:avLst/>
          </a:prstGeom>
          <a:noFill/>
          <a:ln w="7938">
            <a:noFill/>
            <a:miter lim="800000"/>
            <a:headEnd/>
            <a:tailEnd/>
          </a:ln>
          <a:effectLst/>
        </p:spPr>
        <p:txBody>
          <a:bodyPr wrap="none">
            <a:spAutoFit/>
          </a:bodyPr>
          <a:lstStyle/>
          <a:p>
            <a:r>
              <a:rPr lang="zh-CN" altLang="en-US" sz="2800">
                <a:solidFill>
                  <a:srgbClr val="0B0C17"/>
                </a:solidFill>
                <a:ea typeface="楷体_GB2312" pitchFamily="49" charset="-122"/>
              </a:rPr>
              <a:t>凭证</a:t>
            </a:r>
          </a:p>
        </p:txBody>
      </p:sp>
      <p:sp>
        <p:nvSpPr>
          <p:cNvPr id="156677" name="Rectangle 5"/>
          <p:cNvSpPr>
            <a:spLocks noChangeArrowheads="1"/>
          </p:cNvSpPr>
          <p:nvPr/>
        </p:nvSpPr>
        <p:spPr bwMode="auto">
          <a:xfrm>
            <a:off x="3203575" y="1484313"/>
            <a:ext cx="895350" cy="519112"/>
          </a:xfrm>
          <a:prstGeom prst="rect">
            <a:avLst/>
          </a:prstGeom>
          <a:noFill/>
          <a:ln w="7938">
            <a:noFill/>
            <a:miter lim="800000"/>
            <a:headEnd/>
            <a:tailEnd/>
          </a:ln>
          <a:effectLst/>
        </p:spPr>
        <p:txBody>
          <a:bodyPr wrap="none">
            <a:spAutoFit/>
          </a:bodyPr>
          <a:lstStyle/>
          <a:p>
            <a:r>
              <a:rPr lang="zh-CN" altLang="en-US" sz="2800">
                <a:solidFill>
                  <a:srgbClr val="0B0C17"/>
                </a:solidFill>
                <a:ea typeface="楷体_GB2312" pitchFamily="49" charset="-122"/>
              </a:rPr>
              <a:t>账簿</a:t>
            </a:r>
          </a:p>
        </p:txBody>
      </p:sp>
      <p:sp>
        <p:nvSpPr>
          <p:cNvPr id="156678" name="Rectangle 6"/>
          <p:cNvSpPr>
            <a:spLocks noChangeArrowheads="1"/>
          </p:cNvSpPr>
          <p:nvPr/>
        </p:nvSpPr>
        <p:spPr bwMode="auto">
          <a:xfrm>
            <a:off x="5508625" y="1484313"/>
            <a:ext cx="2317750" cy="519112"/>
          </a:xfrm>
          <a:prstGeom prst="rect">
            <a:avLst/>
          </a:prstGeom>
          <a:noFill/>
          <a:ln w="7938">
            <a:noFill/>
            <a:miter lim="800000"/>
            <a:headEnd/>
            <a:tailEnd/>
          </a:ln>
          <a:effectLst/>
        </p:spPr>
        <p:txBody>
          <a:bodyPr wrap="none">
            <a:spAutoFit/>
          </a:bodyPr>
          <a:lstStyle/>
          <a:p>
            <a:r>
              <a:rPr lang="zh-CN" altLang="en-US" sz="2800">
                <a:solidFill>
                  <a:srgbClr val="0B0C17"/>
                </a:solidFill>
                <a:ea typeface="楷体_GB2312" pitchFamily="49" charset="-122"/>
              </a:rPr>
              <a:t>编制会计报表</a:t>
            </a:r>
          </a:p>
        </p:txBody>
      </p:sp>
      <p:sp>
        <p:nvSpPr>
          <p:cNvPr id="156679" name="AutoShape 7"/>
          <p:cNvSpPr>
            <a:spLocks noChangeArrowheads="1"/>
          </p:cNvSpPr>
          <p:nvPr/>
        </p:nvSpPr>
        <p:spPr bwMode="auto">
          <a:xfrm>
            <a:off x="1908175" y="1628775"/>
            <a:ext cx="1223963" cy="257175"/>
          </a:xfrm>
          <a:prstGeom prst="rightArrow">
            <a:avLst>
              <a:gd name="adj1" fmla="val 50000"/>
              <a:gd name="adj2" fmla="val 118982"/>
            </a:avLst>
          </a:prstGeom>
          <a:solidFill>
            <a:srgbClr val="FF0000"/>
          </a:solidFill>
          <a:ln w="9525">
            <a:noFill/>
            <a:miter lim="800000"/>
            <a:headEnd/>
            <a:tailEnd/>
          </a:ln>
          <a:effectLst/>
        </p:spPr>
        <p:txBody>
          <a:bodyPr wrap="none" anchor="ctr"/>
          <a:lstStyle/>
          <a:p>
            <a:pPr algn="ctr" latinLnBrk="0"/>
            <a:endParaRPr lang="zh-CN" altLang="en-US">
              <a:solidFill>
                <a:srgbClr val="FFFF00"/>
              </a:solidFill>
              <a:latin typeface="Tahoma" pitchFamily="34" charset="0"/>
              <a:ea typeface="宋体" charset="-122"/>
            </a:endParaRPr>
          </a:p>
        </p:txBody>
      </p:sp>
      <p:sp>
        <p:nvSpPr>
          <p:cNvPr id="156680" name="AutoShape 8"/>
          <p:cNvSpPr>
            <a:spLocks noChangeArrowheads="1"/>
          </p:cNvSpPr>
          <p:nvPr/>
        </p:nvSpPr>
        <p:spPr bwMode="auto">
          <a:xfrm>
            <a:off x="4211638" y="1628775"/>
            <a:ext cx="1223962" cy="257175"/>
          </a:xfrm>
          <a:prstGeom prst="rightArrow">
            <a:avLst>
              <a:gd name="adj1" fmla="val 50000"/>
              <a:gd name="adj2" fmla="val 118981"/>
            </a:avLst>
          </a:prstGeom>
          <a:solidFill>
            <a:srgbClr val="FF0000"/>
          </a:solidFill>
          <a:ln w="9525">
            <a:noFill/>
            <a:miter lim="800000"/>
            <a:headEnd/>
            <a:tailEnd/>
          </a:ln>
          <a:effectLst/>
        </p:spPr>
        <p:txBody>
          <a:bodyPr wrap="none" anchor="ctr"/>
          <a:lstStyle/>
          <a:p>
            <a:pPr algn="ctr" latinLnBrk="0"/>
            <a:endParaRPr lang="zh-CN" altLang="en-US">
              <a:solidFill>
                <a:srgbClr val="FFFF00"/>
              </a:solidFill>
              <a:latin typeface="Tahoma" pitchFamily="34" charset="0"/>
              <a:ea typeface="宋体" charset="-122"/>
            </a:endParaRPr>
          </a:p>
        </p:txBody>
      </p:sp>
      <p:sp>
        <p:nvSpPr>
          <p:cNvPr id="156681" name="Rectangle 9"/>
          <p:cNvSpPr>
            <a:spLocks noChangeArrowheads="1"/>
          </p:cNvSpPr>
          <p:nvPr/>
        </p:nvSpPr>
        <p:spPr bwMode="auto">
          <a:xfrm>
            <a:off x="971550" y="2708275"/>
            <a:ext cx="4806950" cy="2913063"/>
          </a:xfrm>
          <a:prstGeom prst="rect">
            <a:avLst/>
          </a:prstGeom>
          <a:noFill/>
          <a:ln w="7938">
            <a:noFill/>
            <a:miter lim="800000"/>
            <a:headEnd/>
            <a:tailEnd/>
          </a:ln>
          <a:effectLst/>
        </p:spPr>
        <p:txBody>
          <a:bodyPr wrap="none">
            <a:spAutoFit/>
          </a:bodyPr>
          <a:lstStyle/>
          <a:p>
            <a:pPr marL="447675" indent="-447675">
              <a:spcBef>
                <a:spcPct val="40000"/>
              </a:spcBef>
            </a:pPr>
            <a:r>
              <a:rPr lang="zh-CN" altLang="en-US" sz="2800">
                <a:solidFill>
                  <a:schemeClr val="tx2"/>
                </a:solidFill>
                <a:ea typeface="楷体_GB2312" pitchFamily="49" charset="-122"/>
              </a:rPr>
              <a:t>其中在账簿环节的程序包括：</a:t>
            </a:r>
          </a:p>
          <a:p>
            <a:pPr marL="447675" indent="-447675">
              <a:spcBef>
                <a:spcPct val="40000"/>
              </a:spcBef>
              <a:buClr>
                <a:schemeClr val="accent2"/>
              </a:buClr>
              <a:buFont typeface="Wingdings" pitchFamily="2" charset="2"/>
              <a:buChar char="ü"/>
            </a:pPr>
            <a:r>
              <a:rPr lang="zh-CN" altLang="en-US" sz="2800">
                <a:solidFill>
                  <a:srgbClr val="0B0C17"/>
                </a:solidFill>
                <a:ea typeface="楷体_GB2312" pitchFamily="49" charset="-122"/>
              </a:rPr>
              <a:t>登记账簿</a:t>
            </a:r>
          </a:p>
          <a:p>
            <a:pPr marL="447675" indent="-447675">
              <a:spcBef>
                <a:spcPct val="40000"/>
              </a:spcBef>
              <a:buClr>
                <a:schemeClr val="accent2"/>
              </a:buClr>
              <a:buFont typeface="Wingdings" pitchFamily="2" charset="2"/>
              <a:buChar char="ü"/>
            </a:pPr>
            <a:r>
              <a:rPr lang="zh-CN" altLang="en-US" sz="2800">
                <a:solidFill>
                  <a:srgbClr val="0B0C17"/>
                </a:solidFill>
                <a:ea typeface="楷体_GB2312" pitchFamily="49" charset="-122"/>
              </a:rPr>
              <a:t>试算平衡</a:t>
            </a:r>
          </a:p>
          <a:p>
            <a:pPr marL="447675" indent="-447675">
              <a:spcBef>
                <a:spcPct val="40000"/>
              </a:spcBef>
              <a:buClr>
                <a:schemeClr val="accent2"/>
              </a:buClr>
              <a:buFont typeface="Wingdings" pitchFamily="2" charset="2"/>
              <a:buChar char="ü"/>
            </a:pPr>
            <a:r>
              <a:rPr lang="zh-CN" altLang="en-US" sz="2800">
                <a:solidFill>
                  <a:srgbClr val="0B0C17"/>
                </a:solidFill>
                <a:ea typeface="楷体_GB2312" pitchFamily="49" charset="-122"/>
              </a:rPr>
              <a:t>调整账户</a:t>
            </a:r>
          </a:p>
          <a:p>
            <a:pPr marL="447675" indent="-447675">
              <a:spcBef>
                <a:spcPct val="40000"/>
              </a:spcBef>
              <a:buClr>
                <a:schemeClr val="accent2"/>
              </a:buClr>
              <a:buFont typeface="Wingdings" pitchFamily="2" charset="2"/>
              <a:buChar char="ü"/>
            </a:pPr>
            <a:r>
              <a:rPr lang="zh-CN" altLang="en-US" sz="2800">
                <a:solidFill>
                  <a:srgbClr val="0B0C17"/>
                </a:solidFill>
                <a:ea typeface="楷体_GB2312" pitchFamily="49" charset="-122"/>
              </a:rPr>
              <a:t>结清账户</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zh-CN" altLang="en-US" sz="3200">
                <a:solidFill>
                  <a:schemeClr val="bg1"/>
                </a:solidFill>
                <a:latin typeface="黑体" pitchFamily="2" charset="-122"/>
              </a:rPr>
              <a:t>三、会计循环的实例</a:t>
            </a:r>
            <a:r>
              <a:rPr lang="zh-CN" altLang="en-US" sz="2000">
                <a:solidFill>
                  <a:schemeClr val="bg1"/>
                </a:solidFill>
                <a:ea typeface="楷体_GB2312" pitchFamily="49" charset="-122"/>
              </a:rPr>
              <a:t>（见教材71页一79页）</a:t>
            </a:r>
            <a:r>
              <a:rPr lang="zh-CN" altLang="en-US" sz="3400">
                <a:solidFill>
                  <a:srgbClr val="0B0C17"/>
                </a:solidFill>
                <a:latin typeface="楷体_GB2312" pitchFamily="49" charset="-122"/>
                <a:ea typeface="楷体_GB2312" pitchFamily="49" charset="-122"/>
              </a:rPr>
              <a:t> </a:t>
            </a:r>
          </a:p>
        </p:txBody>
      </p:sp>
      <p:sp>
        <p:nvSpPr>
          <p:cNvPr id="157699" name="Rectangle 3"/>
          <p:cNvSpPr>
            <a:spLocks noGrp="1" noChangeArrowheads="1"/>
          </p:cNvSpPr>
          <p:nvPr>
            <p:ph idx="1"/>
          </p:nvPr>
        </p:nvSpPr>
        <p:spPr>
          <a:xfrm>
            <a:off x="539750" y="1125538"/>
            <a:ext cx="8135938" cy="5327650"/>
          </a:xfrm>
        </p:spPr>
        <p:txBody>
          <a:bodyPr>
            <a:normAutofit fontScale="85000" lnSpcReduction="20000"/>
          </a:bodyPr>
          <a:lstStyle/>
          <a:p>
            <a:pPr marL="457200" indent="-457200">
              <a:lnSpc>
                <a:spcPct val="110000"/>
              </a:lnSpc>
              <a:spcBef>
                <a:spcPct val="40000"/>
              </a:spcBef>
            </a:pPr>
            <a:r>
              <a:rPr lang="zh-CN" altLang="en-US" b="0">
                <a:solidFill>
                  <a:srgbClr val="0B0C17"/>
                </a:solidFill>
              </a:rPr>
              <a:t>实例的程序：</a:t>
            </a:r>
          </a:p>
          <a:p>
            <a:pPr marL="457200" indent="-457200">
              <a:lnSpc>
                <a:spcPct val="110000"/>
              </a:lnSpc>
              <a:spcBef>
                <a:spcPct val="40000"/>
              </a:spcBef>
              <a:buFontTx/>
              <a:buAutoNum type="arabicPeriod"/>
            </a:pPr>
            <a:r>
              <a:rPr lang="zh-CN" altLang="en-US" b="0">
                <a:solidFill>
                  <a:srgbClr val="0B0C17"/>
                </a:solidFill>
              </a:rPr>
              <a:t>根据期初余额，开设相关账户，登记期初余额。</a:t>
            </a:r>
          </a:p>
          <a:p>
            <a:pPr marL="457200" indent="-457200">
              <a:lnSpc>
                <a:spcPct val="110000"/>
              </a:lnSpc>
              <a:spcBef>
                <a:spcPct val="40000"/>
              </a:spcBef>
              <a:buFontTx/>
              <a:buAutoNum type="arabicPeriod"/>
            </a:pPr>
            <a:r>
              <a:rPr lang="zh-CN" altLang="en-US" b="0">
                <a:solidFill>
                  <a:srgbClr val="0B0C17"/>
                </a:solidFill>
              </a:rPr>
              <a:t>根据经济业务编制会计分录，并根据会计分录登记账簿。 </a:t>
            </a:r>
          </a:p>
          <a:p>
            <a:pPr marL="457200" indent="-457200">
              <a:lnSpc>
                <a:spcPct val="110000"/>
              </a:lnSpc>
              <a:spcBef>
                <a:spcPct val="40000"/>
              </a:spcBef>
              <a:buFontTx/>
              <a:buAutoNum type="arabicPeriod"/>
            </a:pPr>
            <a:r>
              <a:rPr lang="zh-CN" altLang="en-US" b="0">
                <a:solidFill>
                  <a:srgbClr val="0B0C17"/>
                </a:solidFill>
              </a:rPr>
              <a:t>根据调整事项编制相关的会计分录并记账。</a:t>
            </a:r>
          </a:p>
          <a:p>
            <a:pPr marL="457200" indent="-457200">
              <a:lnSpc>
                <a:spcPct val="110000"/>
              </a:lnSpc>
              <a:spcBef>
                <a:spcPct val="40000"/>
              </a:spcBef>
              <a:buFontTx/>
              <a:buAutoNum type="arabicPeriod"/>
            </a:pPr>
            <a:r>
              <a:rPr lang="zh-CN" altLang="en-US" b="0"/>
              <a:t>月末结清收入、费用及税金账户等，并记入相关账户。</a:t>
            </a:r>
          </a:p>
          <a:p>
            <a:pPr marL="457200" indent="-457200">
              <a:lnSpc>
                <a:spcPct val="110000"/>
              </a:lnSpc>
              <a:spcBef>
                <a:spcPct val="40000"/>
              </a:spcBef>
              <a:buFontTx/>
              <a:buAutoNum type="arabicPeriod"/>
            </a:pPr>
            <a:r>
              <a:rPr lang="zh-CN" altLang="en-US" b="0">
                <a:solidFill>
                  <a:srgbClr val="0B0C17"/>
                </a:solidFill>
              </a:rPr>
              <a:t>结清所有账户的发生额、余额，编制试算平衡表，进行试算平衡。</a:t>
            </a:r>
          </a:p>
          <a:p>
            <a:pPr marL="457200" indent="-457200">
              <a:lnSpc>
                <a:spcPct val="110000"/>
              </a:lnSpc>
              <a:spcBef>
                <a:spcPct val="40000"/>
              </a:spcBef>
              <a:buFontTx/>
              <a:buAutoNum type="arabicPeriod"/>
            </a:pPr>
            <a:r>
              <a:rPr lang="zh-CN" altLang="en-US" b="0">
                <a:solidFill>
                  <a:srgbClr val="0B0C17"/>
                </a:solidFill>
              </a:rPr>
              <a:t>月末根据试算平衡后正确的账户记录编制资产负债表和利润表。</a:t>
            </a:r>
          </a:p>
        </p:txBody>
      </p:sp>
      <p:sp>
        <p:nvSpPr>
          <p:cNvPr id="4" name="日期占位符 3"/>
          <p:cNvSpPr>
            <a:spLocks noGrp="1"/>
          </p:cNvSpPr>
          <p:nvPr>
            <p:ph type="dt" sz="half" idx="10"/>
          </p:nvPr>
        </p:nvSpPr>
        <p:spPr/>
        <p:txBody>
          <a:bodyPr/>
          <a:lstStyle/>
          <a:p>
            <a:fld id="{693DEAB3-6DB2-4BBC-9E40-F5A007CBA685}"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5012D7F-852D-4D3A-85B1-D3AFC104A43A}" type="slidenum">
              <a:rPr lang="en-US" altLang="ko-KR"/>
              <a:pPr/>
              <a:t>93</a:t>
            </a:fld>
            <a:endParaRPr lang="en-US" altLang="ko-K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zh-CN" altLang="en-US" sz="2800">
                <a:solidFill>
                  <a:schemeClr val="bg1"/>
                </a:solidFill>
                <a:ea typeface="楷体_GB2312" pitchFamily="49" charset="-122"/>
              </a:rPr>
              <a:t>会计循环的基本程序：</a:t>
            </a:r>
          </a:p>
        </p:txBody>
      </p:sp>
      <p:sp>
        <p:nvSpPr>
          <p:cNvPr id="29" name="日期占位符 3"/>
          <p:cNvSpPr>
            <a:spLocks noGrp="1"/>
          </p:cNvSpPr>
          <p:nvPr>
            <p:ph type="dt" sz="half" idx="10"/>
          </p:nvPr>
        </p:nvSpPr>
        <p:spPr/>
        <p:txBody>
          <a:bodyPr/>
          <a:lstStyle/>
          <a:p>
            <a:fld id="{933B1F64-C483-49BF-92DE-0DFC47F097F9}" type="datetime1">
              <a:rPr lang="zh-CN" altLang="en-US"/>
              <a:pPr/>
              <a:t>2012-07-13</a:t>
            </a:fld>
            <a:endParaRPr lang="en-US" altLang="ko-KR"/>
          </a:p>
        </p:txBody>
      </p:sp>
      <p:sp>
        <p:nvSpPr>
          <p:cNvPr id="30" name="页脚占位符 4"/>
          <p:cNvSpPr>
            <a:spLocks noGrp="1"/>
          </p:cNvSpPr>
          <p:nvPr>
            <p:ph type="ftr" sz="quarter" idx="11"/>
          </p:nvPr>
        </p:nvSpPr>
        <p:spPr/>
        <p:txBody>
          <a:bodyPr/>
          <a:lstStyle/>
          <a:p>
            <a:r>
              <a:rPr lang="en-US" altLang="ko-KR"/>
              <a:t>会计学</a:t>
            </a:r>
          </a:p>
        </p:txBody>
      </p:sp>
      <p:sp>
        <p:nvSpPr>
          <p:cNvPr id="31" name="灯片编号占位符 5"/>
          <p:cNvSpPr>
            <a:spLocks noGrp="1"/>
          </p:cNvSpPr>
          <p:nvPr>
            <p:ph type="sldNum" sz="quarter" idx="12"/>
          </p:nvPr>
        </p:nvSpPr>
        <p:spPr/>
        <p:txBody>
          <a:bodyPr/>
          <a:lstStyle/>
          <a:p>
            <a:fld id="{898ED1A9-C572-45B0-88F9-95DDD49D555E}" type="slidenum">
              <a:rPr lang="en-US" altLang="ko-KR"/>
              <a:pPr/>
              <a:t>94</a:t>
            </a:fld>
            <a:endParaRPr lang="en-US" altLang="ko-KR"/>
          </a:p>
        </p:txBody>
      </p:sp>
      <p:sp>
        <p:nvSpPr>
          <p:cNvPr id="158724" name="Oval 4"/>
          <p:cNvSpPr>
            <a:spLocks noChangeArrowheads="1"/>
          </p:cNvSpPr>
          <p:nvPr/>
        </p:nvSpPr>
        <p:spPr bwMode="gray">
          <a:xfrm>
            <a:off x="2773363" y="2062163"/>
            <a:ext cx="3238500" cy="3238500"/>
          </a:xfrm>
          <a:prstGeom prst="ellipse">
            <a:avLst/>
          </a:prstGeom>
          <a:noFill/>
          <a:ln w="38100" algn="ctr">
            <a:solidFill>
              <a:srgbClr val="5A90C2"/>
            </a:solidFill>
            <a:round/>
            <a:headEnd/>
            <a:tailEnd/>
          </a:ln>
          <a:effectLst>
            <a:outerShdw dist="35921" dir="2700000" algn="ctr" rotWithShape="0">
              <a:srgbClr val="080808">
                <a:alpha val="50000"/>
              </a:srgbClr>
            </a:outerShdw>
          </a:effectLst>
        </p:spPr>
        <p:txBody>
          <a:bodyPr wrap="none" anchor="ctr"/>
          <a:lstStyle/>
          <a:p>
            <a:endParaRPr lang="zh-CN" altLang="en-US"/>
          </a:p>
        </p:txBody>
      </p:sp>
      <p:grpSp>
        <p:nvGrpSpPr>
          <p:cNvPr id="2" name="Group 5"/>
          <p:cNvGrpSpPr>
            <a:grpSpLocks/>
          </p:cNvGrpSpPr>
          <p:nvPr/>
        </p:nvGrpSpPr>
        <p:grpSpPr bwMode="auto">
          <a:xfrm>
            <a:off x="3276600" y="1846263"/>
            <a:ext cx="806450" cy="777875"/>
            <a:chOff x="2018" y="1480"/>
            <a:chExt cx="508" cy="490"/>
          </a:xfrm>
        </p:grpSpPr>
        <p:sp>
          <p:nvSpPr>
            <p:cNvPr id="158726" name="Oval 6"/>
            <p:cNvSpPr>
              <a:spLocks noChangeArrowheads="1"/>
            </p:cNvSpPr>
            <p:nvPr/>
          </p:nvSpPr>
          <p:spPr bwMode="gray">
            <a:xfrm>
              <a:off x="2018" y="1480"/>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27" name="Text Box 7"/>
            <p:cNvSpPr txBox="1">
              <a:spLocks noChangeArrowheads="1"/>
            </p:cNvSpPr>
            <p:nvPr/>
          </p:nvSpPr>
          <p:spPr bwMode="gray">
            <a:xfrm>
              <a:off x="2018" y="1616"/>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1</a:t>
              </a:r>
            </a:p>
          </p:txBody>
        </p:sp>
      </p:grpSp>
      <p:grpSp>
        <p:nvGrpSpPr>
          <p:cNvPr id="3" name="Group 8"/>
          <p:cNvGrpSpPr>
            <a:grpSpLocks/>
          </p:cNvGrpSpPr>
          <p:nvPr/>
        </p:nvGrpSpPr>
        <p:grpSpPr bwMode="auto">
          <a:xfrm>
            <a:off x="4789488" y="1846263"/>
            <a:ext cx="806450" cy="777875"/>
            <a:chOff x="2971" y="1480"/>
            <a:chExt cx="508" cy="490"/>
          </a:xfrm>
        </p:grpSpPr>
        <p:sp>
          <p:nvSpPr>
            <p:cNvPr id="158729" name="Oval 9"/>
            <p:cNvSpPr>
              <a:spLocks noChangeArrowheads="1"/>
            </p:cNvSpPr>
            <p:nvPr/>
          </p:nvSpPr>
          <p:spPr bwMode="gray">
            <a:xfrm>
              <a:off x="2971" y="1480"/>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30" name="Text Box 10"/>
            <p:cNvSpPr txBox="1">
              <a:spLocks noChangeArrowheads="1"/>
            </p:cNvSpPr>
            <p:nvPr/>
          </p:nvSpPr>
          <p:spPr bwMode="gray">
            <a:xfrm>
              <a:off x="2971" y="1616"/>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2</a:t>
              </a:r>
            </a:p>
          </p:txBody>
        </p:sp>
      </p:grpSp>
      <p:grpSp>
        <p:nvGrpSpPr>
          <p:cNvPr id="4" name="Group 11"/>
          <p:cNvGrpSpPr>
            <a:grpSpLocks/>
          </p:cNvGrpSpPr>
          <p:nvPr/>
        </p:nvGrpSpPr>
        <p:grpSpPr bwMode="auto">
          <a:xfrm>
            <a:off x="5581650" y="3214688"/>
            <a:ext cx="806450" cy="777875"/>
            <a:chOff x="3470" y="2342"/>
            <a:chExt cx="508" cy="490"/>
          </a:xfrm>
        </p:grpSpPr>
        <p:sp>
          <p:nvSpPr>
            <p:cNvPr id="158732" name="Oval 12"/>
            <p:cNvSpPr>
              <a:spLocks noChangeArrowheads="1"/>
            </p:cNvSpPr>
            <p:nvPr/>
          </p:nvSpPr>
          <p:spPr bwMode="gray">
            <a:xfrm>
              <a:off x="3470" y="2342"/>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33" name="Text Box 13"/>
            <p:cNvSpPr txBox="1">
              <a:spLocks noChangeArrowheads="1"/>
            </p:cNvSpPr>
            <p:nvPr/>
          </p:nvSpPr>
          <p:spPr bwMode="gray">
            <a:xfrm>
              <a:off x="3470" y="2478"/>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3</a:t>
              </a:r>
            </a:p>
          </p:txBody>
        </p:sp>
      </p:grpSp>
      <p:grpSp>
        <p:nvGrpSpPr>
          <p:cNvPr id="5" name="Group 14"/>
          <p:cNvGrpSpPr>
            <a:grpSpLocks/>
          </p:cNvGrpSpPr>
          <p:nvPr/>
        </p:nvGrpSpPr>
        <p:grpSpPr bwMode="auto">
          <a:xfrm>
            <a:off x="4932363" y="4654550"/>
            <a:ext cx="806450" cy="777875"/>
            <a:chOff x="3061" y="3249"/>
            <a:chExt cx="508" cy="490"/>
          </a:xfrm>
        </p:grpSpPr>
        <p:sp>
          <p:nvSpPr>
            <p:cNvPr id="158735" name="Oval 15"/>
            <p:cNvSpPr>
              <a:spLocks noChangeArrowheads="1"/>
            </p:cNvSpPr>
            <p:nvPr/>
          </p:nvSpPr>
          <p:spPr bwMode="gray">
            <a:xfrm>
              <a:off x="3061" y="3249"/>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36" name="Text Box 16"/>
            <p:cNvSpPr txBox="1">
              <a:spLocks noChangeArrowheads="1"/>
            </p:cNvSpPr>
            <p:nvPr/>
          </p:nvSpPr>
          <p:spPr bwMode="gray">
            <a:xfrm>
              <a:off x="3061" y="3385"/>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4</a:t>
              </a:r>
            </a:p>
          </p:txBody>
        </p:sp>
      </p:grpSp>
      <p:grpSp>
        <p:nvGrpSpPr>
          <p:cNvPr id="6" name="Group 17"/>
          <p:cNvGrpSpPr>
            <a:grpSpLocks/>
          </p:cNvGrpSpPr>
          <p:nvPr/>
        </p:nvGrpSpPr>
        <p:grpSpPr bwMode="auto">
          <a:xfrm>
            <a:off x="3205163" y="4654550"/>
            <a:ext cx="806450" cy="777875"/>
            <a:chOff x="1973" y="3249"/>
            <a:chExt cx="508" cy="490"/>
          </a:xfrm>
        </p:grpSpPr>
        <p:sp>
          <p:nvSpPr>
            <p:cNvPr id="158738" name="Oval 18"/>
            <p:cNvSpPr>
              <a:spLocks noChangeArrowheads="1"/>
            </p:cNvSpPr>
            <p:nvPr/>
          </p:nvSpPr>
          <p:spPr bwMode="gray">
            <a:xfrm>
              <a:off x="1973" y="3249"/>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39" name="Text Box 19"/>
            <p:cNvSpPr txBox="1">
              <a:spLocks noChangeArrowheads="1"/>
            </p:cNvSpPr>
            <p:nvPr/>
          </p:nvSpPr>
          <p:spPr bwMode="gray">
            <a:xfrm>
              <a:off x="1973" y="3385"/>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5</a:t>
              </a:r>
            </a:p>
          </p:txBody>
        </p:sp>
      </p:grpSp>
      <p:grpSp>
        <p:nvGrpSpPr>
          <p:cNvPr id="7" name="Group 20"/>
          <p:cNvGrpSpPr>
            <a:grpSpLocks/>
          </p:cNvGrpSpPr>
          <p:nvPr/>
        </p:nvGrpSpPr>
        <p:grpSpPr bwMode="auto">
          <a:xfrm>
            <a:off x="2413000" y="3214688"/>
            <a:ext cx="806450" cy="777875"/>
            <a:chOff x="1474" y="2342"/>
            <a:chExt cx="508" cy="490"/>
          </a:xfrm>
        </p:grpSpPr>
        <p:sp>
          <p:nvSpPr>
            <p:cNvPr id="158741" name="Oval 21"/>
            <p:cNvSpPr>
              <a:spLocks noChangeArrowheads="1"/>
            </p:cNvSpPr>
            <p:nvPr/>
          </p:nvSpPr>
          <p:spPr bwMode="gray">
            <a:xfrm>
              <a:off x="1474" y="2342"/>
              <a:ext cx="490" cy="490"/>
            </a:xfrm>
            <a:prstGeom prst="ellipse">
              <a:avLst/>
            </a:prstGeom>
            <a:solidFill>
              <a:srgbClr val="8AC246"/>
            </a:solidFill>
            <a:ln w="38100" algn="ctr">
              <a:solidFill>
                <a:srgbClr val="D2E3E8"/>
              </a:solidFill>
              <a:round/>
              <a:headEnd/>
              <a:tailEnd/>
            </a:ln>
            <a:effectLst/>
          </p:spPr>
          <p:txBody>
            <a:bodyPr wrap="none" anchor="ctr"/>
            <a:lstStyle/>
            <a:p>
              <a:endParaRPr lang="zh-CN" altLang="en-US"/>
            </a:p>
          </p:txBody>
        </p:sp>
        <p:sp>
          <p:nvSpPr>
            <p:cNvPr id="158742" name="Text Box 22"/>
            <p:cNvSpPr txBox="1">
              <a:spLocks noChangeArrowheads="1"/>
            </p:cNvSpPr>
            <p:nvPr/>
          </p:nvSpPr>
          <p:spPr bwMode="gray">
            <a:xfrm>
              <a:off x="1474" y="2478"/>
              <a:ext cx="508" cy="192"/>
            </a:xfrm>
            <a:prstGeom prst="rect">
              <a:avLst/>
            </a:prstGeom>
            <a:noFill/>
            <a:ln w="9525" algn="ctr">
              <a:noFill/>
              <a:miter lim="800000"/>
              <a:headEnd/>
              <a:tailEnd/>
            </a:ln>
            <a:effectLst/>
          </p:spPr>
          <p:txBody>
            <a:bodyPr>
              <a:spAutoFit/>
            </a:bodyPr>
            <a:lstStyle/>
            <a:p>
              <a:pPr algn="ctr" eaLnBrk="0" latinLnBrk="0" hangingPunct="0">
                <a:spcBef>
                  <a:spcPct val="50000"/>
                </a:spcBef>
              </a:pPr>
              <a:r>
                <a:rPr kumimoji="0" lang="en-US" altLang="zh-CN" sz="1400" b="1">
                  <a:solidFill>
                    <a:srgbClr val="003300"/>
                  </a:solidFill>
                  <a:latin typeface="Arial" charset="0"/>
                  <a:ea typeface="宋体" charset="-122"/>
                </a:rPr>
                <a:t>Step 6</a:t>
              </a:r>
            </a:p>
          </p:txBody>
        </p:sp>
      </p:grpSp>
      <p:sp>
        <p:nvSpPr>
          <p:cNvPr id="158743" name="AutoShape 23"/>
          <p:cNvSpPr>
            <a:spLocks/>
          </p:cNvSpPr>
          <p:nvPr/>
        </p:nvSpPr>
        <p:spPr bwMode="auto">
          <a:xfrm>
            <a:off x="541338" y="1412875"/>
            <a:ext cx="2757487" cy="465138"/>
          </a:xfrm>
          <a:prstGeom prst="accentCallout2">
            <a:avLst>
              <a:gd name="adj1" fmla="val 24574"/>
              <a:gd name="adj2" fmla="val 102764"/>
              <a:gd name="adj3" fmla="val 24574"/>
              <a:gd name="adj4" fmla="val 106333"/>
              <a:gd name="adj5" fmla="val 120819"/>
              <a:gd name="adj6" fmla="val 113644"/>
            </a:avLst>
          </a:prstGeom>
          <a:noFill/>
          <a:ln w="9525">
            <a:solidFill>
              <a:srgbClr val="1C1C1C"/>
            </a:solidFill>
            <a:miter lim="800000"/>
            <a:headEnd type="diamond" w="med" len="med"/>
            <a:tailEnd type="diamond" w="med" len="med"/>
          </a:ln>
          <a:effectLst/>
        </p:spPr>
        <p:txBody>
          <a:bodyPr anchor="ctr"/>
          <a:lstStyle/>
          <a:p>
            <a:pPr algn="r" latinLnBrk="0"/>
            <a:r>
              <a:rPr lang="zh-CN" altLang="en-US" sz="1800">
                <a:solidFill>
                  <a:srgbClr val="0B0C17"/>
                </a:solidFill>
                <a:ea typeface="楷体_GB2312" pitchFamily="49" charset="-122"/>
              </a:rPr>
              <a:t>设置帐户登记期初余额</a:t>
            </a:r>
          </a:p>
        </p:txBody>
      </p:sp>
      <p:sp>
        <p:nvSpPr>
          <p:cNvPr id="158744" name="AutoShape 24"/>
          <p:cNvSpPr>
            <a:spLocks/>
          </p:cNvSpPr>
          <p:nvPr/>
        </p:nvSpPr>
        <p:spPr bwMode="auto">
          <a:xfrm>
            <a:off x="5724525" y="1341438"/>
            <a:ext cx="2735263" cy="863600"/>
          </a:xfrm>
          <a:prstGeom prst="accentCallout2">
            <a:avLst>
              <a:gd name="adj1" fmla="val 13236"/>
              <a:gd name="adj2" fmla="val -2787"/>
              <a:gd name="adj3" fmla="val 13236"/>
              <a:gd name="adj4" fmla="val -7486"/>
              <a:gd name="adj5" fmla="val 74634"/>
              <a:gd name="adj6" fmla="val -17819"/>
            </a:avLst>
          </a:prstGeom>
          <a:noFill/>
          <a:ln w="9525">
            <a:solidFill>
              <a:srgbClr val="1C1C1C"/>
            </a:solidFill>
            <a:miter lim="800000"/>
            <a:headEnd type="diamond" w="med" len="med"/>
            <a:tailEnd type="diamond" w="med" len="med"/>
          </a:ln>
          <a:effectLst/>
        </p:spPr>
        <p:txBody>
          <a:bodyPr anchor="ctr"/>
          <a:lstStyle/>
          <a:p>
            <a:pPr algn="just" latinLnBrk="0"/>
            <a:r>
              <a:rPr lang="zh-CN" altLang="en-US" sz="1800">
                <a:solidFill>
                  <a:srgbClr val="0B0C17"/>
                </a:solidFill>
                <a:ea typeface="楷体_GB2312" pitchFamily="49" charset="-122"/>
              </a:rPr>
              <a:t>编制会计分录，包括平时经济业务和期末</a:t>
            </a:r>
            <a:r>
              <a:rPr lang="zh-CN" altLang="en-US" sz="1800">
                <a:solidFill>
                  <a:srgbClr val="0B0C17"/>
                </a:solidFill>
                <a:latin typeface="楷体_GB2312" pitchFamily="49" charset="-122"/>
                <a:ea typeface="楷体_GB2312" pitchFamily="49" charset="-122"/>
              </a:rPr>
              <a:t>调整业务的会计分录并登记入账</a:t>
            </a:r>
            <a:r>
              <a:rPr lang="zh-CN" altLang="en-US" sz="1800">
                <a:latin typeface="楷体_GB2312" pitchFamily="49" charset="-122"/>
                <a:ea typeface="楷体_GB2312" pitchFamily="49" charset="-122"/>
              </a:rPr>
              <a:t> </a:t>
            </a:r>
          </a:p>
        </p:txBody>
      </p:sp>
      <p:sp>
        <p:nvSpPr>
          <p:cNvPr id="158745" name="AutoShape 25"/>
          <p:cNvSpPr>
            <a:spLocks/>
          </p:cNvSpPr>
          <p:nvPr/>
        </p:nvSpPr>
        <p:spPr bwMode="auto">
          <a:xfrm>
            <a:off x="6516688" y="2997200"/>
            <a:ext cx="2303462" cy="576263"/>
          </a:xfrm>
          <a:prstGeom prst="accentCallout2">
            <a:avLst>
              <a:gd name="adj1" fmla="val 19833"/>
              <a:gd name="adj2" fmla="val -3310"/>
              <a:gd name="adj3" fmla="val 19833"/>
              <a:gd name="adj4" fmla="val -8889"/>
              <a:gd name="adj5" fmla="val 69421"/>
              <a:gd name="adj6" fmla="val -20468"/>
            </a:avLst>
          </a:prstGeom>
          <a:noFill/>
          <a:ln w="9525">
            <a:solidFill>
              <a:srgbClr val="1C1C1C"/>
            </a:solidFill>
            <a:miter lim="800000"/>
            <a:headEnd type="diamond" w="med" len="med"/>
            <a:tailEnd type="diamond" w="med" len="med"/>
          </a:ln>
          <a:effectLst/>
        </p:spPr>
        <p:txBody>
          <a:bodyPr anchor="ctr"/>
          <a:lstStyle/>
          <a:p>
            <a:pPr algn="just" latinLnBrk="0"/>
            <a:r>
              <a:rPr lang="zh-CN" altLang="en-US" sz="1800">
                <a:solidFill>
                  <a:srgbClr val="0B0C17"/>
                </a:solidFill>
                <a:ea typeface="楷体_GB2312" pitchFamily="49" charset="-122"/>
              </a:rPr>
              <a:t>月末结出每个账户的发生额和期末余额</a:t>
            </a:r>
          </a:p>
        </p:txBody>
      </p:sp>
      <p:sp>
        <p:nvSpPr>
          <p:cNvPr id="158746" name="AutoShape 26"/>
          <p:cNvSpPr>
            <a:spLocks/>
          </p:cNvSpPr>
          <p:nvPr/>
        </p:nvSpPr>
        <p:spPr bwMode="auto">
          <a:xfrm>
            <a:off x="5868988" y="5229225"/>
            <a:ext cx="2808287" cy="863600"/>
          </a:xfrm>
          <a:prstGeom prst="accentCallout2">
            <a:avLst>
              <a:gd name="adj1" fmla="val 13236"/>
              <a:gd name="adj2" fmla="val -2713"/>
              <a:gd name="adj3" fmla="val 13236"/>
              <a:gd name="adj4" fmla="val -8194"/>
              <a:gd name="adj5" fmla="val 4778"/>
              <a:gd name="adj6" fmla="val -19505"/>
            </a:avLst>
          </a:prstGeom>
          <a:noFill/>
          <a:ln w="9525">
            <a:solidFill>
              <a:srgbClr val="1C1C1C"/>
            </a:solidFill>
            <a:miter lim="800000"/>
            <a:headEnd type="diamond" w="med" len="med"/>
            <a:tailEnd type="diamond" w="med" len="med"/>
          </a:ln>
          <a:effectLst/>
        </p:spPr>
        <p:txBody>
          <a:bodyPr anchor="ctr"/>
          <a:lstStyle/>
          <a:p>
            <a:pPr algn="just" latinLnBrk="0"/>
            <a:r>
              <a:rPr lang="zh-CN" altLang="en-US" sz="1800">
                <a:ea typeface="楷体_GB2312" pitchFamily="49" charset="-122"/>
              </a:rPr>
              <a:t>明细账与所属总账进行核对，进行账证、账账、账实核对</a:t>
            </a:r>
          </a:p>
        </p:txBody>
      </p:sp>
      <p:sp>
        <p:nvSpPr>
          <p:cNvPr id="158747" name="AutoShape 27"/>
          <p:cNvSpPr>
            <a:spLocks/>
          </p:cNvSpPr>
          <p:nvPr/>
        </p:nvSpPr>
        <p:spPr bwMode="auto">
          <a:xfrm>
            <a:off x="323850" y="5229225"/>
            <a:ext cx="2655888" cy="504825"/>
          </a:xfrm>
          <a:prstGeom prst="accentCallout2">
            <a:avLst>
              <a:gd name="adj1" fmla="val 22644"/>
              <a:gd name="adj2" fmla="val 102870"/>
              <a:gd name="adj3" fmla="val 22644"/>
              <a:gd name="adj4" fmla="val 109144"/>
              <a:gd name="adj5" fmla="val 6602"/>
              <a:gd name="adj6" fmla="val 122056"/>
            </a:avLst>
          </a:prstGeom>
          <a:noFill/>
          <a:ln w="9525">
            <a:solidFill>
              <a:srgbClr val="1C1C1C"/>
            </a:solidFill>
            <a:miter lim="800000"/>
            <a:headEnd type="diamond" w="med" len="med"/>
            <a:tailEnd type="diamond" w="med" len="med"/>
          </a:ln>
          <a:effectLst/>
        </p:spPr>
        <p:txBody>
          <a:bodyPr anchor="ctr"/>
          <a:lstStyle/>
          <a:p>
            <a:pPr algn="r" latinLnBrk="0"/>
            <a:r>
              <a:rPr lang="zh-CN" altLang="en-US" sz="1800">
                <a:solidFill>
                  <a:srgbClr val="0B0C17"/>
                </a:solidFill>
                <a:ea typeface="楷体_GB2312" pitchFamily="49" charset="-122"/>
              </a:rPr>
              <a:t>编制试算平衡表</a:t>
            </a:r>
          </a:p>
        </p:txBody>
      </p:sp>
      <p:sp>
        <p:nvSpPr>
          <p:cNvPr id="158748" name="AutoShape 28"/>
          <p:cNvSpPr>
            <a:spLocks/>
          </p:cNvSpPr>
          <p:nvPr/>
        </p:nvSpPr>
        <p:spPr bwMode="auto">
          <a:xfrm>
            <a:off x="612775" y="2997200"/>
            <a:ext cx="1576388" cy="465138"/>
          </a:xfrm>
          <a:prstGeom prst="accentCallout2">
            <a:avLst>
              <a:gd name="adj1" fmla="val 24574"/>
              <a:gd name="adj2" fmla="val 104833"/>
              <a:gd name="adj3" fmla="val 24574"/>
              <a:gd name="adj4" fmla="val 115407"/>
              <a:gd name="adj5" fmla="val 79523"/>
              <a:gd name="adj6" fmla="val 138370"/>
            </a:avLst>
          </a:prstGeom>
          <a:noFill/>
          <a:ln w="9525">
            <a:solidFill>
              <a:srgbClr val="1C1C1C"/>
            </a:solidFill>
            <a:miter lim="800000"/>
            <a:headEnd type="diamond" w="med" len="med"/>
            <a:tailEnd type="diamond" w="med" len="med"/>
          </a:ln>
          <a:effectLst/>
        </p:spPr>
        <p:txBody>
          <a:bodyPr anchor="ctr"/>
          <a:lstStyle/>
          <a:p>
            <a:pPr algn="r" latinLnBrk="0"/>
            <a:r>
              <a:rPr lang="zh-CN" altLang="en-US" sz="1800">
                <a:latin typeface="Arial" charset="0"/>
                <a:ea typeface="楷体_GB2312" pitchFamily="49" charset="-122"/>
              </a:rPr>
              <a:t>编制会计报表</a:t>
            </a:r>
          </a:p>
        </p:txBody>
      </p:sp>
      <p:sp>
        <p:nvSpPr>
          <p:cNvPr id="158749" name="Rectangle 29"/>
          <p:cNvSpPr>
            <a:spLocks noChangeArrowheads="1"/>
          </p:cNvSpPr>
          <p:nvPr/>
        </p:nvSpPr>
        <p:spPr bwMode="auto">
          <a:xfrm>
            <a:off x="3705225" y="3194050"/>
            <a:ext cx="1409700" cy="822325"/>
          </a:xfrm>
          <a:prstGeom prst="rect">
            <a:avLst/>
          </a:prstGeom>
          <a:noFill/>
          <a:ln w="9525">
            <a:noFill/>
            <a:miter lim="800000"/>
            <a:headEnd/>
            <a:tailEnd/>
          </a:ln>
          <a:effectLst/>
        </p:spPr>
        <p:txBody>
          <a:bodyPr wrap="none">
            <a:spAutoFit/>
          </a:bodyPr>
          <a:lstStyle/>
          <a:p>
            <a:pPr algn="ctr" latinLnBrk="0"/>
            <a:r>
              <a:rPr lang="zh-CN" altLang="en-US" b="1">
                <a:latin typeface="Arial" charset="0"/>
                <a:ea typeface="楷体_GB2312" pitchFamily="49" charset="-122"/>
              </a:rPr>
              <a:t>会计循环</a:t>
            </a:r>
          </a:p>
          <a:p>
            <a:pPr algn="ctr" latinLnBrk="0"/>
            <a:r>
              <a:rPr lang="zh-CN" altLang="en-US" b="1">
                <a:latin typeface="Arial" charset="0"/>
                <a:ea typeface="楷体_GB2312" pitchFamily="49" charset="-122"/>
              </a:rPr>
              <a:t>步骤</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zh-CN" altLang="en-US" dirty="0" smtClean="0">
                <a:latin typeface="华文新魏" pitchFamily="2" charset="-122"/>
                <a:ea typeface="华文新魏" pitchFamily="2" charset="-122"/>
              </a:rPr>
              <a:t>第三章  流动资产</a:t>
            </a:r>
            <a:r>
              <a:rPr lang="en-US" altLang="zh-CN" dirty="0" smtClean="0">
                <a:latin typeface="华文新魏" pitchFamily="2" charset="-122"/>
                <a:ea typeface="华文新魏" pitchFamily="2" charset="-122"/>
              </a:rPr>
              <a:t/>
            </a:r>
            <a:br>
              <a:rPr lang="en-US" altLang="zh-CN" dirty="0" smtClean="0">
                <a:latin typeface="华文新魏" pitchFamily="2" charset="-122"/>
                <a:ea typeface="华文新魏" pitchFamily="2" charset="-122"/>
              </a:rPr>
            </a:br>
            <a:r>
              <a:rPr lang="zh-CN" altLang="en-US" sz="4400" b="0" dirty="0" smtClean="0">
                <a:latin typeface="华文新魏" pitchFamily="2" charset="-122"/>
                <a:ea typeface="华文新魏" pitchFamily="2" charset="-122"/>
              </a:rPr>
              <a:t>第一</a:t>
            </a:r>
            <a:r>
              <a:rPr lang="zh-CN" altLang="en-US" sz="4400" b="0" dirty="0">
                <a:latin typeface="华文新魏" pitchFamily="2" charset="-122"/>
                <a:ea typeface="华文新魏" pitchFamily="2" charset="-122"/>
              </a:rPr>
              <a:t>节    货币资金</a:t>
            </a:r>
          </a:p>
        </p:txBody>
      </p:sp>
      <p:sp>
        <p:nvSpPr>
          <p:cNvPr id="159747" name="Rectangle 3"/>
          <p:cNvSpPr>
            <a:spLocks noGrp="1" noChangeArrowheads="1"/>
          </p:cNvSpPr>
          <p:nvPr>
            <p:ph idx="1"/>
          </p:nvPr>
        </p:nvSpPr>
        <p:spPr>
          <a:xfrm>
            <a:off x="684213" y="2060575"/>
            <a:ext cx="7991475" cy="4392613"/>
          </a:xfrm>
        </p:spPr>
        <p:txBody>
          <a:bodyPr/>
          <a:lstStyle/>
          <a:p>
            <a:pPr>
              <a:lnSpc>
                <a:spcPct val="120000"/>
              </a:lnSpc>
              <a:spcBef>
                <a:spcPct val="50000"/>
              </a:spcBef>
            </a:pPr>
            <a:r>
              <a:rPr lang="zh-CN" altLang="en-US" sz="2800">
                <a:solidFill>
                  <a:srgbClr val="101124"/>
                </a:solidFill>
                <a:latin typeface="楷体_GB2312" pitchFamily="49" charset="-122"/>
              </a:rPr>
              <a:t>    货币资金是经济社会用于价值储存和交换的媒介，是企业流动性最强的资产。</a:t>
            </a:r>
          </a:p>
          <a:p>
            <a:pPr>
              <a:lnSpc>
                <a:spcPct val="120000"/>
              </a:lnSpc>
              <a:spcBef>
                <a:spcPct val="50000"/>
              </a:spcBef>
            </a:pPr>
            <a:r>
              <a:rPr lang="zh-CN" altLang="en-US" sz="2800">
                <a:solidFill>
                  <a:srgbClr val="101124"/>
                </a:solidFill>
                <a:latin typeface="楷体_GB2312" pitchFamily="49" charset="-122"/>
              </a:rPr>
              <a:t>    包括：现金、银行存款、其他货币资金。</a:t>
            </a:r>
          </a:p>
          <a:p>
            <a:pPr>
              <a:lnSpc>
                <a:spcPct val="120000"/>
              </a:lnSpc>
              <a:spcBef>
                <a:spcPct val="50000"/>
              </a:spcBef>
            </a:pPr>
            <a:r>
              <a:rPr lang="zh-CN" altLang="en-US" sz="2800">
                <a:solidFill>
                  <a:srgbClr val="101124"/>
                </a:solidFill>
                <a:latin typeface="楷体_GB2312" pitchFamily="49" charset="-122"/>
              </a:rPr>
              <a:t>    现金、银行存款属于企业的金融资产。</a:t>
            </a:r>
          </a:p>
        </p:txBody>
      </p:sp>
      <p:sp>
        <p:nvSpPr>
          <p:cNvPr id="5" name="日期占位符 3"/>
          <p:cNvSpPr>
            <a:spLocks noGrp="1"/>
          </p:cNvSpPr>
          <p:nvPr>
            <p:ph type="dt" sz="half" idx="10"/>
          </p:nvPr>
        </p:nvSpPr>
        <p:spPr/>
        <p:txBody>
          <a:bodyPr/>
          <a:lstStyle/>
          <a:p>
            <a:fld id="{D755928D-7AD9-4BE7-8745-3F0F1A9945F3}"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05AF2687-7D10-4243-ACAC-344F6DE8BE18}" type="slidenum">
              <a:rPr lang="en-US" altLang="ko-KR"/>
              <a:pPr/>
              <a:t>95</a:t>
            </a:fld>
            <a:endParaRPr lang="en-US" altLang="ko-KR"/>
          </a:p>
        </p:txBody>
      </p:sp>
      <p:sp>
        <p:nvSpPr>
          <p:cNvPr id="159748" name="Rectangle 4"/>
          <p:cNvSpPr>
            <a:spLocks noChangeArrowheads="1"/>
          </p:cNvSpPr>
          <p:nvPr/>
        </p:nvSpPr>
        <p:spPr bwMode="auto">
          <a:xfrm>
            <a:off x="611188" y="1196975"/>
            <a:ext cx="6337300" cy="641350"/>
          </a:xfrm>
          <a:prstGeom prst="rect">
            <a:avLst/>
          </a:prstGeom>
          <a:noFill/>
          <a:ln w="7938">
            <a:noFill/>
            <a:miter lim="800000"/>
            <a:headEnd/>
            <a:tailEnd/>
          </a:ln>
          <a:effectLst/>
        </p:spPr>
        <p:txBody>
          <a:bodyPr>
            <a:spAutoFit/>
          </a:bodyPr>
          <a:lstStyle/>
          <a:p>
            <a:pPr>
              <a:spcBef>
                <a:spcPct val="20000"/>
              </a:spcBef>
            </a:pPr>
            <a:r>
              <a:rPr lang="zh-CN" altLang="en-US" sz="3600" b="1">
                <a:solidFill>
                  <a:srgbClr val="000066"/>
                </a:solidFill>
                <a:latin typeface="黑体" pitchFamily="2" charset="-122"/>
                <a:ea typeface="黑体" pitchFamily="2" charset="-122"/>
              </a:rPr>
              <a:t>一、货币资金概述</a:t>
            </a:r>
            <a:r>
              <a:rPr lang="zh-CN" altLang="en-US" b="1">
                <a:solidFill>
                  <a:srgbClr val="000066"/>
                </a:solidFill>
                <a:latin typeface="黑体" pitchFamily="2" charset="-122"/>
                <a:ea typeface="黑体" pitchFamily="2" charset="-122"/>
              </a:rPr>
              <a:t>（</a:t>
            </a:r>
            <a:r>
              <a:rPr lang="en-US" altLang="zh-CN" b="1" dirty="0">
                <a:solidFill>
                  <a:srgbClr val="000066"/>
                </a:solidFill>
                <a:latin typeface="黑体" pitchFamily="2" charset="-122"/>
                <a:ea typeface="黑体" pitchFamily="2" charset="-122"/>
              </a:rPr>
              <a:t>P.82</a:t>
            </a:r>
            <a:r>
              <a:rPr lang="zh-CN" altLang="en-US" b="1" dirty="0">
                <a:solidFill>
                  <a:srgbClr val="000066"/>
                </a:solidFill>
                <a:latin typeface="黑体" pitchFamily="2" charset="-122"/>
                <a:ea typeface="黑体" pitchFamily="2" charset="-122"/>
              </a:rPr>
              <a:t>）</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zh-CN" altLang="en-US" sz="3200">
                <a:solidFill>
                  <a:schemeClr val="bg1"/>
                </a:solidFill>
                <a:latin typeface="楷体_GB2312" pitchFamily="49" charset="-122"/>
                <a:ea typeface="楷体_GB2312" pitchFamily="49" charset="-122"/>
              </a:rPr>
              <a:t>（一） 现金的含义</a:t>
            </a:r>
          </a:p>
        </p:txBody>
      </p:sp>
      <p:sp>
        <p:nvSpPr>
          <p:cNvPr id="160771" name="Rectangle 3"/>
          <p:cNvSpPr>
            <a:spLocks noGrp="1" noChangeArrowheads="1"/>
          </p:cNvSpPr>
          <p:nvPr>
            <p:ph idx="1"/>
          </p:nvPr>
        </p:nvSpPr>
        <p:spPr/>
        <p:txBody>
          <a:bodyPr>
            <a:normAutofit fontScale="85000" lnSpcReduction="10000"/>
          </a:bodyPr>
          <a:lstStyle/>
          <a:p>
            <a:pPr>
              <a:lnSpc>
                <a:spcPct val="110000"/>
              </a:lnSpc>
              <a:spcBef>
                <a:spcPct val="50000"/>
              </a:spcBef>
            </a:pPr>
            <a:r>
              <a:rPr lang="zh-CN" altLang="en-US">
                <a:solidFill>
                  <a:srgbClr val="101124"/>
                </a:solidFill>
                <a:latin typeface="楷体_GB2312" pitchFamily="49" charset="-122"/>
              </a:rPr>
              <a:t>    现金是流动性最强的一种货币资产，可以随时用于其购买所需的物资，支付有关费用，偿还债务，也可以随时存入银行。</a:t>
            </a:r>
          </a:p>
          <a:p>
            <a:pPr>
              <a:lnSpc>
                <a:spcPct val="110000"/>
              </a:lnSpc>
              <a:spcBef>
                <a:spcPct val="50000"/>
              </a:spcBef>
            </a:pPr>
            <a:r>
              <a:rPr lang="zh-CN" altLang="en-US" sz="2000">
                <a:solidFill>
                  <a:srgbClr val="0707D7"/>
                </a:solidFill>
                <a:latin typeface="楷体_GB2312" pitchFamily="49" charset="-122"/>
              </a:rPr>
              <a:t>    狭义的现金：</a:t>
            </a:r>
            <a:r>
              <a:rPr lang="zh-CN" altLang="en-US" sz="2000">
                <a:latin typeface="楷体_GB2312" pitchFamily="49" charset="-122"/>
              </a:rPr>
              <a:t>库存现金</a:t>
            </a:r>
            <a:r>
              <a:rPr lang="zh-CN" altLang="en-US" sz="2000" i="1">
                <a:latin typeface="楷体_GB2312" pitchFamily="49" charset="-122"/>
              </a:rPr>
              <a:t>（本章现金的概念是指狭义的现金）</a:t>
            </a:r>
          </a:p>
          <a:p>
            <a:pPr>
              <a:lnSpc>
                <a:spcPct val="110000"/>
              </a:lnSpc>
              <a:spcBef>
                <a:spcPct val="50000"/>
              </a:spcBef>
            </a:pPr>
            <a:r>
              <a:rPr lang="zh-CN" altLang="en-US" sz="2000">
                <a:solidFill>
                  <a:srgbClr val="0707D7"/>
                </a:solidFill>
                <a:latin typeface="楷体_GB2312" pitchFamily="49" charset="-122"/>
              </a:rPr>
              <a:t>    广义的现金：</a:t>
            </a:r>
            <a:r>
              <a:rPr lang="zh-CN" altLang="en-US" sz="2000">
                <a:solidFill>
                  <a:srgbClr val="080912"/>
                </a:solidFill>
                <a:latin typeface="楷体_GB2312" pitchFamily="49" charset="-122"/>
              </a:rPr>
              <a:t>库存现金、银行存款、其他货币资金。</a:t>
            </a:r>
          </a:p>
          <a:p>
            <a:pPr>
              <a:lnSpc>
                <a:spcPct val="110000"/>
              </a:lnSpc>
              <a:spcBef>
                <a:spcPct val="50000"/>
              </a:spcBef>
            </a:pPr>
            <a:r>
              <a:rPr lang="zh-CN" altLang="en-US" sz="2000">
                <a:solidFill>
                  <a:srgbClr val="D72603"/>
                </a:solidFill>
                <a:latin typeface="楷体_GB2312" pitchFamily="49" charset="-122"/>
              </a:rPr>
              <a:t>    现金的管理</a:t>
            </a:r>
          </a:p>
          <a:p>
            <a:pPr>
              <a:lnSpc>
                <a:spcPct val="110000"/>
              </a:lnSpc>
              <a:spcBef>
                <a:spcPct val="50000"/>
              </a:spcBef>
            </a:pPr>
            <a:r>
              <a:rPr lang="zh-CN" altLang="en-US" sz="2000">
                <a:solidFill>
                  <a:srgbClr val="080912"/>
                </a:solidFill>
                <a:latin typeface="楷体_GB2312" pitchFamily="49" charset="-122"/>
              </a:rPr>
              <a:t>    (1)规定现金的使用范围；</a:t>
            </a:r>
          </a:p>
          <a:p>
            <a:pPr>
              <a:lnSpc>
                <a:spcPct val="110000"/>
              </a:lnSpc>
              <a:spcBef>
                <a:spcPct val="50000"/>
              </a:spcBef>
            </a:pPr>
            <a:r>
              <a:rPr lang="zh-CN" altLang="en-US" sz="2000">
                <a:solidFill>
                  <a:srgbClr val="080912"/>
                </a:solidFill>
                <a:latin typeface="楷体_GB2312" pitchFamily="49" charset="-122"/>
              </a:rPr>
              <a:t>    (2)规定库存现金限额；</a:t>
            </a:r>
          </a:p>
          <a:p>
            <a:pPr>
              <a:lnSpc>
                <a:spcPct val="110000"/>
              </a:lnSpc>
              <a:spcBef>
                <a:spcPct val="50000"/>
              </a:spcBef>
            </a:pPr>
            <a:r>
              <a:rPr lang="zh-CN" altLang="en-US" sz="2000">
                <a:solidFill>
                  <a:srgbClr val="080912"/>
                </a:solidFill>
                <a:latin typeface="楷体_GB2312" pitchFamily="49" charset="-122"/>
              </a:rPr>
              <a:t>    (3)不准坐支现金；</a:t>
            </a:r>
          </a:p>
          <a:p>
            <a:pPr>
              <a:lnSpc>
                <a:spcPct val="110000"/>
              </a:lnSpc>
              <a:spcBef>
                <a:spcPct val="50000"/>
              </a:spcBef>
            </a:pPr>
            <a:r>
              <a:rPr lang="zh-CN" altLang="en-US" sz="2000">
                <a:solidFill>
                  <a:srgbClr val="080912"/>
                </a:solidFill>
                <a:latin typeface="楷体_GB2312" pitchFamily="49" charset="-122"/>
              </a:rPr>
              <a:t>    (4)钱账分管；</a:t>
            </a:r>
          </a:p>
          <a:p>
            <a:pPr>
              <a:lnSpc>
                <a:spcPct val="110000"/>
              </a:lnSpc>
              <a:spcBef>
                <a:spcPct val="50000"/>
              </a:spcBef>
            </a:pPr>
            <a:r>
              <a:rPr lang="zh-CN" altLang="en-US" sz="2000">
                <a:solidFill>
                  <a:srgbClr val="080912"/>
                </a:solidFill>
                <a:latin typeface="楷体_GB2312" pitchFamily="49" charset="-122"/>
              </a:rPr>
              <a:t>    (5)严格现金收支凭证管理。</a:t>
            </a:r>
          </a:p>
        </p:txBody>
      </p:sp>
      <p:sp>
        <p:nvSpPr>
          <p:cNvPr id="5" name="日期占位符 3"/>
          <p:cNvSpPr>
            <a:spLocks noGrp="1"/>
          </p:cNvSpPr>
          <p:nvPr>
            <p:ph type="dt" sz="half" idx="10"/>
          </p:nvPr>
        </p:nvSpPr>
        <p:spPr/>
        <p:txBody>
          <a:bodyPr/>
          <a:lstStyle/>
          <a:p>
            <a:fld id="{345ACE2F-0054-4360-959B-DF78AFF50175}" type="datetime1">
              <a:rPr lang="zh-CN" altLang="en-US"/>
              <a:pPr/>
              <a:t>2012-07-13</a:t>
            </a:fld>
            <a:endParaRPr lang="en-US" altLang="ko-KR"/>
          </a:p>
        </p:txBody>
      </p:sp>
      <p:sp>
        <p:nvSpPr>
          <p:cNvPr id="6" name="页脚占位符 4"/>
          <p:cNvSpPr>
            <a:spLocks noGrp="1"/>
          </p:cNvSpPr>
          <p:nvPr>
            <p:ph type="ftr" sz="quarter" idx="11"/>
          </p:nvPr>
        </p:nvSpPr>
        <p:spPr/>
        <p:txBody>
          <a:bodyPr/>
          <a:lstStyle/>
          <a:p>
            <a:r>
              <a:rPr lang="en-US" altLang="ko-KR"/>
              <a:t>会计学</a:t>
            </a:r>
          </a:p>
        </p:txBody>
      </p:sp>
      <p:sp>
        <p:nvSpPr>
          <p:cNvPr id="7" name="灯片编号占位符 5"/>
          <p:cNvSpPr>
            <a:spLocks noGrp="1"/>
          </p:cNvSpPr>
          <p:nvPr>
            <p:ph type="sldNum" sz="quarter" idx="12"/>
          </p:nvPr>
        </p:nvSpPr>
        <p:spPr/>
        <p:txBody>
          <a:bodyPr/>
          <a:lstStyle/>
          <a:p>
            <a:fld id="{CB6F0559-A5E2-40A2-818C-028FB6A07EDD}" type="slidenum">
              <a:rPr lang="en-US" altLang="ko-KR"/>
              <a:pPr/>
              <a:t>96</a:t>
            </a:fld>
            <a:endParaRPr lang="en-US" altLang="ko-KR"/>
          </a:p>
        </p:txBody>
      </p:sp>
      <p:sp>
        <p:nvSpPr>
          <p:cNvPr id="160772" name="AutoShape 4"/>
          <p:cNvSpPr>
            <a:spLocks noChangeArrowheads="1"/>
          </p:cNvSpPr>
          <p:nvPr/>
        </p:nvSpPr>
        <p:spPr bwMode="auto">
          <a:xfrm>
            <a:off x="5435600" y="3644900"/>
            <a:ext cx="2305050" cy="1676400"/>
          </a:xfrm>
          <a:prstGeom prst="wedgeEllipseCallout">
            <a:avLst>
              <a:gd name="adj1" fmla="val -176444"/>
              <a:gd name="adj2" fmla="val -53125"/>
            </a:avLst>
          </a:prstGeom>
          <a:solidFill>
            <a:srgbClr val="F9FCC2"/>
          </a:solidFill>
          <a:ln w="9525">
            <a:solidFill>
              <a:srgbClr val="080912"/>
            </a:solidFill>
            <a:miter lim="800000"/>
            <a:headEnd/>
            <a:tailEnd/>
          </a:ln>
          <a:effectLst/>
        </p:spPr>
        <p:txBody>
          <a:bodyPr/>
          <a:lstStyle/>
          <a:p>
            <a:pPr algn="ctr" latinLnBrk="0"/>
            <a:r>
              <a:rPr lang="zh-CN" altLang="en-US" sz="2000">
                <a:solidFill>
                  <a:srgbClr val="080912"/>
                </a:solidFill>
                <a:latin typeface="Tahoma" pitchFamily="34" charset="0"/>
                <a:ea typeface="楷体_GB2312" pitchFamily="49" charset="-122"/>
              </a:rPr>
              <a:t>根据国务院颁布的《现金管理条例》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 calcmode="lin" valueType="num">
                                      <p:cBhvr additive="base">
                                        <p:cTn id="7" dur="500" fill="hold"/>
                                        <p:tgtEl>
                                          <p:spTgt spid="160772"/>
                                        </p:tgtEl>
                                        <p:attrNameLst>
                                          <p:attrName>ppt_x</p:attrName>
                                        </p:attrNameLst>
                                      </p:cBhvr>
                                      <p:tavLst>
                                        <p:tav tm="0">
                                          <p:val>
                                            <p:strVal val="#ppt_x"/>
                                          </p:val>
                                        </p:tav>
                                        <p:tav tm="100000">
                                          <p:val>
                                            <p:strVal val="#ppt_x"/>
                                          </p:val>
                                        </p:tav>
                                      </p:tavLst>
                                    </p:anim>
                                    <p:anim calcmode="lin" valueType="num">
                                      <p:cBhvr additive="base">
                                        <p:cTn id="8" dur="500" fill="hold"/>
                                        <p:tgtEl>
                                          <p:spTgt spid="1607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zh-CN" altLang="en-US" sz="3200">
                <a:solidFill>
                  <a:schemeClr val="bg1"/>
                </a:solidFill>
                <a:ea typeface="楷体_GB2312" pitchFamily="49" charset="-122"/>
              </a:rPr>
              <a:t>（二）现金的核算</a:t>
            </a:r>
          </a:p>
        </p:txBody>
      </p:sp>
      <p:sp>
        <p:nvSpPr>
          <p:cNvPr id="161795" name="Rectangle 3"/>
          <p:cNvSpPr>
            <a:spLocks noGrp="1" noChangeArrowheads="1"/>
          </p:cNvSpPr>
          <p:nvPr>
            <p:ph idx="1"/>
          </p:nvPr>
        </p:nvSpPr>
        <p:spPr/>
        <p:txBody>
          <a:bodyPr>
            <a:normAutofit fontScale="85000" lnSpcReduction="20000"/>
          </a:bodyPr>
          <a:lstStyle/>
          <a:p>
            <a:pPr>
              <a:lnSpc>
                <a:spcPct val="110000"/>
              </a:lnSpc>
              <a:spcBef>
                <a:spcPct val="40000"/>
              </a:spcBef>
            </a:pPr>
            <a:r>
              <a:rPr lang="zh-CN" altLang="en-US">
                <a:solidFill>
                  <a:srgbClr val="D72603"/>
                </a:solidFill>
                <a:latin typeface="楷体_GB2312" pitchFamily="49" charset="-122"/>
              </a:rPr>
              <a:t>    账户的设置：</a:t>
            </a:r>
            <a:r>
              <a:rPr lang="zh-CN" altLang="en-US">
                <a:solidFill>
                  <a:srgbClr val="0707D7"/>
                </a:solidFill>
                <a:latin typeface="楷体_GB2312" pitchFamily="49" charset="-122"/>
              </a:rPr>
              <a:t>库存现金日记账和库存现金总账。</a:t>
            </a:r>
          </a:p>
          <a:p>
            <a:pPr>
              <a:lnSpc>
                <a:spcPct val="110000"/>
              </a:lnSpc>
              <a:spcBef>
                <a:spcPct val="40000"/>
              </a:spcBef>
            </a:pPr>
            <a:r>
              <a:rPr lang="zh-CN" altLang="en-US">
                <a:solidFill>
                  <a:srgbClr val="080912"/>
                </a:solidFill>
                <a:latin typeface="楷体_GB2312" pitchFamily="49" charset="-122"/>
              </a:rPr>
              <a:t>    现金清查中发现现金短缺或多余时，除了设法查明原因外，还应及时进行账务处理，在</a:t>
            </a:r>
            <a:r>
              <a:rPr lang="zh-CN" altLang="en-US">
                <a:solidFill>
                  <a:srgbClr val="080912"/>
                </a:solidFill>
                <a:latin typeface="Arial"/>
              </a:rPr>
              <a:t>“</a:t>
            </a:r>
            <a:r>
              <a:rPr lang="zh-CN" altLang="en-US">
                <a:solidFill>
                  <a:srgbClr val="080912"/>
                </a:solidFill>
                <a:latin typeface="楷体_GB2312" pitchFamily="49" charset="-122"/>
              </a:rPr>
              <a:t>待处理财产损溢</a:t>
            </a:r>
            <a:r>
              <a:rPr lang="zh-CN" altLang="en-US">
                <a:solidFill>
                  <a:srgbClr val="080912"/>
                </a:solidFill>
                <a:latin typeface="Arial"/>
              </a:rPr>
              <a:t>”</a:t>
            </a:r>
            <a:r>
              <a:rPr lang="zh-CN" altLang="en-US">
                <a:solidFill>
                  <a:srgbClr val="080912"/>
                </a:solidFill>
                <a:latin typeface="楷体_GB2312" pitchFamily="49" charset="-122"/>
              </a:rPr>
              <a:t>科目中核算。</a:t>
            </a:r>
          </a:p>
          <a:p>
            <a:pPr>
              <a:lnSpc>
                <a:spcPct val="110000"/>
              </a:lnSpc>
              <a:spcBef>
                <a:spcPct val="40000"/>
              </a:spcBef>
            </a:pPr>
            <a:r>
              <a:rPr lang="zh-CN" altLang="en-US" i="1">
                <a:solidFill>
                  <a:srgbClr val="008000"/>
                </a:solidFill>
                <a:latin typeface="楷体_GB2312" pitchFamily="49" charset="-122"/>
              </a:rPr>
              <a:t>    短款：</a:t>
            </a:r>
            <a:r>
              <a:rPr lang="zh-CN" altLang="en-US">
                <a:solidFill>
                  <a:srgbClr val="080912"/>
                </a:solidFill>
                <a:latin typeface="楷体_GB2312" pitchFamily="49" charset="-122"/>
              </a:rPr>
              <a:t> 借：待处理财产损溢</a:t>
            </a:r>
          </a:p>
          <a:p>
            <a:pPr>
              <a:lnSpc>
                <a:spcPct val="110000"/>
              </a:lnSpc>
              <a:spcBef>
                <a:spcPct val="40000"/>
              </a:spcBef>
            </a:pPr>
            <a:r>
              <a:rPr lang="zh-CN" altLang="en-US">
                <a:solidFill>
                  <a:srgbClr val="080912"/>
                </a:solidFill>
                <a:latin typeface="楷体_GB2312" pitchFamily="49" charset="-122"/>
              </a:rPr>
              <a:t>               贷：库存现金</a:t>
            </a:r>
          </a:p>
          <a:p>
            <a:pPr>
              <a:lnSpc>
                <a:spcPct val="110000"/>
              </a:lnSpc>
              <a:spcBef>
                <a:spcPct val="40000"/>
              </a:spcBef>
            </a:pPr>
            <a:r>
              <a:rPr lang="zh-CN" altLang="en-US" i="1">
                <a:solidFill>
                  <a:srgbClr val="008000"/>
                </a:solidFill>
                <a:latin typeface="楷体_GB2312" pitchFamily="49" charset="-122"/>
              </a:rPr>
              <a:t>    长款：</a:t>
            </a:r>
            <a:r>
              <a:rPr lang="zh-CN" altLang="en-US">
                <a:solidFill>
                  <a:srgbClr val="080912"/>
                </a:solidFill>
                <a:latin typeface="楷体_GB2312" pitchFamily="49" charset="-122"/>
              </a:rPr>
              <a:t> 借：库存现金</a:t>
            </a:r>
          </a:p>
          <a:p>
            <a:pPr>
              <a:lnSpc>
                <a:spcPct val="110000"/>
              </a:lnSpc>
              <a:spcBef>
                <a:spcPct val="40000"/>
              </a:spcBef>
            </a:pPr>
            <a:r>
              <a:rPr lang="zh-CN" altLang="en-US">
                <a:solidFill>
                  <a:srgbClr val="080912"/>
                </a:solidFill>
                <a:latin typeface="楷体_GB2312" pitchFamily="49" charset="-122"/>
              </a:rPr>
              <a:t>               贷：待处理财产损溢</a:t>
            </a:r>
          </a:p>
          <a:p>
            <a:pPr>
              <a:lnSpc>
                <a:spcPct val="110000"/>
              </a:lnSpc>
              <a:spcBef>
                <a:spcPct val="40000"/>
              </a:spcBef>
            </a:pPr>
            <a:r>
              <a:rPr lang="zh-CN" altLang="en-US">
                <a:solidFill>
                  <a:srgbClr val="080912"/>
                </a:solidFill>
                <a:latin typeface="楷体_GB2312" pitchFamily="49" charset="-122"/>
              </a:rPr>
              <a:t>    待查明原因后再进行相关的处理。</a:t>
            </a:r>
          </a:p>
        </p:txBody>
      </p:sp>
      <p:sp>
        <p:nvSpPr>
          <p:cNvPr id="4" name="日期占位符 3"/>
          <p:cNvSpPr>
            <a:spLocks noGrp="1"/>
          </p:cNvSpPr>
          <p:nvPr>
            <p:ph type="dt" sz="half" idx="10"/>
          </p:nvPr>
        </p:nvSpPr>
        <p:spPr/>
        <p:txBody>
          <a:bodyPr/>
          <a:lstStyle/>
          <a:p>
            <a:fld id="{28A8A80A-C6D9-4189-9D5D-6CBC83068163}"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A29541B3-7447-480F-AA89-C172A564D608}" type="slidenum">
              <a:rPr lang="en-US" altLang="ko-KR"/>
              <a:pPr/>
              <a:t>97</a:t>
            </a:fld>
            <a:endParaRPr lang="en-US" altLang="ko-K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sz="3600">
                <a:solidFill>
                  <a:schemeClr val="bg1"/>
                </a:solidFill>
                <a:latin typeface="黑体" pitchFamily="2" charset="-122"/>
              </a:rPr>
              <a:t>二、银行存款</a:t>
            </a:r>
            <a:r>
              <a:rPr lang="zh-CN" altLang="en-US" sz="2400">
                <a:solidFill>
                  <a:schemeClr val="bg1"/>
                </a:solidFill>
                <a:latin typeface="黑体" pitchFamily="2" charset="-122"/>
              </a:rPr>
              <a:t>（</a:t>
            </a:r>
            <a:r>
              <a:rPr lang="en-US" altLang="zh-CN" sz="2400">
                <a:solidFill>
                  <a:schemeClr val="bg1"/>
                </a:solidFill>
                <a:latin typeface="黑体" pitchFamily="2" charset="-122"/>
              </a:rPr>
              <a:t>P.83</a:t>
            </a:r>
            <a:r>
              <a:rPr lang="zh-CN" altLang="en-US" sz="2400">
                <a:solidFill>
                  <a:schemeClr val="bg1"/>
                </a:solidFill>
                <a:latin typeface="黑体" pitchFamily="2" charset="-122"/>
              </a:rPr>
              <a:t>）</a:t>
            </a:r>
          </a:p>
        </p:txBody>
      </p:sp>
      <p:sp>
        <p:nvSpPr>
          <p:cNvPr id="162819" name="Rectangle 3"/>
          <p:cNvSpPr>
            <a:spLocks noGrp="1" noChangeArrowheads="1"/>
          </p:cNvSpPr>
          <p:nvPr>
            <p:ph idx="1"/>
          </p:nvPr>
        </p:nvSpPr>
        <p:spPr/>
        <p:txBody>
          <a:bodyPr>
            <a:normAutofit fontScale="70000" lnSpcReduction="20000"/>
          </a:bodyPr>
          <a:lstStyle/>
          <a:p>
            <a:pPr marL="457200" indent="-457200">
              <a:lnSpc>
                <a:spcPct val="120000"/>
              </a:lnSpc>
              <a:spcBef>
                <a:spcPct val="40000"/>
              </a:spcBef>
            </a:pPr>
            <a:r>
              <a:rPr lang="zh-CN" altLang="en-US" sz="2800">
                <a:solidFill>
                  <a:srgbClr val="0707D7"/>
                </a:solidFill>
              </a:rPr>
              <a:t>（一）银行结算方式的种类</a:t>
            </a:r>
          </a:p>
          <a:p>
            <a:pPr marL="457200" indent="-457200">
              <a:lnSpc>
                <a:spcPct val="120000"/>
              </a:lnSpc>
              <a:spcBef>
                <a:spcPct val="40000"/>
              </a:spcBef>
              <a:buFontTx/>
              <a:buAutoNum type="arabicPeriod"/>
            </a:pPr>
            <a:r>
              <a:rPr lang="zh-CN" altLang="en-US" b="0">
                <a:solidFill>
                  <a:srgbClr val="080912"/>
                </a:solidFill>
              </a:rPr>
              <a:t>银行汇票（适用于异地结算）</a:t>
            </a:r>
          </a:p>
          <a:p>
            <a:pPr marL="457200" indent="-457200">
              <a:lnSpc>
                <a:spcPct val="120000"/>
              </a:lnSpc>
              <a:spcBef>
                <a:spcPct val="40000"/>
              </a:spcBef>
              <a:buFontTx/>
              <a:buAutoNum type="arabicPeriod"/>
            </a:pPr>
            <a:r>
              <a:rPr lang="zh-CN" altLang="en-US" b="0">
                <a:solidFill>
                  <a:srgbClr val="080912"/>
                </a:solidFill>
              </a:rPr>
              <a:t>商业汇票：包括银行承兑汇票和商业承兑汇票（适用于同城、异地结算）   </a:t>
            </a:r>
          </a:p>
          <a:p>
            <a:pPr marL="457200" indent="-457200">
              <a:lnSpc>
                <a:spcPct val="120000"/>
              </a:lnSpc>
              <a:spcBef>
                <a:spcPct val="40000"/>
              </a:spcBef>
              <a:buFontTx/>
              <a:buAutoNum type="arabicPeriod"/>
            </a:pPr>
            <a:r>
              <a:rPr lang="zh-CN" altLang="en-US" b="0">
                <a:solidFill>
                  <a:srgbClr val="080912"/>
                </a:solidFill>
              </a:rPr>
              <a:t>银行本票（适用于同城结算）</a:t>
            </a:r>
          </a:p>
          <a:p>
            <a:pPr marL="457200" indent="-457200">
              <a:lnSpc>
                <a:spcPct val="120000"/>
              </a:lnSpc>
              <a:spcBef>
                <a:spcPct val="40000"/>
              </a:spcBef>
              <a:buFontTx/>
              <a:buAutoNum type="arabicPeriod"/>
            </a:pPr>
            <a:r>
              <a:rPr lang="zh-CN" altLang="en-US" b="0">
                <a:solidFill>
                  <a:srgbClr val="080912"/>
                </a:solidFill>
              </a:rPr>
              <a:t>支票（适用于同城结算）</a:t>
            </a:r>
          </a:p>
          <a:p>
            <a:pPr marL="457200" indent="-457200">
              <a:lnSpc>
                <a:spcPct val="120000"/>
              </a:lnSpc>
              <a:spcBef>
                <a:spcPct val="40000"/>
              </a:spcBef>
              <a:buFontTx/>
              <a:buAutoNum type="arabicPeriod"/>
            </a:pPr>
            <a:r>
              <a:rPr lang="zh-CN" altLang="en-US" b="0">
                <a:solidFill>
                  <a:srgbClr val="080912"/>
                </a:solidFill>
              </a:rPr>
              <a:t>汇兑（适用于异地结算）</a:t>
            </a:r>
          </a:p>
          <a:p>
            <a:pPr marL="457200" indent="-457200">
              <a:lnSpc>
                <a:spcPct val="120000"/>
              </a:lnSpc>
              <a:spcBef>
                <a:spcPct val="40000"/>
              </a:spcBef>
              <a:buFontTx/>
              <a:buAutoNum type="arabicPeriod"/>
            </a:pPr>
            <a:r>
              <a:rPr lang="zh-CN" altLang="en-US" b="0">
                <a:solidFill>
                  <a:srgbClr val="080912"/>
                </a:solidFill>
              </a:rPr>
              <a:t>委托收款（适用于同城、异地结算）</a:t>
            </a:r>
          </a:p>
          <a:p>
            <a:pPr marL="457200" indent="-457200">
              <a:lnSpc>
                <a:spcPct val="120000"/>
              </a:lnSpc>
              <a:spcBef>
                <a:spcPct val="40000"/>
              </a:spcBef>
              <a:buFontTx/>
              <a:buAutoNum type="arabicPeriod"/>
            </a:pPr>
            <a:r>
              <a:rPr lang="zh-CN" altLang="en-US" b="0">
                <a:solidFill>
                  <a:srgbClr val="080912"/>
                </a:solidFill>
              </a:rPr>
              <a:t>异地托收承付（适用于异地结算）</a:t>
            </a:r>
          </a:p>
        </p:txBody>
      </p:sp>
      <p:sp>
        <p:nvSpPr>
          <p:cNvPr id="4" name="日期占位符 3"/>
          <p:cNvSpPr>
            <a:spLocks noGrp="1"/>
          </p:cNvSpPr>
          <p:nvPr>
            <p:ph type="dt" sz="half" idx="10"/>
          </p:nvPr>
        </p:nvSpPr>
        <p:spPr/>
        <p:txBody>
          <a:bodyPr/>
          <a:lstStyle/>
          <a:p>
            <a:fld id="{7AA0896E-4FF9-425D-A136-D86B41EDC3F1}" type="datetime1">
              <a:rPr lang="zh-CN" altLang="en-US"/>
              <a:pPr/>
              <a:t>2012-07-13</a:t>
            </a:fld>
            <a:endParaRPr lang="en-US" altLang="ko-KR"/>
          </a:p>
        </p:txBody>
      </p:sp>
      <p:sp>
        <p:nvSpPr>
          <p:cNvPr id="5" name="页脚占位符 4"/>
          <p:cNvSpPr>
            <a:spLocks noGrp="1"/>
          </p:cNvSpPr>
          <p:nvPr>
            <p:ph type="ftr" sz="quarter" idx="11"/>
          </p:nvPr>
        </p:nvSpPr>
        <p:spPr/>
        <p:txBody>
          <a:bodyPr/>
          <a:lstStyle/>
          <a:p>
            <a:r>
              <a:rPr lang="en-US" altLang="ko-KR"/>
              <a:t>会计学</a:t>
            </a:r>
          </a:p>
        </p:txBody>
      </p:sp>
      <p:sp>
        <p:nvSpPr>
          <p:cNvPr id="6" name="灯片编号占位符 5"/>
          <p:cNvSpPr>
            <a:spLocks noGrp="1"/>
          </p:cNvSpPr>
          <p:nvPr>
            <p:ph type="sldNum" sz="quarter" idx="12"/>
          </p:nvPr>
        </p:nvSpPr>
        <p:spPr/>
        <p:txBody>
          <a:bodyPr/>
          <a:lstStyle/>
          <a:p>
            <a:fld id="{3E2F48B1-7386-4BDF-B61C-69B33054B30B}" type="slidenum">
              <a:rPr lang="en-US" altLang="ko-KR"/>
              <a:pPr/>
              <a:t>98</a:t>
            </a:fld>
            <a:endParaRPr lang="en-US" altLang="ko-K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a:xfrm>
            <a:off x="539750" y="981075"/>
            <a:ext cx="8135938" cy="5543550"/>
          </a:xfrm>
        </p:spPr>
        <p:txBody>
          <a:bodyPr>
            <a:normAutofit fontScale="85000" lnSpcReduction="10000"/>
          </a:bodyPr>
          <a:lstStyle/>
          <a:p>
            <a:pPr>
              <a:lnSpc>
                <a:spcPct val="110000"/>
              </a:lnSpc>
              <a:spcBef>
                <a:spcPct val="25000"/>
              </a:spcBef>
            </a:pPr>
            <a:r>
              <a:rPr lang="zh-CN" altLang="en-US" sz="2800">
                <a:solidFill>
                  <a:schemeClr val="accent2"/>
                </a:solidFill>
              </a:rPr>
              <a:t>（二）银行存款的核算</a:t>
            </a:r>
          </a:p>
          <a:p>
            <a:pPr>
              <a:lnSpc>
                <a:spcPct val="110000"/>
              </a:lnSpc>
              <a:spcBef>
                <a:spcPct val="25000"/>
              </a:spcBef>
            </a:pPr>
            <a:r>
              <a:rPr lang="zh-CN" altLang="en-US">
                <a:solidFill>
                  <a:srgbClr val="0707D7"/>
                </a:solidFill>
              </a:rPr>
              <a:t>    账户设置：</a:t>
            </a:r>
            <a:r>
              <a:rPr lang="zh-CN" altLang="en-US">
                <a:solidFill>
                  <a:srgbClr val="F06722"/>
                </a:solidFill>
              </a:rPr>
              <a:t>银行存款总账和银行存款日记账。</a:t>
            </a:r>
          </a:p>
          <a:p>
            <a:pPr>
              <a:lnSpc>
                <a:spcPct val="110000"/>
              </a:lnSpc>
              <a:spcBef>
                <a:spcPct val="25000"/>
              </a:spcBef>
            </a:pPr>
            <a:r>
              <a:rPr lang="zh-CN" altLang="en-US">
                <a:solidFill>
                  <a:srgbClr val="080912"/>
                </a:solidFill>
              </a:rPr>
              <a:t>    核算：银行存款增加</a:t>
            </a:r>
            <a:endParaRPr lang="en-US" altLang="zh-CN">
              <a:solidFill>
                <a:srgbClr val="080912"/>
              </a:solidFill>
            </a:endParaRPr>
          </a:p>
          <a:p>
            <a:pPr>
              <a:lnSpc>
                <a:spcPct val="110000"/>
              </a:lnSpc>
              <a:spcBef>
                <a:spcPct val="25000"/>
              </a:spcBef>
            </a:pPr>
            <a:r>
              <a:rPr lang="zh-CN" altLang="en-US">
                <a:solidFill>
                  <a:srgbClr val="080912"/>
                </a:solidFill>
              </a:rPr>
              <a:t>    借：银行存款</a:t>
            </a:r>
          </a:p>
          <a:p>
            <a:pPr>
              <a:lnSpc>
                <a:spcPct val="110000"/>
              </a:lnSpc>
              <a:spcBef>
                <a:spcPct val="25000"/>
              </a:spcBef>
            </a:pPr>
            <a:r>
              <a:rPr lang="zh-CN" altLang="en-US">
                <a:solidFill>
                  <a:srgbClr val="080912"/>
                </a:solidFill>
              </a:rPr>
              <a:t>          贷：现金、主营业务收入、</a:t>
            </a:r>
          </a:p>
          <a:p>
            <a:pPr>
              <a:lnSpc>
                <a:spcPct val="110000"/>
              </a:lnSpc>
              <a:spcBef>
                <a:spcPct val="25000"/>
              </a:spcBef>
            </a:pPr>
            <a:r>
              <a:rPr lang="zh-CN" altLang="en-US">
                <a:solidFill>
                  <a:srgbClr val="080912"/>
                </a:solidFill>
              </a:rPr>
              <a:t>                 其他业务收入等</a:t>
            </a:r>
          </a:p>
          <a:p>
            <a:pPr>
              <a:lnSpc>
                <a:spcPct val="110000"/>
              </a:lnSpc>
              <a:spcBef>
                <a:spcPct val="25000"/>
              </a:spcBef>
            </a:pPr>
            <a:r>
              <a:rPr lang="zh-CN" altLang="en-US">
                <a:solidFill>
                  <a:srgbClr val="080912"/>
                </a:solidFill>
              </a:rPr>
              <a:t>    银行存款减少</a:t>
            </a:r>
          </a:p>
          <a:p>
            <a:pPr>
              <a:lnSpc>
                <a:spcPct val="110000"/>
              </a:lnSpc>
              <a:spcBef>
                <a:spcPct val="25000"/>
              </a:spcBef>
            </a:pPr>
            <a:r>
              <a:rPr lang="zh-CN" altLang="en-US">
                <a:solidFill>
                  <a:srgbClr val="080912"/>
                </a:solidFill>
              </a:rPr>
              <a:t>    借：管理费用、现金、原材料等</a:t>
            </a:r>
          </a:p>
          <a:p>
            <a:pPr>
              <a:lnSpc>
                <a:spcPct val="110000"/>
              </a:lnSpc>
              <a:spcBef>
                <a:spcPct val="25000"/>
              </a:spcBef>
            </a:pPr>
            <a:r>
              <a:rPr lang="zh-CN" altLang="en-US">
                <a:solidFill>
                  <a:srgbClr val="080912"/>
                </a:solidFill>
              </a:rPr>
              <a:t>          贷：银行存款</a:t>
            </a:r>
          </a:p>
          <a:p>
            <a:pPr>
              <a:lnSpc>
                <a:spcPct val="110000"/>
              </a:lnSpc>
              <a:spcBef>
                <a:spcPct val="25000"/>
              </a:spcBef>
            </a:pPr>
            <a:r>
              <a:rPr lang="zh-CN" altLang="en-US">
                <a:solidFill>
                  <a:srgbClr val="080912"/>
                </a:solidFill>
              </a:rPr>
              <a:t>    银行存款日记账应定期与“银行对账单”核对，以保证银行存款的真实性。</a:t>
            </a:r>
          </a:p>
        </p:txBody>
      </p:sp>
      <p:sp>
        <p:nvSpPr>
          <p:cNvPr id="3" name="日期占位符 3"/>
          <p:cNvSpPr>
            <a:spLocks noGrp="1"/>
          </p:cNvSpPr>
          <p:nvPr>
            <p:ph type="dt" sz="half" idx="10"/>
          </p:nvPr>
        </p:nvSpPr>
        <p:spPr/>
        <p:txBody>
          <a:bodyPr/>
          <a:lstStyle/>
          <a:p>
            <a:fld id="{65155B85-6EA1-45A7-A1E6-4D76B1CA9191}" type="datetime1">
              <a:rPr lang="zh-CN" altLang="en-US"/>
              <a:pPr/>
              <a:t>2012-07-13</a:t>
            </a:fld>
            <a:endParaRPr lang="en-US" altLang="ko-KR"/>
          </a:p>
        </p:txBody>
      </p:sp>
      <p:sp>
        <p:nvSpPr>
          <p:cNvPr id="4" name="页脚占位符 4"/>
          <p:cNvSpPr>
            <a:spLocks noGrp="1"/>
          </p:cNvSpPr>
          <p:nvPr>
            <p:ph type="ftr" sz="quarter" idx="11"/>
          </p:nvPr>
        </p:nvSpPr>
        <p:spPr/>
        <p:txBody>
          <a:bodyPr/>
          <a:lstStyle/>
          <a:p>
            <a:r>
              <a:rPr lang="en-US" altLang="ko-KR"/>
              <a:t>会计学</a:t>
            </a:r>
          </a:p>
        </p:txBody>
      </p:sp>
      <p:sp>
        <p:nvSpPr>
          <p:cNvPr id="5" name="灯片编号占位符 5"/>
          <p:cNvSpPr>
            <a:spLocks noGrp="1"/>
          </p:cNvSpPr>
          <p:nvPr>
            <p:ph type="sldNum" sz="quarter" idx="12"/>
          </p:nvPr>
        </p:nvSpPr>
        <p:spPr/>
        <p:txBody>
          <a:bodyPr/>
          <a:lstStyle/>
          <a:p>
            <a:fld id="{2BE539DB-DFC1-4F7A-A601-6918854C82BF}" type="slidenum">
              <a:rPr lang="en-US" altLang="ko-KR"/>
              <a:pPr/>
              <a:t>99</a:t>
            </a:fld>
            <a:endParaRPr lang="en-US" altLang="ko-K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47296</Words>
  <Application>Microsoft Office PowerPoint</Application>
  <PresentationFormat>全屏显示(4:3)</PresentationFormat>
  <Paragraphs>5491</Paragraphs>
  <Slides>499</Slides>
  <Notes>2</Notes>
  <HiddenSlides>0</HiddenSlides>
  <MMClips>0</MMClips>
  <ScaleCrop>false</ScaleCrop>
  <HeadingPairs>
    <vt:vector size="4" baseType="variant">
      <vt:variant>
        <vt:lpstr>主题</vt:lpstr>
      </vt:variant>
      <vt:variant>
        <vt:i4>1</vt:i4>
      </vt:variant>
      <vt:variant>
        <vt:lpstr>幻灯片标题</vt:lpstr>
      </vt:variant>
      <vt:variant>
        <vt:i4>499</vt:i4>
      </vt:variant>
    </vt:vector>
  </HeadingPairs>
  <TitlesOfParts>
    <vt:vector size="500" baseType="lpstr">
      <vt:lpstr>Office 主题</vt:lpstr>
      <vt:lpstr>会计学</vt:lpstr>
      <vt:lpstr>第一章   总 论 第一节  会计概述</vt:lpstr>
      <vt:lpstr>幻灯片 3</vt:lpstr>
      <vt:lpstr>幻灯片 4</vt:lpstr>
      <vt:lpstr>幻灯片 5</vt:lpstr>
      <vt:lpstr>幻灯片 6</vt:lpstr>
      <vt:lpstr>幻灯片 7</vt:lpstr>
      <vt:lpstr>幻灯片 8</vt:lpstr>
      <vt:lpstr>幻灯片 9</vt:lpstr>
      <vt:lpstr>第二节 会计是一个信息系统</vt:lpstr>
      <vt:lpstr>幻灯片 11</vt:lpstr>
      <vt:lpstr>幻灯片 12</vt:lpstr>
      <vt:lpstr> </vt:lpstr>
      <vt:lpstr>三、会计信息的质量要求</vt:lpstr>
      <vt:lpstr>幻灯片 15</vt:lpstr>
      <vt:lpstr>幻灯片 16</vt:lpstr>
      <vt:lpstr>幻灯片 17</vt:lpstr>
      <vt:lpstr>幻灯片 18</vt:lpstr>
      <vt:lpstr>幻灯片 19</vt:lpstr>
      <vt:lpstr>幻灯片 20</vt:lpstr>
      <vt:lpstr>幻灯片 21</vt:lpstr>
      <vt:lpstr>幻灯片 22</vt:lpstr>
      <vt:lpstr>第三节  会计信息的生成</vt:lpstr>
      <vt:lpstr>幻灯片 24</vt:lpstr>
      <vt:lpstr>幻灯片 25</vt:lpstr>
      <vt:lpstr>幻灯片 26</vt:lpstr>
      <vt:lpstr>幻灯片 27</vt:lpstr>
      <vt:lpstr>幻灯片 28</vt:lpstr>
      <vt:lpstr>二、会计信息生成的规范</vt:lpstr>
      <vt:lpstr>幻灯片 30</vt:lpstr>
      <vt:lpstr>幻灯片 31</vt:lpstr>
      <vt:lpstr>幻灯片 32</vt:lpstr>
      <vt:lpstr>（一）历史成本</vt:lpstr>
      <vt:lpstr>（二）重置成本</vt:lpstr>
      <vt:lpstr>（三）可变现净值</vt:lpstr>
      <vt:lpstr>（四）现值</vt:lpstr>
      <vt:lpstr>5.公允价值</vt:lpstr>
      <vt:lpstr>三、会计信息生成的内容——会计要素</vt:lpstr>
      <vt:lpstr>（一）静态会计要素（资产、负债、所有者权益）</vt:lpstr>
      <vt:lpstr>幻灯片 40</vt:lpstr>
      <vt:lpstr>幻灯片 41</vt:lpstr>
      <vt:lpstr>幻灯片 42</vt:lpstr>
      <vt:lpstr>幻灯片 43</vt:lpstr>
      <vt:lpstr>（二）动态会计要素（收入、费用、利润）</vt:lpstr>
      <vt:lpstr>幻灯片 45</vt:lpstr>
      <vt:lpstr>幻灯片 46</vt:lpstr>
      <vt:lpstr>幻灯片 47</vt:lpstr>
      <vt:lpstr>幻灯片 48</vt:lpstr>
      <vt:lpstr>四、会计信息生成的技术——会计程序与方法</vt:lpstr>
      <vt:lpstr> </vt:lpstr>
      <vt:lpstr>第二章  会计信息生成的方法 第一节   会计账户</vt:lpstr>
      <vt:lpstr>会计账户的级次：</vt:lpstr>
      <vt:lpstr>二、账户的基本结构</vt:lpstr>
      <vt:lpstr>第二节    复式记账</vt:lpstr>
      <vt:lpstr>二、复式记账法及特点（P.39） </vt:lpstr>
      <vt:lpstr>三、借贷记账法</vt:lpstr>
      <vt:lpstr>1.借贷记账法的理论依据</vt:lpstr>
      <vt:lpstr>幻灯片 58</vt:lpstr>
      <vt:lpstr>经济业务的发生对会计等式的影响：</vt:lpstr>
      <vt:lpstr>幻灯片 60</vt:lpstr>
      <vt:lpstr>幻灯片 61</vt:lpstr>
      <vt:lpstr>经济业务变化的9种类型：</vt:lpstr>
      <vt:lpstr>小结：</vt:lpstr>
      <vt:lpstr>2.借贷记帐法的记账符号</vt:lpstr>
      <vt:lpstr>3.借贷记账法账户结构及账户用法</vt:lpstr>
      <vt:lpstr>账户的结构</vt:lpstr>
      <vt:lpstr>4.借贷记账法的记账规则</vt:lpstr>
      <vt:lpstr>幻灯片 68</vt:lpstr>
      <vt:lpstr>5.平账方法（平衡方法）</vt:lpstr>
      <vt:lpstr>三、会计分录</vt:lpstr>
      <vt:lpstr>幻灯片 71</vt:lpstr>
      <vt:lpstr>四、账户的对应关系及对应账户</vt:lpstr>
      <vt:lpstr>第三节    会计凭证</vt:lpstr>
      <vt:lpstr>二、会计凭证的种类</vt:lpstr>
      <vt:lpstr>三、会计凭证的填制（P.46）</vt:lpstr>
      <vt:lpstr>(二)记账凭证的填制</vt:lpstr>
      <vt:lpstr>幻灯片 77</vt:lpstr>
      <vt:lpstr>举例说明专用凭证的填制方法：</vt:lpstr>
      <vt:lpstr>（三）科目汇总表</vt:lpstr>
      <vt:lpstr>四、会计凭证的审核（P.51）</vt:lpstr>
      <vt:lpstr>第四节    会计账簿</vt:lpstr>
      <vt:lpstr>幻灯片 82</vt:lpstr>
      <vt:lpstr>（三）总分类核算与明细分类核算的平行登记（重点） P.59</vt:lpstr>
      <vt:lpstr>2.平行登记</vt:lpstr>
      <vt:lpstr>幻灯片 85</vt:lpstr>
      <vt:lpstr>五、对账和结账</vt:lpstr>
      <vt:lpstr>六、账簿登记和使用的规则</vt:lpstr>
      <vt:lpstr>1.划线更正法（教材68页）</vt:lpstr>
      <vt:lpstr>2.红字更正法（教材68页）</vt:lpstr>
      <vt:lpstr>3.补充登记法</vt:lpstr>
      <vt:lpstr>第五节    会计循环</vt:lpstr>
      <vt:lpstr>二、会计工作（循环）的程序</vt:lpstr>
      <vt:lpstr>三、会计循环的实例（见教材71页一79页） </vt:lpstr>
      <vt:lpstr>会计循环的基本程序：</vt:lpstr>
      <vt:lpstr>第三章  流动资产 第一节    货币资金</vt:lpstr>
      <vt:lpstr>（一） 现金的含义</vt:lpstr>
      <vt:lpstr>（二）现金的核算</vt:lpstr>
      <vt:lpstr>二、银行存款（P.83）</vt:lpstr>
      <vt:lpstr>幻灯片 99</vt:lpstr>
      <vt:lpstr>未达账项：</vt:lpstr>
      <vt:lpstr>幻灯片 101</vt:lpstr>
      <vt:lpstr>幻灯片 102</vt:lpstr>
      <vt:lpstr>三、其他货币资金（P.84）</vt:lpstr>
      <vt:lpstr>第二节   交易性金融资产</vt:lpstr>
      <vt:lpstr>二、交易性金融资产的核算</vt:lpstr>
      <vt:lpstr>（一）企业取得交易性金融资产的核算</vt:lpstr>
      <vt:lpstr>[例3-1]</vt:lpstr>
      <vt:lpstr>[例3-2]</vt:lpstr>
      <vt:lpstr>（二）交易性金融资产的现金股利和利息</vt:lpstr>
      <vt:lpstr>幻灯片 110</vt:lpstr>
      <vt:lpstr>（三）交易性金融资产的期末计量</vt:lpstr>
      <vt:lpstr>[例3-3]</vt:lpstr>
      <vt:lpstr>[例3-4]</vt:lpstr>
      <vt:lpstr>（四）交易性金融资产的处置（出售）</vt:lpstr>
      <vt:lpstr>[例3-5]</vt:lpstr>
      <vt:lpstr>[例3—6]</vt:lpstr>
      <vt:lpstr>第三节    应收款项</vt:lpstr>
      <vt:lpstr>二、应收账款</vt:lpstr>
      <vt:lpstr>应收账款的计价</vt:lpstr>
      <vt:lpstr>（1）总价法</vt:lpstr>
      <vt:lpstr>（2）净价法</vt:lpstr>
      <vt:lpstr>三、应收款项的减值</vt:lpstr>
      <vt:lpstr>（二）坏账准备的会计处理</vt:lpstr>
      <vt:lpstr>2.核算方法</vt:lpstr>
      <vt:lpstr>3.采用备抵法首先要按期估计坏账损失</vt:lpstr>
      <vt:lpstr>4.备抵法的核算</vt:lpstr>
      <vt:lpstr>账务处理如下：</vt:lpstr>
      <vt:lpstr>幻灯片 128</vt:lpstr>
      <vt:lpstr>幻灯片 129</vt:lpstr>
      <vt:lpstr>3.销货百分比法</vt:lpstr>
      <vt:lpstr>四、应收票据（P.93）</vt:lpstr>
      <vt:lpstr>（二）应收票据的账务处理</vt:lpstr>
      <vt:lpstr>（三）应收票据贴现的会计处理</vt:lpstr>
      <vt:lpstr>五、预付账款和其他应收款</vt:lpstr>
      <vt:lpstr>第四节   存  货</vt:lpstr>
      <vt:lpstr>一、存货概述（P.98）</vt:lpstr>
      <vt:lpstr>二、存货价值的确定</vt:lpstr>
      <vt:lpstr>三、存货发出的计价方法（P.100）</vt:lpstr>
      <vt:lpstr>幻灯片 139</vt:lpstr>
      <vt:lpstr>实地盘存制下账户的记账情况</vt:lpstr>
      <vt:lpstr>永续盘存制下账户的记账情况</vt:lpstr>
      <vt:lpstr>举例进行说明，四种方法使用同一个例子。</vt:lpstr>
      <vt:lpstr>幻灯片 143</vt:lpstr>
      <vt:lpstr>幻灯片 144</vt:lpstr>
      <vt:lpstr>（四）先进先出法</vt:lpstr>
      <vt:lpstr>四、原材料的核算（P.101）</vt:lpstr>
      <vt:lpstr>1.材料收入的总分类核算</vt:lpstr>
      <vt:lpstr>幻灯片 148</vt:lpstr>
      <vt:lpstr>幻灯片 149</vt:lpstr>
      <vt:lpstr>2.材料发出的总分类核算（P.102）</vt:lpstr>
      <vt:lpstr>（二）原材料按计划价格计价的核算</vt:lpstr>
      <vt:lpstr>1.材料收入的总分类核算</vt:lpstr>
      <vt:lpstr>幻灯片 153</vt:lpstr>
      <vt:lpstr>2.材料发出的总分类核算</vt:lpstr>
      <vt:lpstr>五、库存商品的核算（P.105）</vt:lpstr>
      <vt:lpstr>六、周转材料的核算</vt:lpstr>
      <vt:lpstr>七、存货清查的核算（P.107）</vt:lpstr>
      <vt:lpstr>（一）存货盘盈的核算</vt:lpstr>
      <vt:lpstr>（二）存货盘亏的核算</vt:lpstr>
      <vt:lpstr>幻灯片 160</vt:lpstr>
      <vt:lpstr>幻灯片 161</vt:lpstr>
      <vt:lpstr>坏账准备的会计处理与税法处理差异的分析</vt:lpstr>
      <vt:lpstr>八、存货减值</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第三节   固定资产</vt:lpstr>
      <vt:lpstr>幻灯片 195</vt:lpstr>
      <vt:lpstr>（一）账户的设置</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第四节   无形资产</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lpstr>第五章   负债 第一节   流动负债</vt:lpstr>
      <vt:lpstr>幻灯片 224</vt:lpstr>
      <vt:lpstr>幻灯片 225</vt:lpstr>
      <vt:lpstr>幻灯片 226</vt:lpstr>
      <vt:lpstr>幻灯片 227</vt:lpstr>
      <vt:lpstr>幻灯片 228</vt:lpstr>
      <vt:lpstr>幻灯片 229</vt:lpstr>
      <vt:lpstr>幻灯片 230</vt:lpstr>
      <vt:lpstr>幻灯片 231</vt:lpstr>
      <vt:lpstr>幻灯片 232</vt:lpstr>
      <vt:lpstr>幻灯片 233</vt:lpstr>
      <vt:lpstr>幻灯片 234</vt:lpstr>
      <vt:lpstr>幻灯片 235</vt:lpstr>
      <vt:lpstr>幻灯片 236</vt:lpstr>
      <vt:lpstr>幻灯片 237</vt:lpstr>
      <vt:lpstr>幻灯片 238</vt:lpstr>
      <vt:lpstr>幻灯片 239</vt:lpstr>
      <vt:lpstr>六、应付职工薪酬</vt:lpstr>
      <vt:lpstr>幻灯片 241</vt:lpstr>
      <vt:lpstr>幻灯片 242</vt:lpstr>
      <vt:lpstr>幻灯片 243</vt:lpstr>
      <vt:lpstr>第二节     长期负债</vt:lpstr>
      <vt:lpstr>幻灯片 245</vt:lpstr>
      <vt:lpstr>二、长期借款</vt:lpstr>
      <vt:lpstr>幻灯片 247</vt:lpstr>
      <vt:lpstr>三、应付债券</vt:lpstr>
      <vt:lpstr>幻灯片 249</vt:lpstr>
      <vt:lpstr>幻灯片 250</vt:lpstr>
      <vt:lpstr>幻灯片 251</vt:lpstr>
      <vt:lpstr>幻灯片 252</vt:lpstr>
      <vt:lpstr>幻灯片 253</vt:lpstr>
      <vt:lpstr>幻灯片 254</vt:lpstr>
      <vt:lpstr>幻灯片 255</vt:lpstr>
      <vt:lpstr>幻灯片 256</vt:lpstr>
      <vt:lpstr>幻灯片 257</vt:lpstr>
      <vt:lpstr>幻灯片 258</vt:lpstr>
      <vt:lpstr>幻灯片 259</vt:lpstr>
      <vt:lpstr>第二节  实收资本</vt:lpstr>
      <vt:lpstr>幻灯片 261</vt:lpstr>
      <vt:lpstr>幻灯片 262</vt:lpstr>
      <vt:lpstr>第三节     资本公积</vt:lpstr>
      <vt:lpstr>幻灯片 264</vt:lpstr>
      <vt:lpstr>幻灯片 265</vt:lpstr>
      <vt:lpstr>幻灯片 266</vt:lpstr>
      <vt:lpstr>第四节   留存收益</vt:lpstr>
      <vt:lpstr>幻灯片 268</vt:lpstr>
      <vt:lpstr>幻灯片 269</vt:lpstr>
      <vt:lpstr>第七章 费用与成本 第一节  费用确认、计量和分类</vt:lpstr>
      <vt:lpstr>幻灯片 271</vt:lpstr>
      <vt:lpstr>二、费用的确认、计量</vt:lpstr>
      <vt:lpstr>幻灯片 273</vt:lpstr>
      <vt:lpstr> </vt:lpstr>
      <vt:lpstr>第二节   生产成本</vt:lpstr>
      <vt:lpstr>幻灯片 276</vt:lpstr>
      <vt:lpstr>三、产品成本核算的主要账户</vt:lpstr>
      <vt:lpstr>四、生产费用的归集分配</vt:lpstr>
      <vt:lpstr>幻灯片 279</vt:lpstr>
      <vt:lpstr>幻灯片 280</vt:lpstr>
      <vt:lpstr>幻灯片 281</vt:lpstr>
      <vt:lpstr>幻灯片 282</vt:lpstr>
      <vt:lpstr>幻灯片 283</vt:lpstr>
      <vt:lpstr>幻灯片 284</vt:lpstr>
      <vt:lpstr>幻灯片 285</vt:lpstr>
      <vt:lpstr>幻灯片 286</vt:lpstr>
      <vt:lpstr>幻灯片 287</vt:lpstr>
      <vt:lpstr>幻灯片 288</vt:lpstr>
      <vt:lpstr>幻灯片 289</vt:lpstr>
      <vt:lpstr>幻灯片 290</vt:lpstr>
      <vt:lpstr>幻灯片 291</vt:lpstr>
      <vt:lpstr>幻灯片 292</vt:lpstr>
      <vt:lpstr>五、产品成本的计算方法</vt:lpstr>
      <vt:lpstr>（一）品种法</vt:lpstr>
      <vt:lpstr>幻灯片 295</vt:lpstr>
      <vt:lpstr>幻灯片 296</vt:lpstr>
      <vt:lpstr>幻灯片 297</vt:lpstr>
      <vt:lpstr>幻灯片 298</vt:lpstr>
      <vt:lpstr>第三节    期间费用</vt:lpstr>
      <vt:lpstr>二、销售费用p.207</vt:lpstr>
      <vt:lpstr>三、财务费用 p.207</vt:lpstr>
      <vt:lpstr>会计学</vt:lpstr>
      <vt:lpstr>第八章   收入与利润</vt:lpstr>
      <vt:lpstr>目  录</vt:lpstr>
      <vt:lpstr>第一节       收   入</vt:lpstr>
      <vt:lpstr>二、收入的分类</vt:lpstr>
      <vt:lpstr>三、营业收入的确认与计量（P.213）</vt:lpstr>
      <vt:lpstr> </vt:lpstr>
      <vt:lpstr>   </vt:lpstr>
      <vt:lpstr>    </vt:lpstr>
      <vt:lpstr>（一）商品销售收入及其成本结转</vt:lpstr>
      <vt:lpstr>        </vt:lpstr>
      <vt:lpstr>幻灯片 313</vt:lpstr>
      <vt:lpstr>幻灯片 314</vt:lpstr>
      <vt:lpstr>幻灯片 315</vt:lpstr>
      <vt:lpstr>幻灯片 316</vt:lpstr>
      <vt:lpstr>幻灯片 317</vt:lpstr>
      <vt:lpstr>幻灯片 318</vt:lpstr>
      <vt:lpstr>幻灯片 319</vt:lpstr>
      <vt:lpstr>（三）其他业务收支的会计处理</vt:lpstr>
      <vt:lpstr>第二节   利  润</vt:lpstr>
      <vt:lpstr>二、营业外收入和营业外支出</vt:lpstr>
      <vt:lpstr>幻灯片 323</vt:lpstr>
      <vt:lpstr>三、所得税费用的核算</vt:lpstr>
      <vt:lpstr>幻灯片 325</vt:lpstr>
      <vt:lpstr>四、本年利润结算的会计处理</vt:lpstr>
      <vt:lpstr>幻灯片 327</vt:lpstr>
      <vt:lpstr>幻灯片 328</vt:lpstr>
      <vt:lpstr>第三节   利润分配</vt:lpstr>
      <vt:lpstr>     </vt:lpstr>
      <vt:lpstr>利润分配——未分配利润</vt:lpstr>
      <vt:lpstr>幻灯片 332</vt:lpstr>
      <vt:lpstr>幻灯片 333</vt:lpstr>
      <vt:lpstr>三、未分配利润的确定</vt:lpstr>
      <vt:lpstr>幻灯片 335</vt:lpstr>
      <vt:lpstr>幻灯片 336</vt:lpstr>
      <vt:lpstr>幻灯片 337</vt:lpstr>
      <vt:lpstr>会计学</vt:lpstr>
      <vt:lpstr>第九章   财务报表</vt:lpstr>
      <vt:lpstr>目  录</vt:lpstr>
      <vt:lpstr>第一节   财务报表概述</vt:lpstr>
      <vt:lpstr>幻灯片 342</vt:lpstr>
      <vt:lpstr>四、财务报表的组成</vt:lpstr>
      <vt:lpstr>附注 ：</vt:lpstr>
      <vt:lpstr>五、会计报表的分类</vt:lpstr>
      <vt:lpstr>六、会计报表编制的基本要求</vt:lpstr>
      <vt:lpstr>第二节   资产负债表</vt:lpstr>
      <vt:lpstr>幻灯片 348</vt:lpstr>
      <vt:lpstr>二、资产负债表的结构</vt:lpstr>
      <vt:lpstr>三、资产负债表的编制方法（P.243）</vt:lpstr>
      <vt:lpstr>幻灯片 351</vt:lpstr>
      <vt:lpstr>   </vt:lpstr>
      <vt:lpstr>第三节   利润表</vt:lpstr>
      <vt:lpstr>二、利润表的格式及结构</vt:lpstr>
      <vt:lpstr>      </vt:lpstr>
      <vt:lpstr>    </vt:lpstr>
      <vt:lpstr>第四节   现金流量表</vt:lpstr>
      <vt:lpstr>   </vt:lpstr>
      <vt:lpstr>   </vt:lpstr>
      <vt:lpstr> </vt:lpstr>
      <vt:lpstr>二、现金流量表编制基础</vt:lpstr>
      <vt:lpstr>   </vt:lpstr>
      <vt:lpstr>四、现金流量表的内容和结构</vt:lpstr>
      <vt:lpstr>五、现金流量表的编制 </vt:lpstr>
      <vt:lpstr>幻灯片 365</vt:lpstr>
      <vt:lpstr>主表的编制</vt:lpstr>
      <vt:lpstr>幻灯片 367</vt:lpstr>
      <vt:lpstr>幻灯片 368</vt:lpstr>
      <vt:lpstr>幻灯片 369</vt:lpstr>
      <vt:lpstr>幻灯片 370</vt:lpstr>
      <vt:lpstr>幻灯片 371</vt:lpstr>
      <vt:lpstr>（三）工作底稿法的编制方法</vt:lpstr>
      <vt:lpstr>第一步：设置工作底稿并登记相关金额</vt:lpstr>
      <vt:lpstr>第二步：对当期经济业务进行分析并编制调整分录</vt:lpstr>
      <vt:lpstr>幻灯片 375</vt:lpstr>
      <vt:lpstr>现金流量表编制举例P452</vt:lpstr>
      <vt:lpstr>幻灯片 377</vt:lpstr>
      <vt:lpstr>幻灯片 378</vt:lpstr>
      <vt:lpstr>幻灯片 379</vt:lpstr>
      <vt:lpstr>幻灯片 380</vt:lpstr>
      <vt:lpstr>幻灯片 381</vt:lpstr>
      <vt:lpstr>幻灯片 382</vt:lpstr>
      <vt:lpstr>幻灯片 383</vt:lpstr>
      <vt:lpstr>幻灯片 384</vt:lpstr>
      <vt:lpstr>幻灯片 385</vt:lpstr>
      <vt:lpstr>幻灯片 386</vt:lpstr>
      <vt:lpstr>幻灯片 387</vt:lpstr>
      <vt:lpstr>幻灯片 388</vt:lpstr>
      <vt:lpstr>幻灯片 389</vt:lpstr>
      <vt:lpstr>幻灯片 390</vt:lpstr>
      <vt:lpstr>幻灯片 391</vt:lpstr>
      <vt:lpstr>幻灯片 392</vt:lpstr>
      <vt:lpstr>幻灯片 393</vt:lpstr>
      <vt:lpstr>幻灯片 394</vt:lpstr>
      <vt:lpstr>幻灯片 395</vt:lpstr>
      <vt:lpstr>幻灯片 396</vt:lpstr>
      <vt:lpstr>幻灯片 397</vt:lpstr>
      <vt:lpstr>幻灯片 398</vt:lpstr>
      <vt:lpstr>会计学</vt:lpstr>
      <vt:lpstr>第十章   财务报告</vt:lpstr>
      <vt:lpstr>前  言</vt:lpstr>
      <vt:lpstr>目  录</vt:lpstr>
      <vt:lpstr>第一节  资产负债表</vt:lpstr>
      <vt:lpstr>幻灯片 404</vt:lpstr>
      <vt:lpstr>幻灯片 405</vt:lpstr>
      <vt:lpstr>（三）资产负债表的结构</vt:lpstr>
      <vt:lpstr>二、资产负债表的快速阅读(四看)</vt:lpstr>
      <vt:lpstr>第二节  利润表</vt:lpstr>
      <vt:lpstr>幻灯片 409</vt:lpstr>
      <vt:lpstr>幻灯片 410</vt:lpstr>
      <vt:lpstr>二、利润表的快速阅读</vt:lpstr>
      <vt:lpstr>第三节  现金流量表</vt:lpstr>
      <vt:lpstr>幻灯片 413</vt:lpstr>
      <vt:lpstr>幻灯片 414</vt:lpstr>
      <vt:lpstr>幻灯片 415</vt:lpstr>
      <vt:lpstr>幻灯片 416</vt:lpstr>
      <vt:lpstr>幻灯片 417</vt:lpstr>
      <vt:lpstr>二、现金流量表的基本结构</vt:lpstr>
      <vt:lpstr>三、现金流量表的编制基础和编制方法</vt:lpstr>
      <vt:lpstr>四、现金流量表各项目的经济含义</vt:lpstr>
      <vt:lpstr>幻灯片 421</vt:lpstr>
      <vt:lpstr>幻灯片 422</vt:lpstr>
      <vt:lpstr>幻灯片 423</vt:lpstr>
      <vt:lpstr>幻灯片 424</vt:lpstr>
      <vt:lpstr>幻灯片 425</vt:lpstr>
      <vt:lpstr>幻灯片 426</vt:lpstr>
      <vt:lpstr>幻灯片 427</vt:lpstr>
      <vt:lpstr>幻灯片 428</vt:lpstr>
      <vt:lpstr>第四节  所有者权益变动表</vt:lpstr>
      <vt:lpstr>第五节  附 注</vt:lpstr>
      <vt:lpstr>幻灯片 431</vt:lpstr>
      <vt:lpstr>第六节  会计报表分析</vt:lpstr>
      <vt:lpstr>幻灯片 433</vt:lpstr>
      <vt:lpstr>偿债能力分析 </vt:lpstr>
      <vt:lpstr>幻灯片 435</vt:lpstr>
      <vt:lpstr>长期偿债能力分析 </vt:lpstr>
      <vt:lpstr>幻灯片 437</vt:lpstr>
      <vt:lpstr>营运能力分析 </vt:lpstr>
      <vt:lpstr>（一）应收帐款周转率</vt:lpstr>
      <vt:lpstr>（二）存货周转率</vt:lpstr>
      <vt:lpstr>（三）总资产周转率 </vt:lpstr>
      <vt:lpstr>二、企业资产结构分析 </vt:lpstr>
      <vt:lpstr>盈利能力分析 </vt:lpstr>
      <vt:lpstr>幻灯片 444</vt:lpstr>
      <vt:lpstr>一、反映盈利能力的指标</vt:lpstr>
      <vt:lpstr>幻灯片 446</vt:lpstr>
      <vt:lpstr>二、社会贡献能力分析 </vt:lpstr>
      <vt:lpstr>幻灯片 448</vt:lpstr>
      <vt:lpstr>幻灯片 449</vt:lpstr>
      <vt:lpstr>财务综合评价</vt:lpstr>
      <vt:lpstr>一、综合财务指数评价系统 </vt:lpstr>
      <vt:lpstr>二、杜邦财务指标分析系统 </vt:lpstr>
      <vt:lpstr>会计学</vt:lpstr>
      <vt:lpstr>第十一章   会计规划</vt:lpstr>
      <vt:lpstr>第一节  成本性态分析</vt:lpstr>
      <vt:lpstr>一、成本性态</vt:lpstr>
      <vt:lpstr>二、混合成本</vt:lpstr>
      <vt:lpstr>三、边际贡献</vt:lpstr>
      <vt:lpstr>幻灯片 459</vt:lpstr>
      <vt:lpstr>第二节   损益平衡分析</vt:lpstr>
      <vt:lpstr>一、基本原理</vt:lpstr>
      <vt:lpstr>二、损益平衡基本分析</vt:lpstr>
      <vt:lpstr>三、安全边际分析</vt:lpstr>
      <vt:lpstr>四、营业杠杆分析</vt:lpstr>
      <vt:lpstr>幻灯片 465</vt:lpstr>
      <vt:lpstr>本章思考题</vt:lpstr>
      <vt:lpstr>会计学</vt:lpstr>
      <vt:lpstr>第十二章   会计决策</vt:lpstr>
      <vt:lpstr>第一节  短期经营决策</vt:lpstr>
      <vt:lpstr>一、短期经营决策的特点</vt:lpstr>
      <vt:lpstr>二、差量分析法</vt:lpstr>
      <vt:lpstr>幻灯片 472</vt:lpstr>
      <vt:lpstr>三、量本利分析法</vt:lpstr>
      <vt:lpstr>幻灯片 474</vt:lpstr>
      <vt:lpstr>第二节 长期投资决策</vt:lpstr>
      <vt:lpstr>一、现金流量</vt:lpstr>
      <vt:lpstr>幻灯片 477</vt:lpstr>
      <vt:lpstr>二、货币的时间价值</vt:lpstr>
      <vt:lpstr>幻灯片 479</vt:lpstr>
      <vt:lpstr>幻灯片 480</vt:lpstr>
      <vt:lpstr>三、投资决策常用方法</vt:lpstr>
      <vt:lpstr>幻灯片 482</vt:lpstr>
      <vt:lpstr>幻灯片 483</vt:lpstr>
      <vt:lpstr>本章思考题</vt:lpstr>
      <vt:lpstr>会计学</vt:lpstr>
      <vt:lpstr>第十三章   会计控制</vt:lpstr>
      <vt:lpstr>第一节  标准成本控制</vt:lpstr>
      <vt:lpstr>一、标准成本会计</vt:lpstr>
      <vt:lpstr>二、标准成本的制定</vt:lpstr>
      <vt:lpstr>幻灯片 490</vt:lpstr>
      <vt:lpstr>三、成本差异计算与分析</vt:lpstr>
      <vt:lpstr>幻灯片 492</vt:lpstr>
      <vt:lpstr>第二节  责任成本控制</vt:lpstr>
      <vt:lpstr>一、责任会计基本原理</vt:lpstr>
      <vt:lpstr>幻灯片 495</vt:lpstr>
      <vt:lpstr>二、成本中心</vt:lpstr>
      <vt:lpstr>三、利润中心</vt:lpstr>
      <vt:lpstr>四、投资中心</vt:lpstr>
      <vt:lpstr>本章思考题</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会计学</dc:title>
  <dc:creator>DELL</dc:creator>
  <cp:lastModifiedBy>DELL</cp:lastModifiedBy>
  <cp:revision>5</cp:revision>
  <dcterms:created xsi:type="dcterms:W3CDTF">2011-06-09T14:46:02Z</dcterms:created>
  <dcterms:modified xsi:type="dcterms:W3CDTF">2012-07-12T16:58:33Z</dcterms:modified>
</cp:coreProperties>
</file>