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30"/>
  </p:notesMasterIdLst>
  <p:handoutMasterIdLst>
    <p:handoutMasterId r:id="rId31"/>
  </p:handoutMasterIdLst>
  <p:sldIdLst>
    <p:sldId id="3061" r:id="rId2"/>
    <p:sldId id="3062" r:id="rId3"/>
    <p:sldId id="3063" r:id="rId4"/>
    <p:sldId id="3083" r:id="rId5"/>
    <p:sldId id="3085" r:id="rId6"/>
    <p:sldId id="3064" r:id="rId7"/>
    <p:sldId id="3087" r:id="rId8"/>
    <p:sldId id="3086" r:id="rId9"/>
    <p:sldId id="3092" r:id="rId10"/>
    <p:sldId id="3084" r:id="rId11"/>
    <p:sldId id="3088" r:id="rId12"/>
    <p:sldId id="3099" r:id="rId13"/>
    <p:sldId id="3100" r:id="rId14"/>
    <p:sldId id="3089" r:id="rId15"/>
    <p:sldId id="3091" r:id="rId16"/>
    <p:sldId id="3090" r:id="rId17"/>
    <p:sldId id="3093" r:id="rId18"/>
    <p:sldId id="717" r:id="rId19"/>
    <p:sldId id="3095" r:id="rId20"/>
    <p:sldId id="3096" r:id="rId21"/>
    <p:sldId id="3097" r:id="rId22"/>
    <p:sldId id="3101" r:id="rId23"/>
    <p:sldId id="3102" r:id="rId24"/>
    <p:sldId id="3103" r:id="rId25"/>
    <p:sldId id="3098" r:id="rId26"/>
    <p:sldId id="3104" r:id="rId27"/>
    <p:sldId id="3105" r:id="rId28"/>
    <p:sldId id="3106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D18"/>
    <a:srgbClr val="1607DB"/>
    <a:srgbClr val="83CF8F"/>
    <a:srgbClr val="FED9E8"/>
    <a:srgbClr val="FB408C"/>
    <a:srgbClr val="A4BE02"/>
    <a:srgbClr val="0191E6"/>
    <a:srgbClr val="FEA93E"/>
    <a:srgbClr val="FE6205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3" autoAdjust="0"/>
    <p:restoredTop sz="95317" autoAdjust="0"/>
  </p:normalViewPr>
  <p:slideViewPr>
    <p:cSldViewPr>
      <p:cViewPr varScale="1">
        <p:scale>
          <a:sx n="98" d="100"/>
          <a:sy n="98" d="100"/>
        </p:scale>
        <p:origin x="102" y="33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175A3-CEA4-41C8-9FFC-3F1D45AB6AE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A99C89-07D6-4EC5-A5A8-0FE7ED3E9C76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马鞍山钢铁学院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化工系</a:t>
          </a:r>
        </a:p>
      </dgm:t>
    </dgm:pt>
    <dgm:pt modelId="{50EF69EA-9356-4F36-8E77-AFA8996826E5}" type="parTrans" cxnId="{6786915F-4F09-4DD9-982B-911B70025A66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CDE3CF-ECF0-427C-809D-53225E2DB397}" type="sibTrans" cxnId="{6786915F-4F09-4DD9-982B-911B70025A66}">
      <dgm:prSet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5EFFC2-8F26-48B2-8855-60CB49E643E5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华东冶金学院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化工系</a:t>
          </a:r>
        </a:p>
      </dgm:t>
    </dgm:pt>
    <dgm:pt modelId="{49138320-336D-4301-9DFB-C8CA84D40275}" type="parTrans" cxnId="{38203A01-F216-4028-9A22-ACE3FDF0E090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C68C4F-F0E4-45B7-B8E7-111A86B343D5}" type="sibTrans" cxnId="{38203A01-F216-4028-9A22-ACE3FDF0E090}">
      <dgm:prSet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286074-B6EF-47D5-959D-4F80357C02E3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安徽工业大学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化学与环境学院</a:t>
          </a:r>
        </a:p>
      </dgm:t>
    </dgm:pt>
    <dgm:pt modelId="{D12AC697-A8EB-49B2-ADDC-11206E9DD4A2}" type="parTrans" cxnId="{1B29A797-DD32-4F06-B583-2269302349A1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36B515-857F-4438-BC54-94C47B5D48D7}" type="sibTrans" cxnId="{1B29A797-DD32-4F06-B583-2269302349A1}">
      <dgm:prSet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1875CF-1E17-4284-96B4-A9D7D5E33B3D}">
      <dgm:prSet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安徽工业大学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化学与化工学院</a:t>
          </a:r>
        </a:p>
      </dgm:t>
    </dgm:pt>
    <dgm:pt modelId="{45D205F1-706E-46D1-AD66-072F7820BBA1}" type="parTrans" cxnId="{48C43578-BF4A-442D-BF41-453E227BFCAC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1A2690-D3E4-4C15-BA78-7D44460F765F}" type="sibTrans" cxnId="{48C43578-BF4A-442D-BF41-453E227BFCAC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17E182-EDF6-4025-B46A-43D22AA8BFB8}" type="pres">
      <dgm:prSet presAssocID="{EF9175A3-CEA4-41C8-9FFC-3F1D45AB6AE4}" presName="Name0" presStyleCnt="0">
        <dgm:presLayoutVars>
          <dgm:dir/>
          <dgm:resizeHandles val="exact"/>
        </dgm:presLayoutVars>
      </dgm:prSet>
      <dgm:spPr/>
    </dgm:pt>
    <dgm:pt modelId="{50D0533A-4335-4A4D-BAB7-56A8775BCE8A}" type="pres">
      <dgm:prSet presAssocID="{1BA99C89-07D6-4EC5-A5A8-0FE7ED3E9C76}" presName="node" presStyleLbl="node1" presStyleIdx="0" presStyleCnt="4">
        <dgm:presLayoutVars>
          <dgm:bulletEnabled val="1"/>
        </dgm:presLayoutVars>
      </dgm:prSet>
      <dgm:spPr/>
    </dgm:pt>
    <dgm:pt modelId="{ECD12DDF-781E-438D-966A-FFB290AF432A}" type="pres">
      <dgm:prSet presAssocID="{59CDE3CF-ECF0-427C-809D-53225E2DB397}" presName="sibTrans" presStyleLbl="sibTrans2D1" presStyleIdx="0" presStyleCnt="3"/>
      <dgm:spPr/>
    </dgm:pt>
    <dgm:pt modelId="{43223E94-B46B-43B4-9538-B2DDEDD9DDA7}" type="pres">
      <dgm:prSet presAssocID="{59CDE3CF-ECF0-427C-809D-53225E2DB397}" presName="connectorText" presStyleLbl="sibTrans2D1" presStyleIdx="0" presStyleCnt="3"/>
      <dgm:spPr/>
    </dgm:pt>
    <dgm:pt modelId="{F7A7FA5F-19C3-4CBB-8ACA-0A99524D54A7}" type="pres">
      <dgm:prSet presAssocID="{2B5EFFC2-8F26-48B2-8855-60CB49E643E5}" presName="node" presStyleLbl="node1" presStyleIdx="1" presStyleCnt="4">
        <dgm:presLayoutVars>
          <dgm:bulletEnabled val="1"/>
        </dgm:presLayoutVars>
      </dgm:prSet>
      <dgm:spPr/>
    </dgm:pt>
    <dgm:pt modelId="{1D218F5C-EB15-4ED4-93ED-EBF2C8E91985}" type="pres">
      <dgm:prSet presAssocID="{2AC68C4F-F0E4-45B7-B8E7-111A86B343D5}" presName="sibTrans" presStyleLbl="sibTrans2D1" presStyleIdx="1" presStyleCnt="3"/>
      <dgm:spPr/>
    </dgm:pt>
    <dgm:pt modelId="{28739B1D-0435-4111-8414-60670C8BBDEC}" type="pres">
      <dgm:prSet presAssocID="{2AC68C4F-F0E4-45B7-B8E7-111A86B343D5}" presName="connectorText" presStyleLbl="sibTrans2D1" presStyleIdx="1" presStyleCnt="3"/>
      <dgm:spPr/>
    </dgm:pt>
    <dgm:pt modelId="{B0552442-6278-4F46-826D-B27C6712B944}" type="pres">
      <dgm:prSet presAssocID="{74286074-B6EF-47D5-959D-4F80357C02E3}" presName="node" presStyleLbl="node1" presStyleIdx="2" presStyleCnt="4">
        <dgm:presLayoutVars>
          <dgm:bulletEnabled val="1"/>
        </dgm:presLayoutVars>
      </dgm:prSet>
      <dgm:spPr/>
    </dgm:pt>
    <dgm:pt modelId="{83C913F6-B115-4160-AC17-07B31A4043F8}" type="pres">
      <dgm:prSet presAssocID="{8336B515-857F-4438-BC54-94C47B5D48D7}" presName="sibTrans" presStyleLbl="sibTrans2D1" presStyleIdx="2" presStyleCnt="3"/>
      <dgm:spPr/>
    </dgm:pt>
    <dgm:pt modelId="{BD017D30-63FB-4B27-8040-ABCFCC5FA4CE}" type="pres">
      <dgm:prSet presAssocID="{8336B515-857F-4438-BC54-94C47B5D48D7}" presName="connectorText" presStyleLbl="sibTrans2D1" presStyleIdx="2" presStyleCnt="3"/>
      <dgm:spPr/>
    </dgm:pt>
    <dgm:pt modelId="{A5BFA2FF-6247-4FE6-B3C1-40251B6E11F4}" type="pres">
      <dgm:prSet presAssocID="{1B1875CF-1E17-4284-96B4-A9D7D5E33B3D}" presName="node" presStyleLbl="node1" presStyleIdx="3" presStyleCnt="4">
        <dgm:presLayoutVars>
          <dgm:bulletEnabled val="1"/>
        </dgm:presLayoutVars>
      </dgm:prSet>
      <dgm:spPr/>
    </dgm:pt>
  </dgm:ptLst>
  <dgm:cxnLst>
    <dgm:cxn modelId="{38203A01-F216-4028-9A22-ACE3FDF0E090}" srcId="{EF9175A3-CEA4-41C8-9FFC-3F1D45AB6AE4}" destId="{2B5EFFC2-8F26-48B2-8855-60CB49E643E5}" srcOrd="1" destOrd="0" parTransId="{49138320-336D-4301-9DFB-C8CA84D40275}" sibTransId="{2AC68C4F-F0E4-45B7-B8E7-111A86B343D5}"/>
    <dgm:cxn modelId="{9C572C24-39B7-41FE-8A60-CF12E66200FA}" type="presOf" srcId="{1BA99C89-07D6-4EC5-A5A8-0FE7ED3E9C76}" destId="{50D0533A-4335-4A4D-BAB7-56A8775BCE8A}" srcOrd="0" destOrd="0" presId="urn:microsoft.com/office/officeart/2005/8/layout/process1"/>
    <dgm:cxn modelId="{03EAD729-CF2E-4689-B6C5-B669674B1299}" type="presOf" srcId="{59CDE3CF-ECF0-427C-809D-53225E2DB397}" destId="{43223E94-B46B-43B4-9538-B2DDEDD9DDA7}" srcOrd="1" destOrd="0" presId="urn:microsoft.com/office/officeart/2005/8/layout/process1"/>
    <dgm:cxn modelId="{1326F02B-1D94-41AC-AE80-BB3C4FA64328}" type="presOf" srcId="{59CDE3CF-ECF0-427C-809D-53225E2DB397}" destId="{ECD12DDF-781E-438D-966A-FFB290AF432A}" srcOrd="0" destOrd="0" presId="urn:microsoft.com/office/officeart/2005/8/layout/process1"/>
    <dgm:cxn modelId="{969A6D32-8018-4098-89DD-B044E90FED59}" type="presOf" srcId="{8336B515-857F-4438-BC54-94C47B5D48D7}" destId="{BD017D30-63FB-4B27-8040-ABCFCC5FA4CE}" srcOrd="1" destOrd="0" presId="urn:microsoft.com/office/officeart/2005/8/layout/process1"/>
    <dgm:cxn modelId="{6786915F-4F09-4DD9-982B-911B70025A66}" srcId="{EF9175A3-CEA4-41C8-9FFC-3F1D45AB6AE4}" destId="{1BA99C89-07D6-4EC5-A5A8-0FE7ED3E9C76}" srcOrd="0" destOrd="0" parTransId="{50EF69EA-9356-4F36-8E77-AFA8996826E5}" sibTransId="{59CDE3CF-ECF0-427C-809D-53225E2DB397}"/>
    <dgm:cxn modelId="{9CD22251-457B-4BEC-B99D-42C59EA41FFE}" type="presOf" srcId="{EF9175A3-CEA4-41C8-9FFC-3F1D45AB6AE4}" destId="{EB17E182-EDF6-4025-B46A-43D22AA8BFB8}" srcOrd="0" destOrd="0" presId="urn:microsoft.com/office/officeart/2005/8/layout/process1"/>
    <dgm:cxn modelId="{48C43578-BF4A-442D-BF41-453E227BFCAC}" srcId="{EF9175A3-CEA4-41C8-9FFC-3F1D45AB6AE4}" destId="{1B1875CF-1E17-4284-96B4-A9D7D5E33B3D}" srcOrd="3" destOrd="0" parTransId="{45D205F1-706E-46D1-AD66-072F7820BBA1}" sibTransId="{511A2690-D3E4-4C15-BA78-7D44460F765F}"/>
    <dgm:cxn modelId="{2188D381-70F5-441B-84EE-BA1A6AC08D93}" type="presOf" srcId="{2AC68C4F-F0E4-45B7-B8E7-111A86B343D5}" destId="{1D218F5C-EB15-4ED4-93ED-EBF2C8E91985}" srcOrd="0" destOrd="0" presId="urn:microsoft.com/office/officeart/2005/8/layout/process1"/>
    <dgm:cxn modelId="{1B29A797-DD32-4F06-B583-2269302349A1}" srcId="{EF9175A3-CEA4-41C8-9FFC-3F1D45AB6AE4}" destId="{74286074-B6EF-47D5-959D-4F80357C02E3}" srcOrd="2" destOrd="0" parTransId="{D12AC697-A8EB-49B2-ADDC-11206E9DD4A2}" sibTransId="{8336B515-857F-4438-BC54-94C47B5D48D7}"/>
    <dgm:cxn modelId="{108EBF9B-B1D7-4088-A0D4-F6DCA1113A56}" type="presOf" srcId="{1B1875CF-1E17-4284-96B4-A9D7D5E33B3D}" destId="{A5BFA2FF-6247-4FE6-B3C1-40251B6E11F4}" srcOrd="0" destOrd="0" presId="urn:microsoft.com/office/officeart/2005/8/layout/process1"/>
    <dgm:cxn modelId="{3D8FEA9B-D8FB-4213-902A-4218FEB1BBEF}" type="presOf" srcId="{2B5EFFC2-8F26-48B2-8855-60CB49E643E5}" destId="{F7A7FA5F-19C3-4CBB-8ACA-0A99524D54A7}" srcOrd="0" destOrd="0" presId="urn:microsoft.com/office/officeart/2005/8/layout/process1"/>
    <dgm:cxn modelId="{0CC1ABAE-6123-40BF-8B4E-C3C03CCBBACF}" type="presOf" srcId="{8336B515-857F-4438-BC54-94C47B5D48D7}" destId="{83C913F6-B115-4160-AC17-07B31A4043F8}" srcOrd="0" destOrd="0" presId="urn:microsoft.com/office/officeart/2005/8/layout/process1"/>
    <dgm:cxn modelId="{27CC7AAF-5021-40D4-8501-EC7C3C621BB7}" type="presOf" srcId="{2AC68C4F-F0E4-45B7-B8E7-111A86B343D5}" destId="{28739B1D-0435-4111-8414-60670C8BBDEC}" srcOrd="1" destOrd="0" presId="urn:microsoft.com/office/officeart/2005/8/layout/process1"/>
    <dgm:cxn modelId="{ED6DC6DB-764B-4CA1-99F6-1ADF292CC108}" type="presOf" srcId="{74286074-B6EF-47D5-959D-4F80357C02E3}" destId="{B0552442-6278-4F46-826D-B27C6712B944}" srcOrd="0" destOrd="0" presId="urn:microsoft.com/office/officeart/2005/8/layout/process1"/>
    <dgm:cxn modelId="{7F2F0DC1-6783-42B4-96B7-75A94EF8622F}" type="presParOf" srcId="{EB17E182-EDF6-4025-B46A-43D22AA8BFB8}" destId="{50D0533A-4335-4A4D-BAB7-56A8775BCE8A}" srcOrd="0" destOrd="0" presId="urn:microsoft.com/office/officeart/2005/8/layout/process1"/>
    <dgm:cxn modelId="{5C0F2D77-5932-40E1-BD60-BD5A4830A68E}" type="presParOf" srcId="{EB17E182-EDF6-4025-B46A-43D22AA8BFB8}" destId="{ECD12DDF-781E-438D-966A-FFB290AF432A}" srcOrd="1" destOrd="0" presId="urn:microsoft.com/office/officeart/2005/8/layout/process1"/>
    <dgm:cxn modelId="{96515EAD-90C2-416A-BBC7-77CAC0CF20DB}" type="presParOf" srcId="{ECD12DDF-781E-438D-966A-FFB290AF432A}" destId="{43223E94-B46B-43B4-9538-B2DDEDD9DDA7}" srcOrd="0" destOrd="0" presId="urn:microsoft.com/office/officeart/2005/8/layout/process1"/>
    <dgm:cxn modelId="{65552AE7-DB3C-4201-B67C-7BA2DDFCDC67}" type="presParOf" srcId="{EB17E182-EDF6-4025-B46A-43D22AA8BFB8}" destId="{F7A7FA5F-19C3-4CBB-8ACA-0A99524D54A7}" srcOrd="2" destOrd="0" presId="urn:microsoft.com/office/officeart/2005/8/layout/process1"/>
    <dgm:cxn modelId="{AA886783-8275-48DC-AC5A-BEFE59718D1F}" type="presParOf" srcId="{EB17E182-EDF6-4025-B46A-43D22AA8BFB8}" destId="{1D218F5C-EB15-4ED4-93ED-EBF2C8E91985}" srcOrd="3" destOrd="0" presId="urn:microsoft.com/office/officeart/2005/8/layout/process1"/>
    <dgm:cxn modelId="{12F2E9FD-BC90-46D4-BA93-76349A3330BD}" type="presParOf" srcId="{1D218F5C-EB15-4ED4-93ED-EBF2C8E91985}" destId="{28739B1D-0435-4111-8414-60670C8BBDEC}" srcOrd="0" destOrd="0" presId="urn:microsoft.com/office/officeart/2005/8/layout/process1"/>
    <dgm:cxn modelId="{335995A0-E722-44AD-8E4D-72A515A3C64C}" type="presParOf" srcId="{EB17E182-EDF6-4025-B46A-43D22AA8BFB8}" destId="{B0552442-6278-4F46-826D-B27C6712B944}" srcOrd="4" destOrd="0" presId="urn:microsoft.com/office/officeart/2005/8/layout/process1"/>
    <dgm:cxn modelId="{EDD889D7-DA10-4017-A0AE-CB31B560921B}" type="presParOf" srcId="{EB17E182-EDF6-4025-B46A-43D22AA8BFB8}" destId="{83C913F6-B115-4160-AC17-07B31A4043F8}" srcOrd="5" destOrd="0" presId="urn:microsoft.com/office/officeart/2005/8/layout/process1"/>
    <dgm:cxn modelId="{12C1DB52-0B57-4787-95AF-F89A6E4D626E}" type="presParOf" srcId="{83C913F6-B115-4160-AC17-07B31A4043F8}" destId="{BD017D30-63FB-4B27-8040-ABCFCC5FA4CE}" srcOrd="0" destOrd="0" presId="urn:microsoft.com/office/officeart/2005/8/layout/process1"/>
    <dgm:cxn modelId="{EE48ADD5-5913-4FCF-A9F1-0D8C26FD25E1}" type="presParOf" srcId="{EB17E182-EDF6-4025-B46A-43D22AA8BFB8}" destId="{A5BFA2FF-6247-4FE6-B3C1-40251B6E11F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0533A-4335-4A4D-BAB7-56A8775BCE8A}">
      <dsp:nvSpPr>
        <dsp:cNvPr id="0" name=""/>
        <dsp:cNvSpPr/>
      </dsp:nvSpPr>
      <dsp:spPr>
        <a:xfrm>
          <a:off x="10860" y="0"/>
          <a:ext cx="2248059" cy="101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马鞍山钢铁学院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化工系</a:t>
          </a:r>
        </a:p>
      </dsp:txBody>
      <dsp:txXfrm>
        <a:off x="40644" y="29784"/>
        <a:ext cx="2188491" cy="957347"/>
      </dsp:txXfrm>
    </dsp:sp>
    <dsp:sp modelId="{ECD12DDF-781E-438D-966A-FFB290AF432A}">
      <dsp:nvSpPr>
        <dsp:cNvPr id="0" name=""/>
        <dsp:cNvSpPr/>
      </dsp:nvSpPr>
      <dsp:spPr>
        <a:xfrm>
          <a:off x="2483726" y="229698"/>
          <a:ext cx="476588" cy="557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3726" y="341202"/>
        <a:ext cx="333612" cy="334510"/>
      </dsp:txXfrm>
    </dsp:sp>
    <dsp:sp modelId="{F7A7FA5F-19C3-4CBB-8ACA-0A99524D54A7}">
      <dsp:nvSpPr>
        <dsp:cNvPr id="0" name=""/>
        <dsp:cNvSpPr/>
      </dsp:nvSpPr>
      <dsp:spPr>
        <a:xfrm>
          <a:off x="3158144" y="0"/>
          <a:ext cx="2248059" cy="101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华东冶金学院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化工系</a:t>
          </a:r>
        </a:p>
      </dsp:txBody>
      <dsp:txXfrm>
        <a:off x="3187928" y="29784"/>
        <a:ext cx="2188491" cy="957347"/>
      </dsp:txXfrm>
    </dsp:sp>
    <dsp:sp modelId="{1D218F5C-EB15-4ED4-93ED-EBF2C8E91985}">
      <dsp:nvSpPr>
        <dsp:cNvPr id="0" name=""/>
        <dsp:cNvSpPr/>
      </dsp:nvSpPr>
      <dsp:spPr>
        <a:xfrm>
          <a:off x="5631010" y="229698"/>
          <a:ext cx="476588" cy="557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31010" y="341202"/>
        <a:ext cx="333612" cy="334510"/>
      </dsp:txXfrm>
    </dsp:sp>
    <dsp:sp modelId="{B0552442-6278-4F46-826D-B27C6712B944}">
      <dsp:nvSpPr>
        <dsp:cNvPr id="0" name=""/>
        <dsp:cNvSpPr/>
      </dsp:nvSpPr>
      <dsp:spPr>
        <a:xfrm>
          <a:off x="6305427" y="0"/>
          <a:ext cx="2248059" cy="101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安徽工业大学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化学与环境学院</a:t>
          </a:r>
        </a:p>
      </dsp:txBody>
      <dsp:txXfrm>
        <a:off x="6335211" y="29784"/>
        <a:ext cx="2188491" cy="957347"/>
      </dsp:txXfrm>
    </dsp:sp>
    <dsp:sp modelId="{83C913F6-B115-4160-AC17-07B31A4043F8}">
      <dsp:nvSpPr>
        <dsp:cNvPr id="0" name=""/>
        <dsp:cNvSpPr/>
      </dsp:nvSpPr>
      <dsp:spPr>
        <a:xfrm>
          <a:off x="8778293" y="229698"/>
          <a:ext cx="476588" cy="557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78293" y="341202"/>
        <a:ext cx="333612" cy="334510"/>
      </dsp:txXfrm>
    </dsp:sp>
    <dsp:sp modelId="{A5BFA2FF-6247-4FE6-B3C1-40251B6E11F4}">
      <dsp:nvSpPr>
        <dsp:cNvPr id="0" name=""/>
        <dsp:cNvSpPr/>
      </dsp:nvSpPr>
      <dsp:spPr>
        <a:xfrm>
          <a:off x="9452711" y="0"/>
          <a:ext cx="2248059" cy="101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安徽工业大学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化学与化工学院</a:t>
          </a:r>
        </a:p>
      </dsp:txBody>
      <dsp:txXfrm>
        <a:off x="9482495" y="29784"/>
        <a:ext cx="2188491" cy="957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94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90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9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80098FE-C805-4532-821B-05992FEE3077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5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3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8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30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51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0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9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23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28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60051" y="1960141"/>
            <a:ext cx="8589615" cy="3384376"/>
          </a:xfrm>
          <a:prstGeom prst="rect">
            <a:avLst/>
          </a:prstGeom>
          <a:solidFill>
            <a:srgbClr val="83CF8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015949" y="2505090"/>
            <a:ext cx="7077818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cap="all" dirty="0">
                <a:solidFill>
                  <a:schemeClr val="bg1"/>
                </a:solidFill>
                <a:cs typeface="Arial" panose="020B0604020202020204" pitchFamily="34" charset="0"/>
              </a:rPr>
              <a:t>安徽工业大学</a:t>
            </a:r>
            <a:endParaRPr lang="en-US" altLang="zh-CN" b="1" cap="all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zh-CN" altLang="en-US" sz="6000" b="1" cap="all" dirty="0">
                <a:solidFill>
                  <a:schemeClr val="bg1"/>
                </a:solidFill>
                <a:cs typeface="Arial" panose="020B0604020202020204" pitchFamily="34" charset="0"/>
              </a:rPr>
              <a:t>化学与化工学院</a:t>
            </a:r>
            <a:endParaRPr lang="zh-CN" altLang="en-US" sz="287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046163" y="4029789"/>
            <a:ext cx="6141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硕士生招生宣传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CA881D-8D06-4B34-B2EC-243E92219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" y="521618"/>
            <a:ext cx="648072" cy="646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9FC239-A14B-4E4D-AC35-39412F71C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07" y="516144"/>
            <a:ext cx="636677" cy="64643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011701-FBDA-4EE9-BD6A-7B4B8BADF953}"/>
              </a:ext>
            </a:extLst>
          </p:cNvPr>
          <p:cNvGrpSpPr/>
          <p:nvPr/>
        </p:nvGrpSpPr>
        <p:grpSpPr>
          <a:xfrm>
            <a:off x="2036887" y="444136"/>
            <a:ext cx="5403246" cy="709645"/>
            <a:chOff x="2324919" y="303957"/>
            <a:chExt cx="5352748" cy="70964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433D652-F901-46E0-B9DC-35AE2CE7F2C3}"/>
                </a:ext>
              </a:extLst>
            </p:cNvPr>
            <p:cNvSpPr txBox="1"/>
            <p:nvPr/>
          </p:nvSpPr>
          <p:spPr>
            <a:xfrm>
              <a:off x="2324919" y="303957"/>
              <a:ext cx="5352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2">
                      <a:lumMod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安徽工业大学化学与化工学院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D4EC573-E5C3-479F-A8E6-6613EA719089}"/>
                </a:ext>
              </a:extLst>
            </p:cNvPr>
            <p:cNvSpPr txBox="1"/>
            <p:nvPr/>
          </p:nvSpPr>
          <p:spPr>
            <a:xfrm>
              <a:off x="2425001" y="736603"/>
              <a:ext cx="525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AnHui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 of 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TechnologySchool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Chemistry and Chemical Engineering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https://timgsa.baidu.com/timg?image&amp;quality=80&amp;size=b9999_10000&amp;sec=1561002007891&amp;di=7472a0b505a432daca9b1199c8f2ce22&amp;imgtype=0&amp;src=http%3A%2F%2Fbj.bcebos.com%2Fkoubei%2Fcomt%2F1401535629_768a495466900168d8e645e736b21d13.png%3Fauthorization%3Dbce-auth-v1%2F834d7af9928c4e26a95107344125e95d%2F2017-01-10T03%3A24%3A28Z%2F3600%2F%2Fc7a1330465e0919b298d2bb0741889fc">
            <a:extLst>
              <a:ext uri="{FF2B5EF4-FFF2-40B4-BE49-F238E27FC236}">
                <a16:creationId xmlns:a16="http://schemas.microsoft.com/office/drawing/2014/main" id="{99FEC53F-19FE-4AD6-86EF-2A04FF3C4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35" r="26974" b="11894"/>
          <a:stretch/>
        </p:blipFill>
        <p:spPr bwMode="auto">
          <a:xfrm>
            <a:off x="1" y="1960141"/>
            <a:ext cx="42600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7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科研情况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990371"/>
      </p:ext>
    </p:extLst>
  </p:cSld>
  <p:clrMapOvr>
    <a:masterClrMapping/>
  </p:clrMapOvr>
  <p:transition spd="slow" advTm="0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142021-6BAC-458A-963E-8474CEFC2A02}"/>
              </a:ext>
            </a:extLst>
          </p:cNvPr>
          <p:cNvSpPr/>
          <p:nvPr/>
        </p:nvSpPr>
        <p:spPr>
          <a:xfrm>
            <a:off x="-18079" y="334521"/>
            <a:ext cx="500729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研究方向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A3E2FFB-2122-422A-AB8A-7F1B05916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327096"/>
              </p:ext>
            </p:extLst>
          </p:nvPr>
        </p:nvGraphicFramePr>
        <p:xfrm>
          <a:off x="908657" y="1168054"/>
          <a:ext cx="11353365" cy="573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研究方向和领域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所属系室</a:t>
                      </a: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炼焦煤资源配置与优化</a:t>
                      </a:r>
                    </a:p>
                  </a:txBody>
                  <a:tcPr marL="91460" marR="91460" marT="45718" marB="45718" anchor="ctr"/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化学工程系</a:t>
                      </a:r>
                    </a:p>
                  </a:txBody>
                  <a:tcPr marL="91460" marR="91460" marT="45718" marB="4571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煤洁净转化与高值利用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新型碳基储能材料与器件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化产品分离精制与利用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化工过程优化与控制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精细化学品合成技术</a:t>
                      </a:r>
                    </a:p>
                  </a:txBody>
                  <a:tcPr marL="91460" marR="91460" marT="45718" marB="45718"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应用化学系</a:t>
                      </a:r>
                    </a:p>
                  </a:txBody>
                  <a:tcPr marL="91460" marR="91460" marT="45718" marB="4571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新型催化材料及应用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新能源材料与器件</a:t>
                      </a:r>
                    </a:p>
                  </a:txBody>
                  <a:tcPr marL="91460" marR="91460" marT="45718" marB="45718"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高分子材料系</a:t>
                      </a:r>
                    </a:p>
                  </a:txBody>
                  <a:tcPr marL="91460" marR="91460" marT="45718" marB="4571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高分子材料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无机功能材料</a:t>
                      </a:r>
                    </a:p>
                  </a:txBody>
                  <a:tcPr marL="91460" marR="91460" marT="45718" marB="45718"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化学生物学和制药工程系</a:t>
                      </a:r>
                    </a:p>
                  </a:txBody>
                  <a:tcPr marL="91460" marR="91460" marT="45718" marB="4571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8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</a:t>
                      </a:r>
                    </a:p>
                  </a:txBody>
                  <a:tcPr marL="91460" marR="91460" marT="45718" marB="4571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生物化工</a:t>
                      </a:r>
                    </a:p>
                  </a:txBody>
                  <a:tcPr marL="91460" marR="91460" marT="45718" marB="45718" anchor="ctr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60" marR="91460" marT="45718" marB="4571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7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gxy.ahut.edu.cn/__local/3/CD/55/C6E08692E303B5D4F71C3031F6D_BBDA940A_1563.jpg">
            <a:extLst>
              <a:ext uri="{FF2B5EF4-FFF2-40B4-BE49-F238E27FC236}">
                <a16:creationId xmlns:a16="http://schemas.microsoft.com/office/drawing/2014/main" id="{0F1F56C2-3B55-4199-990D-76A3ED746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7"/>
          <a:stretch/>
        </p:blipFill>
        <p:spPr bwMode="auto">
          <a:xfrm>
            <a:off x="2180903" y="1240061"/>
            <a:ext cx="1224136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F1D6963-1310-499D-BBE4-4D3DDBFD8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3262"/>
              </p:ext>
            </p:extLst>
          </p:nvPr>
        </p:nvGraphicFramePr>
        <p:xfrm>
          <a:off x="793380" y="2967429"/>
          <a:ext cx="3888431" cy="398932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02486">
                  <a:extLst>
                    <a:ext uri="{9D8B030D-6E8A-4147-A177-3AD203B41FA5}">
                      <a16:colId xmlns:a16="http://schemas.microsoft.com/office/drawing/2014/main" val="681215935"/>
                    </a:ext>
                  </a:extLst>
                </a:gridCol>
                <a:gridCol w="658323">
                  <a:extLst>
                    <a:ext uri="{9D8B030D-6E8A-4147-A177-3AD203B41FA5}">
                      <a16:colId xmlns:a16="http://schemas.microsoft.com/office/drawing/2014/main" val="1121577126"/>
                    </a:ext>
                  </a:extLst>
                </a:gridCol>
                <a:gridCol w="489345">
                  <a:extLst>
                    <a:ext uri="{9D8B030D-6E8A-4147-A177-3AD203B41FA5}">
                      <a16:colId xmlns:a16="http://schemas.microsoft.com/office/drawing/2014/main" val="1480338086"/>
                    </a:ext>
                  </a:extLst>
                </a:gridCol>
                <a:gridCol w="430030">
                  <a:extLst>
                    <a:ext uri="{9D8B030D-6E8A-4147-A177-3AD203B41FA5}">
                      <a16:colId xmlns:a16="http://schemas.microsoft.com/office/drawing/2014/main" val="3273475711"/>
                    </a:ext>
                  </a:extLst>
                </a:gridCol>
                <a:gridCol w="812844">
                  <a:extLst>
                    <a:ext uri="{9D8B030D-6E8A-4147-A177-3AD203B41FA5}">
                      <a16:colId xmlns:a16="http://schemas.microsoft.com/office/drawing/2014/main" val="623243072"/>
                    </a:ext>
                  </a:extLst>
                </a:gridCol>
                <a:gridCol w="495403">
                  <a:extLst>
                    <a:ext uri="{9D8B030D-6E8A-4147-A177-3AD203B41FA5}">
                      <a16:colId xmlns:a16="http://schemas.microsoft.com/office/drawing/2014/main" val="3358848336"/>
                    </a:ext>
                  </a:extLst>
                </a:gridCol>
              </a:tblGrid>
              <a:tr h="1767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姓名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水恒福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性别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男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最高学位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博士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446442"/>
                  </a:ext>
                </a:extLst>
              </a:tr>
              <a:tr h="194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职称</a:t>
                      </a:r>
                      <a:r>
                        <a:rPr lang="en-US" altLang="zh-CN" sz="1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/</a:t>
                      </a:r>
                      <a:r>
                        <a:rPr lang="zh-CN" altLang="en-US" sz="1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职务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教授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54563"/>
                  </a:ext>
                </a:extLst>
              </a:tr>
              <a:tr h="220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研究方向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煤洁净转化与利用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76598"/>
                  </a:ext>
                </a:extLst>
              </a:tr>
              <a:tr h="1767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邮箱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shhf@ahut.edu.cn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83253"/>
                  </a:ext>
                </a:extLst>
              </a:tr>
              <a:tr h="11050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学习工作经历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1987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7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月华东化工学院本科毕业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1992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12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月获鞍山热能研究院硕士学位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1998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4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月获华东理工大学博士学位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2003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8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月晋升教授技术职务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期间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2000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4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  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~ 2002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年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3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月在日本东北大学博士后研究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55226"/>
                  </a:ext>
                </a:extLst>
              </a:tr>
              <a:tr h="1464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主要科研项目及成果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indent="0" algn="l" latinLnBrk="1">
                        <a:lnSpc>
                          <a:spcPct val="150000"/>
                        </a:lnSpc>
                      </a:pP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         作为项目负责人主持、完成国家自然科学基金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6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项，包括国家自然科学基金重点项目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项；省部级课题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6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项。作为我校负责人联合承担了国家国际科技合作专项项目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项（课题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5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）；国家重点基础研究发展计划（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973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计划）项目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项（课题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），国家自然科学基金重点项目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项；国家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863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专题项目</a:t>
                      </a:r>
                      <a:r>
                        <a:rPr lang="en-US" altLang="zh-CN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</a:t>
                      </a:r>
                      <a:r>
                        <a:rPr lang="zh-CN" altLang="en-US" sz="1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项。</a:t>
                      </a:r>
                    </a:p>
                  </a:txBody>
                  <a:tcPr marL="34819" marR="34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46952"/>
                  </a:ext>
                </a:extLst>
              </a:tr>
            </a:tbl>
          </a:graphicData>
        </a:graphic>
      </p:graphicFrame>
      <p:pic>
        <p:nvPicPr>
          <p:cNvPr id="1030" name="Picture 6" descr="http://hgxy.ahut.edu.cn/_mediafile/hgxy/2014/06/10/_thumb/26vquonz5w.jpg">
            <a:extLst>
              <a:ext uri="{FF2B5EF4-FFF2-40B4-BE49-F238E27FC236}">
                <a16:creationId xmlns:a16="http://schemas.microsoft.com/office/drawing/2014/main" id="{3517ED26-1AED-4E9E-B19E-8EE8769C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99" y="1245141"/>
            <a:ext cx="1080120" cy="147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546F99D-7AB7-4E2F-82DC-A88A7FAA5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69865"/>
              </p:ext>
            </p:extLst>
          </p:nvPr>
        </p:nvGraphicFramePr>
        <p:xfrm>
          <a:off x="5349255" y="2977474"/>
          <a:ext cx="6917779" cy="396923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41115">
                  <a:extLst>
                    <a:ext uri="{9D8B030D-6E8A-4147-A177-3AD203B41FA5}">
                      <a16:colId xmlns:a16="http://schemas.microsoft.com/office/drawing/2014/main" val="412451079"/>
                    </a:ext>
                  </a:extLst>
                </a:gridCol>
                <a:gridCol w="1867197">
                  <a:extLst>
                    <a:ext uri="{9D8B030D-6E8A-4147-A177-3AD203B41FA5}">
                      <a16:colId xmlns:a16="http://schemas.microsoft.com/office/drawing/2014/main" val="7082668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309851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379896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90324941"/>
                    </a:ext>
                  </a:extLst>
                </a:gridCol>
                <a:gridCol w="1373163">
                  <a:extLst>
                    <a:ext uri="{9D8B030D-6E8A-4147-A177-3AD203B41FA5}">
                      <a16:colId xmlns:a16="http://schemas.microsoft.com/office/drawing/2014/main" val="3000704658"/>
                    </a:ext>
                  </a:extLst>
                </a:gridCol>
              </a:tblGrid>
              <a:tr h="164980"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姓名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魏先文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性别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最高学位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博士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240537"/>
                  </a:ext>
                </a:extLst>
              </a:tr>
              <a:tr h="164980"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职称</a:t>
                      </a:r>
                      <a:r>
                        <a:rPr lang="en-US" altLang="zh-CN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职务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教授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校长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030045"/>
                  </a:ext>
                </a:extLst>
              </a:tr>
              <a:tr h="164980"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研究方向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功能碳材料的制备与应用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549791"/>
                  </a:ext>
                </a:extLst>
              </a:tr>
              <a:tr h="164980"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邮箱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xwwei@ahut.edu.cn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26764"/>
                  </a:ext>
                </a:extLst>
              </a:tr>
              <a:tr h="766269"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学习工作经历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64326" rtl="0" eaLnBrk="1" latinLnBrk="0" hangingPunct="1">
                        <a:lnSpc>
                          <a:spcPct val="125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1999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7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月获南京大学无机化学博士学位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+mn-cs"/>
                      </a:endParaRPr>
                    </a:p>
                    <a:p>
                      <a:pPr marL="0" algn="ctr" defTabSz="964326" rtl="0" eaLnBrk="1" latinLnBrk="0" hangingPunct="1">
                        <a:lnSpc>
                          <a:spcPct val="125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2000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年至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2001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年在英国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Sussex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大学做博士后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+mn-cs"/>
                      </a:endParaRPr>
                    </a:p>
                    <a:p>
                      <a:pPr marL="0" algn="ctr" defTabSz="964326" rtl="0" eaLnBrk="1" latinLnBrk="0" hangingPunct="1">
                        <a:lnSpc>
                          <a:spcPct val="125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2001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年至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2002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年期间为亚历山大冯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·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洪堡基金学者在马克斯普朗克固体研究所做访问学者。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01012"/>
                  </a:ext>
                </a:extLst>
              </a:tr>
              <a:tr h="2532408">
                <a:tc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100" kern="120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主要科研项目及成果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64326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        现为安徽省“皖江学者”首批特聘教授，首批安徽省学术与技术带头人，中国高校校办产业协会常务理事，安徽省高校科研管理研究会副理事长，安徽省化学会常务理事，安徽省模范教师。曾担任“功能性分子固体”省部共建教育部重点实验室主任、“新型分子基固体材料的合成及应用”安徽省高校科技创新团队负责人。主持并完成国家自然科学基金重大项目子课题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项，国家自然科学基金面上项目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5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项，教育部优秀青年教师资助计划项目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项，教育部留学回国人员科研启动基金项目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项，教育部高等学校博士学科点专项科研基金资助课题项目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项，安徽省优秀青年科技基金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2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项，安徽省自然科学基金项目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项。迄今为止，主持国家级及省部级课题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余项，在</a:t>
                      </a:r>
                      <a:r>
                        <a:rPr lang="en-US" altLang="zh-CN" sz="1100" kern="1200" dirty="0" err="1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Angew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.  Chem. Int. Engl.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等国内外有影响的学术刊物上发表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SCI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收录论文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130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多篇，论文被他人引用超过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800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多次，获授权中国发明专利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8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项，参编教材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3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部，获得教育部提名国家科学技术奖一等奖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项、安徽省自然科学三等奖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项、安徽省高等教育教学成果省级一等奖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2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项、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"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安徽省优秀青年科技创新奖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"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等荣誉称号。曾多次应邀在国际、国内学术会议上做学术报告，至今担任着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Chem. Mater. 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等杂志的特约审稿人。</a:t>
                      </a:r>
                    </a:p>
                  </a:txBody>
                  <a:tcPr marL="22064" marR="22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86360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591A805-CC11-427F-82A7-0B4C0884221C}"/>
              </a:ext>
            </a:extLst>
          </p:cNvPr>
          <p:cNvSpPr/>
          <p:nvPr/>
        </p:nvSpPr>
        <p:spPr>
          <a:xfrm>
            <a:off x="-18079" y="334521"/>
            <a:ext cx="500729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导师简介</a:t>
            </a:r>
          </a:p>
        </p:txBody>
      </p:sp>
    </p:spTree>
    <p:extLst>
      <p:ext uri="{BB962C8B-B14F-4D97-AF65-F5344CB8AC3E}">
        <p14:creationId xmlns:p14="http://schemas.microsoft.com/office/powerpoint/2010/main" val="71820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2ABA32-B34D-4712-A362-B167A2D4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539938"/>
            <a:ext cx="5472608" cy="615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6898626-B957-4B91-9BB9-4E12A008DF37}"/>
              </a:ext>
            </a:extLst>
          </p:cNvPr>
          <p:cNvSpPr/>
          <p:nvPr/>
        </p:nvSpPr>
        <p:spPr>
          <a:xfrm>
            <a:off x="884759" y="1950212"/>
            <a:ext cx="4320480" cy="388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学院职工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98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人，其中教授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人，副教授（高级实验师）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人，具有博士学位的老师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包括</a:t>
            </a:r>
            <a:r>
              <a:rPr lang="zh-CN" altLang="en-US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中科院百人计划</a:t>
            </a:r>
            <a:r>
              <a:rPr lang="en-US" altLang="zh-CN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人、教育部新世纪人才资助计划</a:t>
            </a:r>
            <a:r>
              <a:rPr lang="en-US" altLang="zh-CN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人、皖江学者特聘教授</a:t>
            </a:r>
            <a:r>
              <a:rPr lang="en-US" altLang="zh-CN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人、安徽省省级拔尖人才</a:t>
            </a:r>
            <a:r>
              <a:rPr lang="en-US" altLang="zh-CN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人、安徽省学术与技术带头人及后备人选</a:t>
            </a:r>
            <a:r>
              <a:rPr lang="en-US" altLang="zh-CN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dirty="0">
                <a:solidFill>
                  <a:srgbClr val="E61D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43C3C7-4FA2-4425-8C13-9D0BE36BDBE7}"/>
              </a:ext>
            </a:extLst>
          </p:cNvPr>
          <p:cNvSpPr/>
          <p:nvPr/>
        </p:nvSpPr>
        <p:spPr>
          <a:xfrm>
            <a:off x="-18079" y="334521"/>
            <a:ext cx="500729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导师简介</a:t>
            </a:r>
          </a:p>
        </p:txBody>
      </p:sp>
    </p:spTree>
    <p:extLst>
      <p:ext uri="{BB962C8B-B14F-4D97-AF65-F5344CB8AC3E}">
        <p14:creationId xmlns:p14="http://schemas.microsoft.com/office/powerpoint/2010/main" val="120974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142021-6BAC-458A-963E-8474CEFC2A02}"/>
              </a:ext>
            </a:extLst>
          </p:cNvPr>
          <p:cNvSpPr/>
          <p:nvPr/>
        </p:nvSpPr>
        <p:spPr>
          <a:xfrm>
            <a:off x="-18079" y="334521"/>
            <a:ext cx="6465698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化学工程系科研平台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6A407C-32EE-4954-93B1-CF335518A7FF}"/>
              </a:ext>
            </a:extLst>
          </p:cNvPr>
          <p:cNvSpPr txBox="1"/>
          <p:nvPr/>
        </p:nvSpPr>
        <p:spPr>
          <a:xfrm>
            <a:off x="500358" y="1163499"/>
            <a:ext cx="741682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→冶金部重点学科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→安徽省重点学科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→国家级特色专业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化学工程与工艺</a:t>
            </a:r>
          </a:p>
        </p:txBody>
      </p:sp>
      <p:sp>
        <p:nvSpPr>
          <p:cNvPr id="5" name="标题 9217">
            <a:extLst>
              <a:ext uri="{FF2B5EF4-FFF2-40B4-BE49-F238E27FC236}">
                <a16:creationId xmlns:a16="http://schemas.microsoft.com/office/drawing/2014/main" id="{594943CC-1E77-4846-94B6-9DDBDD26A424}"/>
              </a:ext>
            </a:extLst>
          </p:cNvPr>
          <p:cNvSpPr txBox="1">
            <a:spLocks noChangeArrowheads="1"/>
          </p:cNvSpPr>
          <p:nvPr/>
        </p:nvSpPr>
        <p:spPr>
          <a:xfrm>
            <a:off x="2468935" y="3146109"/>
            <a:ext cx="8339549" cy="540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defTabSz="964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煤的洁净转化与综合利用省重点实验室</a:t>
            </a:r>
          </a:p>
        </p:txBody>
      </p:sp>
      <p:sp>
        <p:nvSpPr>
          <p:cNvPr id="6" name="标题 10241">
            <a:extLst>
              <a:ext uri="{FF2B5EF4-FFF2-40B4-BE49-F238E27FC236}">
                <a16:creationId xmlns:a16="http://schemas.microsoft.com/office/drawing/2014/main" id="{99D01AB1-98CE-400D-8989-274E85DC9DED}"/>
              </a:ext>
            </a:extLst>
          </p:cNvPr>
          <p:cNvSpPr txBox="1">
            <a:spLocks noChangeArrowheads="1"/>
          </p:cNvSpPr>
          <p:nvPr/>
        </p:nvSpPr>
        <p:spPr>
          <a:xfrm>
            <a:off x="7608545" y="1528093"/>
            <a:ext cx="4621891" cy="690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安徽省高校科技创新团队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EAF73-0689-493F-99EE-4174B392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47" y="3945318"/>
            <a:ext cx="2212752" cy="123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SC_0806">
            <a:extLst>
              <a:ext uri="{FF2B5EF4-FFF2-40B4-BE49-F238E27FC236}">
                <a16:creationId xmlns:a16="http://schemas.microsoft.com/office/drawing/2014/main" id="{9D87F94F-255A-4C0E-AC93-D552948E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94" y="3935465"/>
            <a:ext cx="1762644" cy="123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7C556C-EF88-46FD-82D0-9F7A1163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94" y="3959709"/>
            <a:ext cx="1519671" cy="121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DSC_0750">
            <a:extLst>
              <a:ext uri="{FF2B5EF4-FFF2-40B4-BE49-F238E27FC236}">
                <a16:creationId xmlns:a16="http://schemas.microsoft.com/office/drawing/2014/main" id="{530F2FF7-7312-421B-A42A-9675DBA1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95" y="3940241"/>
            <a:ext cx="1474743" cy="123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SC_0753">
            <a:extLst>
              <a:ext uri="{FF2B5EF4-FFF2-40B4-BE49-F238E27FC236}">
                <a16:creationId xmlns:a16="http://schemas.microsoft.com/office/drawing/2014/main" id="{8124D7E0-0544-4FF7-9D07-CC65D6D6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55" y="3945318"/>
            <a:ext cx="1613284" cy="123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DSC_0778">
            <a:extLst>
              <a:ext uri="{FF2B5EF4-FFF2-40B4-BE49-F238E27FC236}">
                <a16:creationId xmlns:a16="http://schemas.microsoft.com/office/drawing/2014/main" id="{10034CA6-C6F0-4FFB-B614-96578DAB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90" y="5421509"/>
            <a:ext cx="2294449" cy="1289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4D9D3A-6AF5-4C00-8F6A-2CEB8F32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47" y="5421510"/>
            <a:ext cx="2212752" cy="128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1672C1-CE99-4C97-B69F-6C8D77CD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38" y="5421509"/>
            <a:ext cx="1922427" cy="1289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DSC_0770">
            <a:extLst>
              <a:ext uri="{FF2B5EF4-FFF2-40B4-BE49-F238E27FC236}">
                <a16:creationId xmlns:a16="http://schemas.microsoft.com/office/drawing/2014/main" id="{8D799AD0-7EEB-451E-BF29-2FC50A54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70" y="5425839"/>
            <a:ext cx="2238848" cy="128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65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2">
            <a:extLst>
              <a:ext uri="{FF2B5EF4-FFF2-40B4-BE49-F238E27FC236}">
                <a16:creationId xmlns:a16="http://schemas.microsoft.com/office/drawing/2014/main" id="{5A88B448-B54D-416B-8C7E-50D7EE6FECBE}"/>
              </a:ext>
            </a:extLst>
          </p:cNvPr>
          <p:cNvSpPr>
            <a:spLocks/>
          </p:cNvSpPr>
          <p:nvPr/>
        </p:nvSpPr>
        <p:spPr bwMode="auto">
          <a:xfrm rot="2600730">
            <a:off x="5421974" y="2010070"/>
            <a:ext cx="2030444" cy="2047164"/>
          </a:xfrm>
          <a:custGeom>
            <a:avLst/>
            <a:gdLst>
              <a:gd name="T0" fmla="*/ 2216544 w 21117"/>
              <a:gd name="T1" fmla="*/ 2235336 h 21121"/>
              <a:gd name="T2" fmla="*/ 2216544 w 21117"/>
              <a:gd name="T3" fmla="*/ 2235336 h 21121"/>
              <a:gd name="T4" fmla="*/ 2216544 w 21117"/>
              <a:gd name="T5" fmla="*/ 2235336 h 21121"/>
              <a:gd name="T6" fmla="*/ 2216544 w 21117"/>
              <a:gd name="T7" fmla="*/ 2235336 h 211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17" h="21121">
                <a:moveTo>
                  <a:pt x="2994" y="0"/>
                </a:moveTo>
                <a:lnTo>
                  <a:pt x="128" y="127"/>
                </a:lnTo>
                <a:lnTo>
                  <a:pt x="0" y="2969"/>
                </a:lnTo>
                <a:lnTo>
                  <a:pt x="11559" y="14434"/>
                </a:lnTo>
                <a:cubicBezTo>
                  <a:pt x="10874" y="16192"/>
                  <a:pt x="11241" y="18263"/>
                  <a:pt x="12671" y="19682"/>
                </a:cubicBezTo>
                <a:cubicBezTo>
                  <a:pt x="14603" y="21600"/>
                  <a:pt x="17735" y="21599"/>
                  <a:pt x="19667" y="19682"/>
                </a:cubicBezTo>
                <a:cubicBezTo>
                  <a:pt x="21600" y="17764"/>
                  <a:pt x="21599" y="14653"/>
                  <a:pt x="19667" y="12735"/>
                </a:cubicBezTo>
                <a:cubicBezTo>
                  <a:pt x="18305" y="11383"/>
                  <a:pt x="16347" y="10989"/>
                  <a:pt x="14633" y="11543"/>
                </a:cubicBezTo>
                <a:lnTo>
                  <a:pt x="2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20936" tIns="20936" rIns="20936" bIns="20936"/>
          <a:lstStyle/>
          <a:p>
            <a:pPr>
              <a:lnSpc>
                <a:spcPct val="120000"/>
              </a:lnSpc>
            </a:pPr>
            <a:endParaRPr lang="zh-CN" alt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BA93C197-D0D2-40F4-A789-84812976EF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10298" y="1897175"/>
            <a:ext cx="26898" cy="2007181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9369">
              <a:defRPr/>
            </a:pPr>
            <a:endParaRPr lang="es-ES" sz="55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>
              <a:spLocks/>
            </p:cNvSpPr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>
              <a:spLocks/>
            </p:cNvSpPr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>
              <a:spLocks/>
            </p:cNvSpPr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>
              <a:spLocks/>
            </p:cNvSpPr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>
              <a:spLocks/>
            </p:cNvSpPr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>
              <a:spLocks/>
            </p:cNvSpPr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>
              <a:spLocks/>
            </p:cNvSpPr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>
              <a:spLocks/>
            </p:cNvSpPr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>
              <a:spLocks/>
            </p:cNvSpPr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>
              <a:spLocks/>
            </p:cNvSpPr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>
              <a:spLocks/>
            </p:cNvSpPr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>
              <a:spLocks/>
            </p:cNvSpPr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3"/>
              <a:ext cx="2963465" cy="2962598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5DCC2531-6EFD-4CF6-BBA1-B9C5B60BCB32}"/>
              </a:ext>
            </a:extLst>
          </p:cNvPr>
          <p:cNvSpPr/>
          <p:nvPr/>
        </p:nvSpPr>
        <p:spPr>
          <a:xfrm>
            <a:off x="-18079" y="334521"/>
            <a:ext cx="644745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PART03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化学工程系科研平台</a:t>
            </a:r>
          </a:p>
        </p:txBody>
      </p:sp>
      <p:sp>
        <p:nvSpPr>
          <p:cNvPr id="49" name="标题 10241">
            <a:extLst>
              <a:ext uri="{FF2B5EF4-FFF2-40B4-BE49-F238E27FC236}">
                <a16:creationId xmlns:a16="http://schemas.microsoft.com/office/drawing/2014/main" id="{8323D5B6-61AA-4A3E-A702-F46BA3590C4F}"/>
              </a:ext>
            </a:extLst>
          </p:cNvPr>
          <p:cNvSpPr txBox="1">
            <a:spLocks noChangeArrowheads="1"/>
          </p:cNvSpPr>
          <p:nvPr/>
        </p:nvSpPr>
        <p:spPr>
          <a:xfrm>
            <a:off x="5306978" y="1014025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精细化工</a:t>
            </a:r>
          </a:p>
        </p:txBody>
      </p:sp>
      <p:sp>
        <p:nvSpPr>
          <p:cNvPr id="50" name="标题 10241">
            <a:extLst>
              <a:ext uri="{FF2B5EF4-FFF2-40B4-BE49-F238E27FC236}">
                <a16:creationId xmlns:a16="http://schemas.microsoft.com/office/drawing/2014/main" id="{B0FEE375-2C83-407C-8493-030D1FAAFB7A}"/>
              </a:ext>
            </a:extLst>
          </p:cNvPr>
          <p:cNvSpPr txBox="1">
            <a:spLocks noChangeArrowheads="1"/>
          </p:cNvSpPr>
          <p:nvPr/>
        </p:nvSpPr>
        <p:spPr>
          <a:xfrm>
            <a:off x="8246366" y="1638016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化工过程</a:t>
            </a:r>
          </a:p>
        </p:txBody>
      </p:sp>
      <p:sp>
        <p:nvSpPr>
          <p:cNvPr id="51" name="标题 10241">
            <a:extLst>
              <a:ext uri="{FF2B5EF4-FFF2-40B4-BE49-F238E27FC236}">
                <a16:creationId xmlns:a16="http://schemas.microsoft.com/office/drawing/2014/main" id="{F6B07A80-6572-4AA2-ACCD-B5DB7FE94C9E}"/>
              </a:ext>
            </a:extLst>
          </p:cNvPr>
          <p:cNvSpPr txBox="1">
            <a:spLocks noChangeArrowheads="1"/>
          </p:cNvSpPr>
          <p:nvPr/>
        </p:nvSpPr>
        <p:spPr>
          <a:xfrm>
            <a:off x="2551194" y="5505736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能源化工</a:t>
            </a:r>
          </a:p>
        </p:txBody>
      </p:sp>
      <p:sp>
        <p:nvSpPr>
          <p:cNvPr id="52" name="标题 10241">
            <a:extLst>
              <a:ext uri="{FF2B5EF4-FFF2-40B4-BE49-F238E27FC236}">
                <a16:creationId xmlns:a16="http://schemas.microsoft.com/office/drawing/2014/main" id="{29F1D021-758E-44DA-B9B5-156B8CAFD919}"/>
              </a:ext>
            </a:extLst>
          </p:cNvPr>
          <p:cNvSpPr txBox="1">
            <a:spLocks noChangeArrowheads="1"/>
          </p:cNvSpPr>
          <p:nvPr/>
        </p:nvSpPr>
        <p:spPr>
          <a:xfrm>
            <a:off x="1584631" y="3573079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材料化工</a:t>
            </a:r>
          </a:p>
        </p:txBody>
      </p:sp>
      <p:sp>
        <p:nvSpPr>
          <p:cNvPr id="53" name="标题 10241">
            <a:extLst>
              <a:ext uri="{FF2B5EF4-FFF2-40B4-BE49-F238E27FC236}">
                <a16:creationId xmlns:a16="http://schemas.microsoft.com/office/drawing/2014/main" id="{E683408E-47E3-4738-BE71-688576D3B11B}"/>
              </a:ext>
            </a:extLst>
          </p:cNvPr>
          <p:cNvSpPr txBox="1">
            <a:spLocks noChangeArrowheads="1"/>
          </p:cNvSpPr>
          <p:nvPr/>
        </p:nvSpPr>
        <p:spPr>
          <a:xfrm>
            <a:off x="2551194" y="1684743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环境化工</a:t>
            </a:r>
          </a:p>
        </p:txBody>
      </p:sp>
      <p:sp>
        <p:nvSpPr>
          <p:cNvPr id="54" name="标题 10241">
            <a:extLst>
              <a:ext uri="{FF2B5EF4-FFF2-40B4-BE49-F238E27FC236}">
                <a16:creationId xmlns:a16="http://schemas.microsoft.com/office/drawing/2014/main" id="{2BF72BC7-3C6C-4B16-8260-DC02FEFB4F84}"/>
              </a:ext>
            </a:extLst>
          </p:cNvPr>
          <p:cNvSpPr txBox="1">
            <a:spLocks noChangeArrowheads="1"/>
          </p:cNvSpPr>
          <p:nvPr/>
        </p:nvSpPr>
        <p:spPr>
          <a:xfrm>
            <a:off x="8390273" y="5505736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节能减排技术</a:t>
            </a:r>
          </a:p>
        </p:txBody>
      </p:sp>
      <p:sp>
        <p:nvSpPr>
          <p:cNvPr id="55" name="标题 10241">
            <a:extLst>
              <a:ext uri="{FF2B5EF4-FFF2-40B4-BE49-F238E27FC236}">
                <a16:creationId xmlns:a16="http://schemas.microsoft.com/office/drawing/2014/main" id="{E5042AFC-BB94-4592-A7BA-08705334914D}"/>
              </a:ext>
            </a:extLst>
          </p:cNvPr>
          <p:cNvSpPr txBox="1">
            <a:spLocks noChangeArrowheads="1"/>
          </p:cNvSpPr>
          <p:nvPr/>
        </p:nvSpPr>
        <p:spPr>
          <a:xfrm>
            <a:off x="8938680" y="3573079"/>
            <a:ext cx="2061190" cy="51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煤转化技术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08C0743-84A1-4DBF-94F4-FFC136D25048}"/>
              </a:ext>
            </a:extLst>
          </p:cNvPr>
          <p:cNvSpPr txBox="1"/>
          <p:nvPr/>
        </p:nvSpPr>
        <p:spPr>
          <a:xfrm>
            <a:off x="2826520" y="6457023"/>
            <a:ext cx="7226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化学工程、化学工艺、工业催化、应用化学、分析化学</a:t>
            </a:r>
            <a:endParaRPr lang="en-US" altLang="zh-CN" sz="2000" b="1" spc="3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69CB60-CBCE-4E29-90E3-8ED1FBCA07C6}"/>
              </a:ext>
            </a:extLst>
          </p:cNvPr>
          <p:cNvSpPr txBox="1"/>
          <p:nvPr/>
        </p:nvSpPr>
        <p:spPr>
          <a:xfrm>
            <a:off x="5247863" y="3290054"/>
            <a:ext cx="2383755" cy="1095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能源化工领域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应用基础研究</a:t>
            </a:r>
          </a:p>
        </p:txBody>
      </p:sp>
    </p:spTree>
    <p:extLst>
      <p:ext uri="{BB962C8B-B14F-4D97-AF65-F5344CB8AC3E}">
        <p14:creationId xmlns:p14="http://schemas.microsoft.com/office/powerpoint/2010/main" val="35107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142021-6BAC-458A-963E-8474CEFC2A02}"/>
              </a:ext>
            </a:extLst>
          </p:cNvPr>
          <p:cNvSpPr/>
          <p:nvPr/>
        </p:nvSpPr>
        <p:spPr>
          <a:xfrm>
            <a:off x="-18079" y="334521"/>
            <a:ext cx="7959622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化学工程系研究方向与研究成果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10EB21-2F3B-4EC1-997B-DB5B527F9E9F}"/>
              </a:ext>
            </a:extLst>
          </p:cNvPr>
          <p:cNvSpPr/>
          <p:nvPr/>
        </p:nvSpPr>
        <p:spPr>
          <a:xfrm>
            <a:off x="150201" y="2666515"/>
            <a:ext cx="4535033" cy="295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新能源和环保材料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煤基新材料的制备及其功能化应用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化工过程设计和优化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焦炭质量与高炉冶炼的关系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洁净煤技术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清洁化工、绿色化工和环境化工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绿色分离与高值利用技术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0739B098-708A-48EB-9CA1-2EF4C8DEC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09743"/>
              </p:ext>
            </p:extLst>
          </p:nvPr>
        </p:nvGraphicFramePr>
        <p:xfrm>
          <a:off x="4685234" y="1148138"/>
          <a:ext cx="7704856" cy="574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309665163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54278"/>
                  </a:ext>
                </a:extLst>
              </a:tr>
              <a:tr h="804505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国家科学技术二等奖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，省部级科学技术二等奖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、三等奖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</a:t>
                      </a:r>
                      <a:endParaRPr lang="en-US" altLang="zh-CN" sz="1898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600893"/>
                  </a:ext>
                </a:extLst>
              </a:tr>
              <a:tr h="1015414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完成原冶金部“七五”重点课题、国家“八五”、“九五”、“</a:t>
                      </a:r>
                      <a:r>
                        <a:rPr lang="en-US" altLang="zh-CN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863”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专题和“</a:t>
                      </a:r>
                      <a:r>
                        <a:rPr lang="en-US" altLang="zh-CN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973”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专题等国家重大科研课题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近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</a:t>
                      </a:r>
                      <a:endParaRPr lang="en-US" altLang="zh-CN" sz="1898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567976"/>
                  </a:ext>
                </a:extLst>
              </a:tr>
              <a:tr h="149973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宝钢、马钢、武钢、鞍钢、攀钢、柳钢、山东钢铁、南京钢铁等国有大中型企业和山东铁雄、唐山达丰等大型民营企业合作产学研项目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余项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，年均到位科研经费超过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066163"/>
                  </a:ext>
                </a:extLst>
              </a:tr>
              <a:tr h="804505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获得国家基金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项（含重点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项）</a:t>
                      </a:r>
                      <a:r>
                        <a:rPr lang="zh-CN" altLang="en-US" sz="1898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科技部</a:t>
                      </a:r>
                      <a:r>
                        <a:rPr lang="en-US" altLang="zh-CN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863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973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等省部级项目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</a:t>
                      </a:r>
                      <a:endParaRPr lang="en-US" altLang="zh-CN" sz="1898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052395"/>
                  </a:ext>
                </a:extLst>
              </a:tr>
              <a:tr h="87415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25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发表高水平学术论文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余篇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（二区及以上论文多少），国家授权发明专利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余件</a:t>
                      </a:r>
                      <a:r>
                        <a:rPr lang="zh-CN" altLang="en-US" sz="1898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，省部级科技奖励</a:t>
                      </a:r>
                      <a:r>
                        <a:rPr lang="en-US" altLang="zh-CN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898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039855"/>
                  </a:ext>
                </a:extLst>
              </a:tr>
            </a:tbl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115C4A58-C7DD-42E3-8984-5B6486E6A6AB}"/>
              </a:ext>
            </a:extLst>
          </p:cNvPr>
          <p:cNvSpPr/>
          <p:nvPr/>
        </p:nvSpPr>
        <p:spPr>
          <a:xfrm>
            <a:off x="956767" y="1609556"/>
            <a:ext cx="2345761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研究方向</a:t>
            </a:r>
          </a:p>
        </p:txBody>
      </p:sp>
    </p:spTree>
    <p:extLst>
      <p:ext uri="{BB962C8B-B14F-4D97-AF65-F5344CB8AC3E}">
        <p14:creationId xmlns:p14="http://schemas.microsoft.com/office/powerpoint/2010/main" val="244423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5DCC2531-6EFD-4CF6-BBA1-B9C5B60BCB32}"/>
              </a:ext>
            </a:extLst>
          </p:cNvPr>
          <p:cNvSpPr/>
          <p:nvPr/>
        </p:nvSpPr>
        <p:spPr>
          <a:xfrm>
            <a:off x="-18079" y="334521"/>
            <a:ext cx="5943398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应用化学系简介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20597C82-FC8F-4E4F-990F-13298EC716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32582" y="2032226"/>
            <a:ext cx="3721100" cy="2936875"/>
            <a:chOff x="0" y="0"/>
            <a:chExt cx="5870" cy="5035"/>
          </a:xfrm>
        </p:grpSpPr>
        <p:sp>
          <p:nvSpPr>
            <p:cNvPr id="19" name="等腰三角形 6">
              <a:extLst>
                <a:ext uri="{FF2B5EF4-FFF2-40B4-BE49-F238E27FC236}">
                  <a16:creationId xmlns:a16="http://schemas.microsoft.com/office/drawing/2014/main" id="{5D22A7C1-4F10-4717-94FC-9AA3F8CA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0"/>
              <a:ext cx="2830" cy="2312"/>
            </a:xfrm>
            <a:custGeom>
              <a:avLst/>
              <a:gdLst>
                <a:gd name="T0" fmla="*/ 898401 w 1796802"/>
                <a:gd name="T1" fmla="*/ 0 h 1469072"/>
                <a:gd name="T2" fmla="*/ 1796802 w 1796802"/>
                <a:gd name="T3" fmla="*/ 1469072 h 1469072"/>
                <a:gd name="T4" fmla="*/ 1015417 w 1796802"/>
                <a:gd name="T5" fmla="*/ 1469072 h 1469072"/>
                <a:gd name="T6" fmla="*/ 1015417 w 1796802"/>
                <a:gd name="T7" fmla="*/ 1372637 h 1469072"/>
                <a:gd name="T8" fmla="*/ 1154781 w 1796802"/>
                <a:gd name="T9" fmla="*/ 1372637 h 1469072"/>
                <a:gd name="T10" fmla="*/ 876052 w 1796802"/>
                <a:gd name="T11" fmla="*/ 1125318 h 1469072"/>
                <a:gd name="T12" fmla="*/ 597323 w 1796802"/>
                <a:gd name="T13" fmla="*/ 1372637 h 1469072"/>
                <a:gd name="T14" fmla="*/ 736688 w 1796802"/>
                <a:gd name="T15" fmla="*/ 1372637 h 1469072"/>
                <a:gd name="T16" fmla="*/ 736688 w 1796802"/>
                <a:gd name="T17" fmla="*/ 1469072 h 1469072"/>
                <a:gd name="T18" fmla="*/ 0 w 1796802"/>
                <a:gd name="T19" fmla="*/ 1469072 h 1469072"/>
                <a:gd name="T20" fmla="*/ 898401 w 1796802"/>
                <a:gd name="T21" fmla="*/ 0 h 146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lnTo>
                    <a:pt x="898401" y="0"/>
                  </a:lnTo>
                  <a:close/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等腰三角形 7">
              <a:extLst>
                <a:ext uri="{FF2B5EF4-FFF2-40B4-BE49-F238E27FC236}">
                  <a16:creationId xmlns:a16="http://schemas.microsoft.com/office/drawing/2014/main" id="{54DCE453-8F33-41AE-A080-46A8208D6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615"/>
              <a:ext cx="2780" cy="2362"/>
            </a:xfrm>
            <a:custGeom>
              <a:avLst/>
              <a:gdLst>
                <a:gd name="T0" fmla="*/ 882526 w 1765052"/>
                <a:gd name="T1" fmla="*/ 0 h 1500603"/>
                <a:gd name="T2" fmla="*/ 1765052 w 1765052"/>
                <a:gd name="T3" fmla="*/ 1500603 h 1500603"/>
                <a:gd name="T4" fmla="*/ 0 w 1765052"/>
                <a:gd name="T5" fmla="*/ 1500603 h 1500603"/>
                <a:gd name="T6" fmla="*/ 375894 w 1765052"/>
                <a:gd name="T7" fmla="*/ 861452 h 1500603"/>
                <a:gd name="T8" fmla="*/ 464514 w 1765052"/>
                <a:gd name="T9" fmla="*/ 915388 h 1500603"/>
                <a:gd name="T10" fmla="*/ 392059 w 1765052"/>
                <a:gd name="T11" fmla="*/ 1034436 h 1500603"/>
                <a:gd name="T12" fmla="*/ 748236 w 1765052"/>
                <a:gd name="T13" fmla="*/ 924919 h 1500603"/>
                <a:gd name="T14" fmla="*/ 681880 w 1765052"/>
                <a:gd name="T15" fmla="*/ 558240 h 1500603"/>
                <a:gd name="T16" fmla="*/ 609424 w 1765052"/>
                <a:gd name="T17" fmla="*/ 677289 h 1500603"/>
                <a:gd name="T18" fmla="*/ 517210 w 1765052"/>
                <a:gd name="T19" fmla="*/ 621166 h 1500603"/>
                <a:gd name="T20" fmla="*/ 882526 w 1765052"/>
                <a:gd name="T21" fmla="*/ 0 h 1500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lnTo>
                    <a:pt x="882526" y="0"/>
                  </a:lnTo>
                  <a:close/>
                </a:path>
              </a:pathLst>
            </a:cu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等腰三角形 6">
              <a:extLst>
                <a:ext uri="{FF2B5EF4-FFF2-40B4-BE49-F238E27FC236}">
                  <a16:creationId xmlns:a16="http://schemas.microsoft.com/office/drawing/2014/main" id="{D10DF4D2-EBD3-43F3-9656-EA79484BFF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70" y="2452"/>
              <a:ext cx="2870" cy="244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74001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11">
              <a:extLst>
                <a:ext uri="{FF2B5EF4-FFF2-40B4-BE49-F238E27FC236}">
                  <a16:creationId xmlns:a16="http://schemas.microsoft.com/office/drawing/2014/main" id="{8DA3A246-0EC4-42BB-913B-B8B88B98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15"/>
              <a:ext cx="2780" cy="2362"/>
            </a:xfrm>
            <a:custGeom>
              <a:avLst/>
              <a:gdLst>
                <a:gd name="T0" fmla="*/ 882526 w 1765052"/>
                <a:gd name="T1" fmla="*/ 0 h 1500603"/>
                <a:gd name="T2" fmla="*/ 1236032 w 1765052"/>
                <a:gd name="T3" fmla="*/ 601083 h 1500603"/>
                <a:gd name="T4" fmla="*/ 1121186 w 1765052"/>
                <a:gd name="T5" fmla="*/ 667974 h 1500603"/>
                <a:gd name="T6" fmla="*/ 1051045 w 1765052"/>
                <a:gd name="T7" fmla="*/ 547547 h 1500603"/>
                <a:gd name="T8" fmla="*/ 977616 w 1765052"/>
                <a:gd name="T9" fmla="*/ 912876 h 1500603"/>
                <a:gd name="T10" fmla="*/ 1331611 w 1765052"/>
                <a:gd name="T11" fmla="*/ 1029255 h 1500603"/>
                <a:gd name="T12" fmla="*/ 1261469 w 1765052"/>
                <a:gd name="T13" fmla="*/ 908828 h 1500603"/>
                <a:gd name="T14" fmla="*/ 1377332 w 1765052"/>
                <a:gd name="T15" fmla="*/ 841344 h 1500603"/>
                <a:gd name="T16" fmla="*/ 1765052 w 1765052"/>
                <a:gd name="T17" fmla="*/ 1500603 h 1500603"/>
                <a:gd name="T18" fmla="*/ 0 w 1765052"/>
                <a:gd name="T19" fmla="*/ 1500603 h 1500603"/>
                <a:gd name="T20" fmla="*/ 882526 w 1765052"/>
                <a:gd name="T21" fmla="*/ 0 h 1500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lnTo>
                    <a:pt x="882526" y="0"/>
                  </a:lnTo>
                  <a:close/>
                </a:path>
              </a:pathLst>
            </a:cu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23" name="TextBox 9">
              <a:extLst>
                <a:ext uri="{FF2B5EF4-FFF2-40B4-BE49-F238E27FC236}">
                  <a16:creationId xmlns:a16="http://schemas.microsoft.com/office/drawing/2014/main" id="{944F8437-43B4-4A4C-BF80-B001E599A8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3517"/>
              <a:ext cx="1240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TextBox 10">
              <a:extLst>
                <a:ext uri="{FF2B5EF4-FFF2-40B4-BE49-F238E27FC236}">
                  <a16:creationId xmlns:a16="http://schemas.microsoft.com/office/drawing/2014/main" id="{9ED3F51D-292D-498A-83A6-8F48F79923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675"/>
              <a:ext cx="1240" cy="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TextBox 11">
              <a:extLst>
                <a:ext uri="{FF2B5EF4-FFF2-40B4-BE49-F238E27FC236}">
                  <a16:creationId xmlns:a16="http://schemas.microsoft.com/office/drawing/2014/main" id="{A99293FB-63D4-43E5-895A-5F6F5F89690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3517"/>
              <a:ext cx="1237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13">
            <a:extLst>
              <a:ext uri="{FF2B5EF4-FFF2-40B4-BE49-F238E27FC236}">
                <a16:creationId xmlns:a16="http://schemas.microsoft.com/office/drawing/2014/main" id="{92765088-346C-4DAC-871A-E1DDB517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097" y="3505425"/>
            <a:ext cx="1420813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应用化学专业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475ED1AD-EA3E-4AE4-A3E7-A62F01DB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432" y="4940526"/>
            <a:ext cx="36004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安徽省综合改革试点专业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A68493DB-2F00-4B4E-8280-88E1CC56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907" y="1622651"/>
            <a:ext cx="26273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安徽省重点学科</a:t>
            </a: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6B5C7B1F-24B8-41A3-98FC-D0622908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82" y="4957989"/>
            <a:ext cx="20224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校级特色专业</a:t>
            </a:r>
            <a:endParaRPr lang="zh-CN" altLang="en-US" sz="2400" b="1" dirty="0">
              <a:solidFill>
                <a:srgbClr val="339966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0" name="图片 20">
            <a:extLst>
              <a:ext uri="{FF2B5EF4-FFF2-40B4-BE49-F238E27FC236}">
                <a16:creationId xmlns:a16="http://schemas.microsoft.com/office/drawing/2014/main" id="{A60922E8-7AF2-4A1A-B853-5C5EAFDB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6621" r="21872" b="21780"/>
          <a:stretch>
            <a:fillRect/>
          </a:stretch>
        </p:blipFill>
        <p:spPr bwMode="auto">
          <a:xfrm>
            <a:off x="8012012" y="2608526"/>
            <a:ext cx="349091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85B1EC4-B02C-47AF-BF6C-A8E03A375F7C}"/>
              </a:ext>
            </a:extLst>
          </p:cNvPr>
          <p:cNvCxnSpPr/>
          <p:nvPr/>
        </p:nvCxnSpPr>
        <p:spPr>
          <a:xfrm flipH="1">
            <a:off x="10680599" y="2581538"/>
            <a:ext cx="215900" cy="2063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27B764D-56DB-4823-BC29-3C9CDA9C7617}"/>
              </a:ext>
            </a:extLst>
          </p:cNvPr>
          <p:cNvCxnSpPr/>
          <p:nvPr/>
        </p:nvCxnSpPr>
        <p:spPr>
          <a:xfrm flipV="1">
            <a:off x="9758262" y="4684976"/>
            <a:ext cx="138112" cy="28416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4">
            <a:extLst>
              <a:ext uri="{FF2B5EF4-FFF2-40B4-BE49-F238E27FC236}">
                <a16:creationId xmlns:a16="http://schemas.microsoft.com/office/drawing/2014/main" id="{31B2DB18-5F23-4660-B651-D53CBD3C0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399" y="4975488"/>
            <a:ext cx="2230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在职教师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21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人</a:t>
            </a:r>
          </a:p>
        </p:txBody>
      </p:sp>
      <p:sp>
        <p:nvSpPr>
          <p:cNvPr id="34" name="Text Box 80">
            <a:extLst>
              <a:ext uri="{FF2B5EF4-FFF2-40B4-BE49-F238E27FC236}">
                <a16:creationId xmlns:a16="http://schemas.microsoft.com/office/drawing/2014/main" id="{46B61385-5CE2-4D5E-AE88-2F132218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724" y="2154501"/>
            <a:ext cx="19446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博士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20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人</a:t>
            </a:r>
            <a:endParaRPr kumimoji="1" lang="ja-JP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DA6FC02-FCFD-4836-BB68-5D2C76907953}"/>
              </a:ext>
            </a:extLst>
          </p:cNvPr>
          <p:cNvCxnSpPr/>
          <p:nvPr/>
        </p:nvCxnSpPr>
        <p:spPr>
          <a:xfrm>
            <a:off x="7727849" y="3345126"/>
            <a:ext cx="307975" cy="825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4">
            <a:extLst>
              <a:ext uri="{FF2B5EF4-FFF2-40B4-BE49-F238E27FC236}">
                <a16:creationId xmlns:a16="http://schemas.microsoft.com/office/drawing/2014/main" id="{55756E50-B8BC-4951-9876-02F530AE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537" y="3008576"/>
            <a:ext cx="15017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教授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11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人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E6F925D-F033-4288-B020-6945B743CDFB}"/>
              </a:ext>
            </a:extLst>
          </p:cNvPr>
          <p:cNvCxnSpPr/>
          <p:nvPr/>
        </p:nvCxnSpPr>
        <p:spPr>
          <a:xfrm>
            <a:off x="8467624" y="2675201"/>
            <a:ext cx="341313" cy="1349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C4E7FEB6-6467-475E-8DE6-6B64E6F589E8}"/>
              </a:ext>
            </a:extLst>
          </p:cNvPr>
          <p:cNvCxnSpPr/>
          <p:nvPr/>
        </p:nvCxnSpPr>
        <p:spPr>
          <a:xfrm>
            <a:off x="9348687" y="2397388"/>
            <a:ext cx="139700" cy="2682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4">
            <a:extLst>
              <a:ext uri="{FF2B5EF4-FFF2-40B4-BE49-F238E27FC236}">
                <a16:creationId xmlns:a16="http://schemas.microsoft.com/office/drawing/2014/main" id="{319170FC-EA82-4665-8E6F-B09BF7FB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624" y="1917963"/>
            <a:ext cx="18161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副教授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人</a:t>
            </a:r>
          </a:p>
        </p:txBody>
      </p:sp>
      <p:sp>
        <p:nvSpPr>
          <p:cNvPr id="49" name="Text Box 14">
            <a:extLst>
              <a:ext uri="{FF2B5EF4-FFF2-40B4-BE49-F238E27FC236}">
                <a16:creationId xmlns:a16="http://schemas.microsoft.com/office/drawing/2014/main" id="{65F48F6B-617F-46AB-BC8B-3B5F03D8A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712" y="2333888"/>
            <a:ext cx="13192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博导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0030101010101" pitchFamily="49" charset="-122"/>
              </a:rPr>
              <a:t>人</a:t>
            </a:r>
          </a:p>
        </p:txBody>
      </p:sp>
      <p:sp>
        <p:nvSpPr>
          <p:cNvPr id="50" name="文本框 13">
            <a:extLst>
              <a:ext uri="{FF2B5EF4-FFF2-40B4-BE49-F238E27FC236}">
                <a16:creationId xmlns:a16="http://schemas.microsoft.com/office/drawing/2014/main" id="{C283679E-A7C4-4033-AF85-A41AC255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822" y="5961725"/>
            <a:ext cx="7631112" cy="61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化学学科连续多年进入全球</a:t>
            </a:r>
            <a:r>
              <a:rPr lang="en-US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排名前</a:t>
            </a:r>
            <a:r>
              <a:rPr lang="en-US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endParaRPr lang="zh-CN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5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CC2187-7B2F-4CD9-AF28-8FEA26189EFD}"/>
              </a:ext>
            </a:extLst>
          </p:cNvPr>
          <p:cNvSpPr/>
          <p:nvPr/>
        </p:nvSpPr>
        <p:spPr>
          <a:xfrm>
            <a:off x="-18079" y="334521"/>
            <a:ext cx="6879502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高分子材料系研究方向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DA15F6-1328-4EC6-8FAE-94845634ABE0}"/>
              </a:ext>
            </a:extLst>
          </p:cNvPr>
          <p:cNvSpPr/>
          <p:nvPr/>
        </p:nvSpPr>
        <p:spPr>
          <a:xfrm>
            <a:off x="7132340" y="334521"/>
            <a:ext cx="51125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0" fontAlgn="t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拥有各类高分子材料成型加工仪器设备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fontAlgn="t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高分子材料结构表征与性能测试仪器设备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6D1B2FF-9FDB-4BAD-A699-91C328A71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41386"/>
              </p:ext>
            </p:extLst>
          </p:nvPr>
        </p:nvGraphicFramePr>
        <p:xfrm>
          <a:off x="613842" y="1528093"/>
          <a:ext cx="11631066" cy="50130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77022">
                  <a:extLst>
                    <a:ext uri="{9D8B030D-6E8A-4147-A177-3AD203B41FA5}">
                      <a16:colId xmlns:a16="http://schemas.microsoft.com/office/drawing/2014/main" val="3004401132"/>
                    </a:ext>
                  </a:extLst>
                </a:gridCol>
                <a:gridCol w="3877022">
                  <a:extLst>
                    <a:ext uri="{9D8B030D-6E8A-4147-A177-3AD203B41FA5}">
                      <a16:colId xmlns:a16="http://schemas.microsoft.com/office/drawing/2014/main" val="2853353202"/>
                    </a:ext>
                  </a:extLst>
                </a:gridCol>
                <a:gridCol w="3877022">
                  <a:extLst>
                    <a:ext uri="{9D8B030D-6E8A-4147-A177-3AD203B41FA5}">
                      <a16:colId xmlns:a16="http://schemas.microsoft.com/office/drawing/2014/main" val="4220678969"/>
                    </a:ext>
                  </a:extLst>
                </a:gridCol>
              </a:tblGrid>
              <a:tr h="644702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高分子材料与工程系研究方向汇总表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70982"/>
                  </a:ext>
                </a:extLst>
              </a:tr>
              <a:tr h="527824"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新型配位聚合催化剂的研发</a:t>
                      </a:r>
                      <a:endParaRPr lang="zh-CN" altLang="en-US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20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高附加值聚烯烃及橡胶的开发</a:t>
                      </a:r>
                      <a:endParaRPr lang="zh-CN" altLang="en-US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聚合物纳米复合材料的研发</a:t>
                      </a:r>
                      <a:endParaRPr lang="zh-CN" altLang="en-US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91409"/>
                  </a:ext>
                </a:extLst>
              </a:tr>
              <a:tr h="1005613"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20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二维纳米材料的规模化制备及其应用</a:t>
                      </a:r>
                      <a:endParaRPr lang="zh-CN" altLang="en-US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石墨烯电热涂料的研制及应用产品生产</a:t>
                      </a:r>
                      <a:endParaRPr lang="zh-CN" altLang="en-US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20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聚合物静电纺丝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623312"/>
                  </a:ext>
                </a:extLst>
              </a:tr>
              <a:tr h="1005613"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高分子纳米复合材料的结构设计及应用研究、</a:t>
                      </a:r>
                      <a:endParaRPr lang="en-US" altLang="zh-CN" sz="18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20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高分子纳米复合材料与表面工程技术</a:t>
                      </a:r>
                      <a:endParaRPr lang="en-US" altLang="zh-CN" sz="20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dirty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导电、导热材料</a:t>
                      </a:r>
                      <a:endParaRPr lang="en-US" altLang="zh-CN" sz="18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  <a:p>
                      <a:pPr marL="0">
                        <a:lnSpc>
                          <a:spcPct val="150000"/>
                        </a:lnSpc>
                      </a:pPr>
                      <a:endParaRPr lang="zh-CN" altLang="en-US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211345"/>
                  </a:ext>
                </a:extLst>
              </a:tr>
              <a:tr h="914635"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树状大分子的设计、合成及应用研究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环境友好型高分子材料的设计、制备与应用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复合材料的自组装及其在分解水中的应用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56579"/>
                  </a:ext>
                </a:extLst>
              </a:tr>
              <a:tr h="914635">
                <a:tc>
                  <a:txBody>
                    <a:bodyPr/>
                    <a:lstStyle/>
                    <a:p>
                      <a:pPr marL="0" indent="-361622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面向微电子封装领域的聚合物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无机纳米复合材料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85750" algn="l" defTabSz="96432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功能软物质材料的制备与性能研究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  <a:cs typeface="+mn-cs"/>
                        </a:rPr>
                        <a:t>金属表面防腐涂层材料和环境吸附材料等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346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CC2187-7B2F-4CD9-AF28-8FEA26189EFD}"/>
              </a:ext>
            </a:extLst>
          </p:cNvPr>
          <p:cNvSpPr/>
          <p:nvPr/>
        </p:nvSpPr>
        <p:spPr>
          <a:xfrm>
            <a:off x="-18079" y="334521"/>
            <a:ext cx="6879502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化生与制药系研究方向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E3178171-543B-438B-B280-6DFACE356D7B}"/>
              </a:ext>
            </a:extLst>
          </p:cNvPr>
          <p:cNvGrpSpPr>
            <a:grpSpLocks/>
          </p:cNvGrpSpPr>
          <p:nvPr/>
        </p:nvGrpSpPr>
        <p:grpSpPr bwMode="auto">
          <a:xfrm>
            <a:off x="1676847" y="1168053"/>
            <a:ext cx="9885352" cy="5138418"/>
            <a:chOff x="592489" y="1794779"/>
            <a:chExt cx="8855025" cy="5138175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243C3DFA-6610-4D7A-9418-1A4C6B442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982" y="3607183"/>
              <a:ext cx="8762532" cy="3325771"/>
              <a:chOff x="4353" y="1046284"/>
              <a:chExt cx="8763041" cy="332609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052CDAFE-9E5B-40C7-8FE1-AF01A7EF8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2179" y="2253298"/>
                <a:ext cx="1168193" cy="1943848"/>
              </a:xfrm>
              <a:custGeom>
                <a:avLst/>
                <a:gdLst>
                  <a:gd name="T0" fmla="*/ 0 w 1168193"/>
                  <a:gd name="T1" fmla="*/ 0 h 1943848"/>
                  <a:gd name="T2" fmla="*/ 188195 w 1168193"/>
                  <a:gd name="T3" fmla="*/ 0 h 1943848"/>
                  <a:gd name="T4" fmla="*/ 188195 w 1168193"/>
                  <a:gd name="T5" fmla="*/ 1755535 h 1943848"/>
                  <a:gd name="T6" fmla="*/ 1168193 w 1168193"/>
                  <a:gd name="T7" fmla="*/ 1755535 h 1943848"/>
                  <a:gd name="T8" fmla="*/ 1168193 w 1168193"/>
                  <a:gd name="T9" fmla="*/ 1943848 h 1943848"/>
                  <a:gd name="T10" fmla="*/ 0 w 1168193"/>
                  <a:gd name="T11" fmla="*/ 1943848 h 1943848"/>
                  <a:gd name="T12" fmla="*/ 0 w 1168193"/>
                  <a:gd name="T13" fmla="*/ 0 h 194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193" h="1943848">
                    <a:moveTo>
                      <a:pt x="0" y="0"/>
                    </a:moveTo>
                    <a:lnTo>
                      <a:pt x="188195" y="0"/>
                    </a:lnTo>
                    <a:lnTo>
                      <a:pt x="188195" y="1755535"/>
                    </a:lnTo>
                    <a:lnTo>
                      <a:pt x="1168193" y="1755535"/>
                    </a:lnTo>
                    <a:lnTo>
                      <a:pt x="1168193" y="1943848"/>
                    </a:lnTo>
                    <a:lnTo>
                      <a:pt x="0" y="1943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114C97FF-E633-4110-BA23-E494B653E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82" y="2834093"/>
                <a:ext cx="1754916" cy="153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ECAB71B1-6D1E-4F1F-9490-9C822D31C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82" y="2834093"/>
                <a:ext cx="1754916" cy="153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68580" rIns="68580" bIns="6858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肿瘤发病机制及药物靶标的发现和验证</a:t>
                </a:r>
              </a:p>
            </p:txBody>
          </p:sp>
          <p:sp>
            <p:nvSpPr>
              <p:cNvPr id="16" name="AutoShape 8">
                <a:extLst>
                  <a:ext uri="{FF2B5EF4-FFF2-40B4-BE49-F238E27FC236}">
                    <a16:creationId xmlns:a16="http://schemas.microsoft.com/office/drawing/2014/main" id="{D6FE61FD-481C-4494-BFC5-048FE95EA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983" y="2110193"/>
                <a:ext cx="331116" cy="331116"/>
              </a:xfrm>
              <a:prstGeom prst="triangle">
                <a:avLst>
                  <a:gd name="adj" fmla="val 100000"/>
                </a:avLst>
              </a:prstGeom>
              <a:solidFill>
                <a:srgbClr val="9CC2E5"/>
              </a:solidFill>
              <a:ln w="12700">
                <a:solidFill>
                  <a:srgbClr val="70AD47">
                    <a:alpha val="8196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ED337303-E756-4A02-B6C1-42162DD8F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40540" y="1721684"/>
                <a:ext cx="1168193" cy="1943848"/>
              </a:xfrm>
              <a:custGeom>
                <a:avLst/>
                <a:gdLst>
                  <a:gd name="T0" fmla="*/ 0 w 1168193"/>
                  <a:gd name="T1" fmla="*/ 0 h 1943848"/>
                  <a:gd name="T2" fmla="*/ 188195 w 1168193"/>
                  <a:gd name="T3" fmla="*/ 0 h 1943848"/>
                  <a:gd name="T4" fmla="*/ 188195 w 1168193"/>
                  <a:gd name="T5" fmla="*/ 1755535 h 1943848"/>
                  <a:gd name="T6" fmla="*/ 1168193 w 1168193"/>
                  <a:gd name="T7" fmla="*/ 1755535 h 1943848"/>
                  <a:gd name="T8" fmla="*/ 1168193 w 1168193"/>
                  <a:gd name="T9" fmla="*/ 1943848 h 1943848"/>
                  <a:gd name="T10" fmla="*/ 0 w 1168193"/>
                  <a:gd name="T11" fmla="*/ 1943848 h 1943848"/>
                  <a:gd name="T12" fmla="*/ 0 w 1168193"/>
                  <a:gd name="T13" fmla="*/ 0 h 194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193" h="1943848">
                    <a:moveTo>
                      <a:pt x="0" y="0"/>
                    </a:moveTo>
                    <a:lnTo>
                      <a:pt x="188195" y="0"/>
                    </a:lnTo>
                    <a:lnTo>
                      <a:pt x="188195" y="1755535"/>
                    </a:lnTo>
                    <a:lnTo>
                      <a:pt x="1168193" y="1755535"/>
                    </a:lnTo>
                    <a:lnTo>
                      <a:pt x="1168193" y="1943848"/>
                    </a:lnTo>
                    <a:lnTo>
                      <a:pt x="0" y="1943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B3AD18D0-D689-4940-B288-459241B32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543" y="2302479"/>
                <a:ext cx="1754916" cy="153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3DF0104D-2C3B-461D-AF4A-958CFBD9F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790" y="2302175"/>
                <a:ext cx="1755021" cy="1538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68580" rIns="68580" bIns="68580"/>
              <a:lstStyle/>
              <a:p>
                <a:pPr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定向靶标的先导化合物发现及其作用机制</a:t>
                </a:r>
                <a:endParaRPr lang="zh-CN" altLang="en-US" sz="1800" dirty="0">
                  <a:solidFill>
                    <a:srgbClr val="1E4E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AutoShape 12">
                <a:extLst>
                  <a:ext uri="{FF2B5EF4-FFF2-40B4-BE49-F238E27FC236}">
                    <a16:creationId xmlns:a16="http://schemas.microsoft.com/office/drawing/2014/main" id="{E2CC9037-89A4-45B4-9AEB-A728FBAC7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344" y="1578579"/>
                <a:ext cx="331116" cy="331116"/>
              </a:xfrm>
              <a:prstGeom prst="triangle">
                <a:avLst>
                  <a:gd name="adj" fmla="val 100000"/>
                </a:avLst>
              </a:prstGeom>
              <a:solidFill>
                <a:srgbClr val="9CC2E5"/>
              </a:solidFill>
              <a:ln w="12700">
                <a:solidFill>
                  <a:srgbClr val="70AD47">
                    <a:alpha val="67842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27D952E8-7F18-452C-A506-FAB4F4712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88901" y="1190070"/>
                <a:ext cx="1168193" cy="1943848"/>
              </a:xfrm>
              <a:custGeom>
                <a:avLst/>
                <a:gdLst>
                  <a:gd name="T0" fmla="*/ 0 w 1168193"/>
                  <a:gd name="T1" fmla="*/ 0 h 1943848"/>
                  <a:gd name="T2" fmla="*/ 188195 w 1168193"/>
                  <a:gd name="T3" fmla="*/ 0 h 1943848"/>
                  <a:gd name="T4" fmla="*/ 188195 w 1168193"/>
                  <a:gd name="T5" fmla="*/ 1755535 h 1943848"/>
                  <a:gd name="T6" fmla="*/ 1168193 w 1168193"/>
                  <a:gd name="T7" fmla="*/ 1755535 h 1943848"/>
                  <a:gd name="T8" fmla="*/ 1168193 w 1168193"/>
                  <a:gd name="T9" fmla="*/ 1943848 h 1943848"/>
                  <a:gd name="T10" fmla="*/ 0 w 1168193"/>
                  <a:gd name="T11" fmla="*/ 1943848 h 1943848"/>
                  <a:gd name="T12" fmla="*/ 0 w 1168193"/>
                  <a:gd name="T13" fmla="*/ 0 h 194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193" h="1943848">
                    <a:moveTo>
                      <a:pt x="0" y="0"/>
                    </a:moveTo>
                    <a:lnTo>
                      <a:pt x="188195" y="0"/>
                    </a:lnTo>
                    <a:lnTo>
                      <a:pt x="188195" y="1755535"/>
                    </a:lnTo>
                    <a:lnTo>
                      <a:pt x="1168193" y="1755535"/>
                    </a:lnTo>
                    <a:lnTo>
                      <a:pt x="1168193" y="1943848"/>
                    </a:lnTo>
                    <a:lnTo>
                      <a:pt x="0" y="1943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4A58D014-77FB-4862-84AC-DE5FACEB2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3904" y="1770864"/>
                <a:ext cx="1754916" cy="153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F9D3F3F8-7072-41FF-BCDD-491AA3D2E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3903" y="1770864"/>
                <a:ext cx="2144464" cy="1006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68580" rIns="68580" bIns="6858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小分子化合物的抗癌活性研究（体内外临床前分子药理学研究等）</a:t>
                </a:r>
                <a:endParaRPr lang="zh-CN" altLang="en-US" sz="1800">
                  <a:solidFill>
                    <a:srgbClr val="1E4E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AutoShape 16">
                <a:extLst>
                  <a:ext uri="{FF2B5EF4-FFF2-40B4-BE49-F238E27FC236}">
                    <a16:creationId xmlns:a16="http://schemas.microsoft.com/office/drawing/2014/main" id="{719DF4EC-5664-4E7A-8C5B-A25FBE594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705" y="1046964"/>
                <a:ext cx="331116" cy="331116"/>
              </a:xfrm>
              <a:prstGeom prst="triangle">
                <a:avLst>
                  <a:gd name="adj" fmla="val 100000"/>
                </a:avLst>
              </a:prstGeom>
              <a:solidFill>
                <a:srgbClr val="9CC2E5"/>
              </a:solidFill>
              <a:ln w="12700">
                <a:solidFill>
                  <a:srgbClr val="70AD47">
                    <a:alpha val="54901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6E3CD5A2-7567-431F-812B-9ACF7D2CC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837262" y="658456"/>
                <a:ext cx="1168193" cy="1943848"/>
              </a:xfrm>
              <a:custGeom>
                <a:avLst/>
                <a:gdLst>
                  <a:gd name="T0" fmla="*/ 0 w 1168193"/>
                  <a:gd name="T1" fmla="*/ 0 h 1943848"/>
                  <a:gd name="T2" fmla="*/ 188195 w 1168193"/>
                  <a:gd name="T3" fmla="*/ 0 h 1943848"/>
                  <a:gd name="T4" fmla="*/ 188195 w 1168193"/>
                  <a:gd name="T5" fmla="*/ 1755535 h 1943848"/>
                  <a:gd name="T6" fmla="*/ 1168193 w 1168193"/>
                  <a:gd name="T7" fmla="*/ 1755535 h 1943848"/>
                  <a:gd name="T8" fmla="*/ 1168193 w 1168193"/>
                  <a:gd name="T9" fmla="*/ 1943848 h 1943848"/>
                  <a:gd name="T10" fmla="*/ 0 w 1168193"/>
                  <a:gd name="T11" fmla="*/ 1943848 h 1943848"/>
                  <a:gd name="T12" fmla="*/ 0 w 1168193"/>
                  <a:gd name="T13" fmla="*/ 0 h 194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193" h="1943848">
                    <a:moveTo>
                      <a:pt x="0" y="0"/>
                    </a:moveTo>
                    <a:lnTo>
                      <a:pt x="188195" y="0"/>
                    </a:lnTo>
                    <a:lnTo>
                      <a:pt x="188195" y="1755535"/>
                    </a:lnTo>
                    <a:lnTo>
                      <a:pt x="1168193" y="1755535"/>
                    </a:lnTo>
                    <a:lnTo>
                      <a:pt x="1168193" y="1943848"/>
                    </a:lnTo>
                    <a:lnTo>
                      <a:pt x="0" y="1943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Rectangle 18">
                <a:extLst>
                  <a:ext uri="{FF2B5EF4-FFF2-40B4-BE49-F238E27FC236}">
                    <a16:creationId xmlns:a16="http://schemas.microsoft.com/office/drawing/2014/main" id="{42361619-A629-45C3-AF76-4B2D1F297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266" y="1239250"/>
                <a:ext cx="1754916" cy="153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366D02C2-7751-452B-8DC9-B76B49106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265" y="1239251"/>
                <a:ext cx="2125129" cy="1300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68580" rIns="68580" bIns="6858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精细化学合成、</a:t>
                </a:r>
              </a:p>
              <a:p>
                <a:pPr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仿生分子识别与化学分离</a:t>
                </a:r>
              </a:p>
            </p:txBody>
          </p:sp>
        </p:grpSp>
        <p:sp>
          <p:nvSpPr>
            <p:cNvPr id="8" name="文本框 1">
              <a:extLst>
                <a:ext uri="{FF2B5EF4-FFF2-40B4-BE49-F238E27FC236}">
                  <a16:creationId xmlns:a16="http://schemas.microsoft.com/office/drawing/2014/main" id="{2126D721-F88C-47F2-BE90-D87EA4425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489" y="3744952"/>
              <a:ext cx="1819605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药物靶标发现</a:t>
              </a:r>
            </a:p>
          </p:txBody>
        </p:sp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75BC6FEF-A0E2-4C2A-914E-F77851F62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0175" y="2629666"/>
              <a:ext cx="1819605" cy="83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药物分子设计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及筛选</a:t>
              </a:r>
            </a:p>
          </p:txBody>
        </p:sp>
        <p:sp>
          <p:nvSpPr>
            <p:cNvPr id="11" name="文本框 3">
              <a:extLst>
                <a:ext uri="{FF2B5EF4-FFF2-40B4-BE49-F238E27FC236}">
                  <a16:creationId xmlns:a16="http://schemas.microsoft.com/office/drawing/2014/main" id="{CA460687-437E-40BC-91A6-10C845EC1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064" y="2577104"/>
              <a:ext cx="992512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药理学</a:t>
              </a:r>
            </a:p>
          </p:txBody>
        </p:sp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33020F5D-49F4-4FAC-A8DD-7865895AD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603" y="1794779"/>
              <a:ext cx="1543908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化学生物学</a:t>
              </a:r>
            </a:p>
          </p:txBody>
        </p:sp>
      </p:grpSp>
      <p:sp>
        <p:nvSpPr>
          <p:cNvPr id="28" name="矩形 9">
            <a:extLst>
              <a:ext uri="{FF2B5EF4-FFF2-40B4-BE49-F238E27FC236}">
                <a16:creationId xmlns:a16="http://schemas.microsoft.com/office/drawing/2014/main" id="{D113FAE3-10F1-481F-81B5-CF31573AA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28" y="5932754"/>
            <a:ext cx="10932093" cy="961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主要从事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药物临床前研究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化学生物学研究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方向，主持国家自然科学基金项目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，各类省部级项目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，横向项目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，其它项目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；发表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，授权专利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</a:p>
        </p:txBody>
      </p:sp>
      <p:pic>
        <p:nvPicPr>
          <p:cNvPr id="29" name="Picture 2" descr="https://timgsa.baidu.com/timg?image&amp;quality=80&amp;size=b9999_10000&amp;sec=1551162304900&amp;di=8b89f89d3c50a23b76f67b23e61de276&amp;imgtype=0&amp;src=http%3A%2F%2F5b0988e595225.cdn.sohucs.com%2Fq_70%2Cc_zoom%2Cw_640%2Fimages%2F20180802%2F6d4c71b94dcc449fa8059262092ebd7f.jpeg">
            <a:extLst>
              <a:ext uri="{FF2B5EF4-FFF2-40B4-BE49-F238E27FC236}">
                <a16:creationId xmlns:a16="http://schemas.microsoft.com/office/drawing/2014/main" id="{D3D21961-72A4-4A3F-9A8B-A5DBC864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775" y="3620421"/>
            <a:ext cx="1361218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CCB4FDE-B7CE-426C-A4D8-C8E0076E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90" y="2932700"/>
            <a:ext cx="1363582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4" descr="https://timgsa.baidu.com/timg?image&amp;quality=80&amp;size=b9999_10000&amp;sec=1551757230&amp;di=f49d2bedd5cad980921540280d8a0284&amp;imgtype=jpg&amp;er=1&amp;src=http%3A%2F%2Fwww.lifescienceconferences.net%2Fwp-content%2Fuploads%2F2014%2F10%2FChemical-biology.jpg">
            <a:extLst>
              <a:ext uri="{FF2B5EF4-FFF2-40B4-BE49-F238E27FC236}">
                <a16:creationId xmlns:a16="http://schemas.microsoft.com/office/drawing/2014/main" id="{E9BD14C4-8703-420A-99CC-40DFE398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9024" y="1688939"/>
            <a:ext cx="1361218" cy="117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D9F4CB1-E0EB-44AA-9BED-D855F46F0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97"/>
          <a:stretch>
            <a:fillRect/>
          </a:stretch>
        </p:blipFill>
        <p:spPr>
          <a:xfrm>
            <a:off x="6987471" y="2497256"/>
            <a:ext cx="1361218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88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Other_1"/>
          <p:cNvSpPr/>
          <p:nvPr>
            <p:custDataLst>
              <p:tags r:id="rId2"/>
            </p:custDataLst>
          </p:nvPr>
        </p:nvSpPr>
        <p:spPr>
          <a:xfrm flipV="1">
            <a:off x="8265630" y="1968381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8265630" y="1384077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 flipV="1">
            <a:off x="8265630" y="2946129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>
          <a:xfrm>
            <a:off x="8265630" y="2361824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MH_Other_5"/>
          <p:cNvSpPr/>
          <p:nvPr>
            <p:custDataLst>
              <p:tags r:id="rId6"/>
            </p:custDataLst>
          </p:nvPr>
        </p:nvSpPr>
        <p:spPr>
          <a:xfrm flipV="1">
            <a:off x="8265630" y="3922201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MH_Other_6"/>
          <p:cNvSpPr/>
          <p:nvPr>
            <p:custDataLst>
              <p:tags r:id="rId7"/>
            </p:custDataLst>
          </p:nvPr>
        </p:nvSpPr>
        <p:spPr>
          <a:xfrm>
            <a:off x="8265630" y="3339571"/>
            <a:ext cx="117196" cy="105477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Other_7"/>
          <p:cNvSpPr/>
          <p:nvPr>
            <p:custDataLst>
              <p:tags r:id="rId8"/>
            </p:custDataLst>
          </p:nvPr>
        </p:nvSpPr>
        <p:spPr>
          <a:xfrm flipV="1">
            <a:off x="8265630" y="4899948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Other_8"/>
          <p:cNvSpPr/>
          <p:nvPr>
            <p:custDataLst>
              <p:tags r:id="rId9"/>
            </p:custDataLst>
          </p:nvPr>
        </p:nvSpPr>
        <p:spPr>
          <a:xfrm>
            <a:off x="8265630" y="4315644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_9"/>
          <p:cNvSpPr/>
          <p:nvPr>
            <p:custDataLst>
              <p:tags r:id="rId10"/>
            </p:custDataLst>
          </p:nvPr>
        </p:nvSpPr>
        <p:spPr>
          <a:xfrm>
            <a:off x="7381639" y="1384077"/>
            <a:ext cx="2223370" cy="691455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10"/>
          <p:cNvSpPr/>
          <p:nvPr>
            <p:custDataLst>
              <p:tags r:id="rId11"/>
            </p:custDataLst>
          </p:nvPr>
        </p:nvSpPr>
        <p:spPr>
          <a:xfrm>
            <a:off x="7381639" y="2361824"/>
            <a:ext cx="2223370" cy="691455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11"/>
          <p:cNvSpPr/>
          <p:nvPr>
            <p:custDataLst>
              <p:tags r:id="rId12"/>
            </p:custDataLst>
          </p:nvPr>
        </p:nvSpPr>
        <p:spPr>
          <a:xfrm>
            <a:off x="7381639" y="3339570"/>
            <a:ext cx="2223370" cy="689781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12"/>
          <p:cNvSpPr/>
          <p:nvPr>
            <p:custDataLst>
              <p:tags r:id="rId13"/>
            </p:custDataLst>
          </p:nvPr>
        </p:nvSpPr>
        <p:spPr>
          <a:xfrm>
            <a:off x="7381639" y="4315645"/>
            <a:ext cx="2223370" cy="691454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MH_SubTitle_1"/>
          <p:cNvSpPr/>
          <p:nvPr>
            <p:custDataLst>
              <p:tags r:id="rId14"/>
            </p:custDataLst>
          </p:nvPr>
        </p:nvSpPr>
        <p:spPr>
          <a:xfrm>
            <a:off x="6283348" y="1384077"/>
            <a:ext cx="1982282" cy="691455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/>
          <p:nvPr>
            <p:custDataLst>
              <p:tags r:id="rId15"/>
            </p:custDataLst>
          </p:nvPr>
        </p:nvSpPr>
        <p:spPr>
          <a:xfrm>
            <a:off x="6283348" y="2361824"/>
            <a:ext cx="1982282" cy="691455"/>
          </a:xfrm>
          <a:prstGeom prst="rect">
            <a:avLst/>
          </a:pr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3"/>
          <p:cNvSpPr/>
          <p:nvPr>
            <p:custDataLst>
              <p:tags r:id="rId16"/>
            </p:custDataLst>
          </p:nvPr>
        </p:nvSpPr>
        <p:spPr>
          <a:xfrm>
            <a:off x="6283348" y="3339570"/>
            <a:ext cx="1982282" cy="689781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SubTitle_4"/>
          <p:cNvSpPr/>
          <p:nvPr>
            <p:custDataLst>
              <p:tags r:id="rId17"/>
            </p:custDataLst>
          </p:nvPr>
        </p:nvSpPr>
        <p:spPr>
          <a:xfrm>
            <a:off x="6283348" y="4315645"/>
            <a:ext cx="1982282" cy="691454"/>
          </a:xfrm>
          <a:prstGeom prst="rect">
            <a:avLst/>
          </a:pr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Entry_1"/>
          <p:cNvSpPr/>
          <p:nvPr>
            <p:custDataLst>
              <p:tags r:id="rId18"/>
            </p:custDataLst>
          </p:nvPr>
        </p:nvSpPr>
        <p:spPr>
          <a:xfrm>
            <a:off x="9708713" y="1514410"/>
            <a:ext cx="2466542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校院简介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19"/>
            </p:custDataLst>
          </p:nvPr>
        </p:nvSpPr>
        <p:spPr>
          <a:xfrm>
            <a:off x="9708713" y="2470833"/>
            <a:ext cx="2466542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科研情况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Entry_3"/>
          <p:cNvSpPr/>
          <p:nvPr>
            <p:custDataLst>
              <p:tags r:id="rId20"/>
            </p:custDataLst>
          </p:nvPr>
        </p:nvSpPr>
        <p:spPr>
          <a:xfrm>
            <a:off x="9708713" y="3506252"/>
            <a:ext cx="2466542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校园生活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4"/>
          <p:cNvSpPr/>
          <p:nvPr>
            <p:custDataLst>
              <p:tags r:id="rId21"/>
            </p:custDataLst>
          </p:nvPr>
        </p:nvSpPr>
        <p:spPr>
          <a:xfrm>
            <a:off x="9708713" y="4514364"/>
            <a:ext cx="2466542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奖助体系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Others_1"/>
          <p:cNvSpPr txBox="1"/>
          <p:nvPr>
            <p:custDataLst>
              <p:tags r:id="rId22"/>
            </p:custDataLst>
          </p:nvPr>
        </p:nvSpPr>
        <p:spPr>
          <a:xfrm>
            <a:off x="1515050" y="2403652"/>
            <a:ext cx="3078072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5" name="MH_Others_2"/>
          <p:cNvSpPr txBox="1"/>
          <p:nvPr>
            <p:custDataLst>
              <p:tags r:id="rId23"/>
            </p:custDataLst>
          </p:nvPr>
        </p:nvSpPr>
        <p:spPr>
          <a:xfrm>
            <a:off x="1404438" y="4259821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MH_Other_5">
            <a:extLst>
              <a:ext uri="{FF2B5EF4-FFF2-40B4-BE49-F238E27FC236}">
                <a16:creationId xmlns:a16="http://schemas.microsoft.com/office/drawing/2014/main" id="{CF3644EF-DF46-476C-A87A-840FD069174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flipV="1">
            <a:off x="8265630" y="5876024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6">
            <a:extLst>
              <a:ext uri="{FF2B5EF4-FFF2-40B4-BE49-F238E27FC236}">
                <a16:creationId xmlns:a16="http://schemas.microsoft.com/office/drawing/2014/main" id="{23585FD8-D680-4BB0-9F88-203AE7683C0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265630" y="5293394"/>
            <a:ext cx="117196" cy="105477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11">
            <a:extLst>
              <a:ext uri="{FF2B5EF4-FFF2-40B4-BE49-F238E27FC236}">
                <a16:creationId xmlns:a16="http://schemas.microsoft.com/office/drawing/2014/main" id="{F32C7500-ACBB-403A-9BAC-99D2E6CA3B9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381639" y="5293393"/>
            <a:ext cx="2223370" cy="689781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MH_SubTitle_3">
            <a:extLst>
              <a:ext uri="{FF2B5EF4-FFF2-40B4-BE49-F238E27FC236}">
                <a16:creationId xmlns:a16="http://schemas.microsoft.com/office/drawing/2014/main" id="{1C51234A-3B53-4745-9CAD-8F84DB0F8E1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283348" y="5293393"/>
            <a:ext cx="1982282" cy="689781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MH_Entry_3">
            <a:extLst>
              <a:ext uri="{FF2B5EF4-FFF2-40B4-BE49-F238E27FC236}">
                <a16:creationId xmlns:a16="http://schemas.microsoft.com/office/drawing/2014/main" id="{84E852FF-2E1A-4E2A-BD49-CB76EA3ADC0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708713" y="5460075"/>
            <a:ext cx="2466542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考试科目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5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CC2187-7B2F-4CD9-AF28-8FEA26189EFD}"/>
              </a:ext>
            </a:extLst>
          </p:cNvPr>
          <p:cNvSpPr/>
          <p:nvPr/>
        </p:nvSpPr>
        <p:spPr>
          <a:xfrm>
            <a:off x="-18079" y="334521"/>
            <a:ext cx="6879502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化生与制药系研究方向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4E63A50-3A96-4BC6-91CE-2399320F7D49}"/>
              </a:ext>
            </a:extLst>
          </p:cNvPr>
          <p:cNvSpPr/>
          <p:nvPr/>
        </p:nvSpPr>
        <p:spPr>
          <a:xfrm>
            <a:off x="510855" y="1744117"/>
            <a:ext cx="3646735" cy="4660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依托我院材料化学与化工二级学科博士点、化学一级学科硕士点以及化学工程领域专业学位硕士授权点；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专任教师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人，外聘兼职教师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，专任教师中教授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，副教授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，硕士生导师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人；全部具有博士学位，其中具有海外留学背景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人，包括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“皖江学者”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人，安徽省战略性新兴产业技术领军人才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BFCA458-BFC9-4F34-8A48-1A60532F397C}"/>
              </a:ext>
            </a:extLst>
          </p:cNvPr>
          <p:cNvSpPr/>
          <p:nvPr/>
        </p:nvSpPr>
        <p:spPr>
          <a:xfrm>
            <a:off x="4498854" y="1168053"/>
            <a:ext cx="4248472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精细化学合成实验室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仿生分子识别与化学分离实验室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肿瘤发病机理及药物发现实验室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生物化工研究中心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24">
            <a:extLst>
              <a:ext uri="{FF2B5EF4-FFF2-40B4-BE49-F238E27FC236}">
                <a16:creationId xmlns:a16="http://schemas.microsoft.com/office/drawing/2014/main" id="{ADA41E05-8E2B-4BF9-9C29-30C471D7D0E8}"/>
              </a:ext>
            </a:extLst>
          </p:cNvPr>
          <p:cNvGrpSpPr/>
          <p:nvPr/>
        </p:nvGrpSpPr>
        <p:grpSpPr>
          <a:xfrm>
            <a:off x="4845199" y="3436882"/>
            <a:ext cx="7416824" cy="3176654"/>
            <a:chOff x="467285" y="1010854"/>
            <a:chExt cx="11208226" cy="507921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96420F82-258E-40A0-94DA-E1196BCA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285" y="1011507"/>
              <a:ext cx="2160000" cy="1619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29B1F23-6ACF-4C41-8C53-92421BA90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5" y="2740789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1A0CF-4487-457C-9818-7BF5CBF8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419" y="1011507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F020296-5C2E-432D-AB5F-7B03CC127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553" y="1011507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206441FB-D26C-47A3-80B9-67BCBC514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419" y="2740789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4A8F432-B362-44B5-BDBF-80E397FBB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553" y="2740789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A8E9922-3886-46AE-B7F2-058762BE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5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4F4C894-8196-44C2-9EB7-894BBC2F7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507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D876B5D4-CE56-42F4-8222-395A6DDE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729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E54415B-780D-4306-9F6A-077F692FD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687" y="1011507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D554C84F-520C-4D04-9596-EA6317100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687" y="2740789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70BEFC80-EE55-47D3-AC49-D39E85A9F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952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2783D789-D710-4A14-AAB1-ADF06DA7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436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3314BE2A-B6FF-4ED7-82D7-C7762FF0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587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D69BADFE-1322-4EBB-83F3-D6933DD7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38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9" name="Picture 4">
              <a:extLst>
                <a:ext uri="{FF2B5EF4-FFF2-40B4-BE49-F238E27FC236}">
                  <a16:creationId xmlns:a16="http://schemas.microsoft.com/office/drawing/2014/main" id="{96A07DF2-2F6C-4627-9288-45D71904187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511" y="1010854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0" name="Picture 10" descr="E:\2017工作\likang.jpg">
              <a:extLst>
                <a:ext uri="{FF2B5EF4-FFF2-40B4-BE49-F238E27FC236}">
                  <a16:creationId xmlns:a16="http://schemas.microsoft.com/office/drawing/2014/main" id="{D0105E72-D89E-46D1-BB69-48E53A2D4E0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511" y="2740789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1" name="Picture 6">
              <a:extLst>
                <a:ext uri="{FF2B5EF4-FFF2-40B4-BE49-F238E27FC236}">
                  <a16:creationId xmlns:a16="http://schemas.microsoft.com/office/drawing/2014/main" id="{10019A9A-1581-463C-8893-E5D7957F1F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511" y="4470071"/>
              <a:ext cx="2160000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02A7DEC-FE2F-4FC8-B73D-615954105FC6}"/>
              </a:ext>
            </a:extLst>
          </p:cNvPr>
          <p:cNvSpPr/>
          <p:nvPr/>
        </p:nvSpPr>
        <p:spPr>
          <a:xfrm>
            <a:off x="8610278" y="1168053"/>
            <a:ext cx="4248472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药物制备与剂型化学实验室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药物设计与制药分离工程实验室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药物同源与代谢工程实验室</a:t>
            </a:r>
          </a:p>
        </p:txBody>
      </p:sp>
    </p:spTree>
    <p:extLst>
      <p:ext uri="{BB962C8B-B14F-4D97-AF65-F5344CB8AC3E}">
        <p14:creationId xmlns:p14="http://schemas.microsoft.com/office/powerpoint/2010/main" val="117732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CC2187-7B2F-4CD9-AF28-8FEA26189EFD}"/>
              </a:ext>
            </a:extLst>
          </p:cNvPr>
          <p:cNvSpPr/>
          <p:nvPr/>
        </p:nvSpPr>
        <p:spPr>
          <a:xfrm>
            <a:off x="-18079" y="334521"/>
            <a:ext cx="5079302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科研情况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科研平台</a:t>
            </a:r>
          </a:p>
        </p:txBody>
      </p:sp>
      <p:sp>
        <p:nvSpPr>
          <p:cNvPr id="25" name="文本框 99">
            <a:extLst>
              <a:ext uri="{FF2B5EF4-FFF2-40B4-BE49-F238E27FC236}">
                <a16:creationId xmlns:a16="http://schemas.microsoft.com/office/drawing/2014/main" id="{241064A5-0DE8-4D6C-9894-77285407A169}"/>
              </a:ext>
            </a:extLst>
          </p:cNvPr>
          <p:cNvSpPr txBox="1"/>
          <p:nvPr/>
        </p:nvSpPr>
        <p:spPr>
          <a:xfrm>
            <a:off x="594776" y="1182734"/>
            <a:ext cx="6410663" cy="23155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现代化学分析中心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可用于无机、有机成分的定性和定量分析、结构分析、表面分析、微区形貌和热分析等等。除了能提供常规的理化分析测试以外，测试中心还拥有配套齐全的化学操作间，能承担各类相关项目的研究。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406833E-7D18-4F7D-AF5C-83FD336ECBCF}"/>
              </a:ext>
            </a:extLst>
          </p:cNvPr>
          <p:cNvSpPr txBox="1"/>
          <p:nvPr/>
        </p:nvSpPr>
        <p:spPr>
          <a:xfrm>
            <a:off x="594776" y="3600693"/>
            <a:ext cx="8928100" cy="9629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材料物理性能测试中心：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Calibri" panose="020F0502020204030204" pitchFamily="34" charset="0"/>
              </a:rPr>
              <a:t>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包含材料物理、机械力学性能主要测试装置。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2847D8-627D-4E44-B31B-97EBDC4F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31914"/>
              </p:ext>
            </p:extLst>
          </p:nvPr>
        </p:nvGraphicFramePr>
        <p:xfrm>
          <a:off x="7005439" y="1240069"/>
          <a:ext cx="5115057" cy="259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470">
                  <a:extLst>
                    <a:ext uri="{9D8B030D-6E8A-4147-A177-3AD203B41FA5}">
                      <a16:colId xmlns:a16="http://schemas.microsoft.com/office/drawing/2014/main" val="1439187144"/>
                    </a:ext>
                  </a:extLst>
                </a:gridCol>
                <a:gridCol w="1239907">
                  <a:extLst>
                    <a:ext uri="{9D8B030D-6E8A-4147-A177-3AD203B41FA5}">
                      <a16:colId xmlns:a16="http://schemas.microsoft.com/office/drawing/2014/main" val="615351233"/>
                    </a:ext>
                  </a:extLst>
                </a:gridCol>
                <a:gridCol w="1096916">
                  <a:extLst>
                    <a:ext uri="{9D8B030D-6E8A-4147-A177-3AD203B41FA5}">
                      <a16:colId xmlns:a16="http://schemas.microsoft.com/office/drawing/2014/main" val="1158531876"/>
                    </a:ext>
                  </a:extLst>
                </a:gridCol>
                <a:gridCol w="1278764">
                  <a:extLst>
                    <a:ext uri="{9D8B030D-6E8A-4147-A177-3AD203B41FA5}">
                      <a16:colId xmlns:a16="http://schemas.microsoft.com/office/drawing/2014/main" val="2677871478"/>
                    </a:ext>
                  </a:extLst>
                </a:gridCol>
              </a:tblGrid>
              <a:tr h="396498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仪器设备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97709"/>
                  </a:ext>
                </a:extLst>
              </a:tr>
              <a:tr h="603179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固体X-射线荧光光谱仪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单晶X-射线衍射仪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400兆核磁共振仪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液相色谱-质谱联谱仪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707144"/>
                  </a:ext>
                </a:extLst>
              </a:tr>
              <a:tr h="603179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气相色谱-质谱联谱仪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纳米粒度仪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元素分析仪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原子吸收光谱仪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348262"/>
                  </a:ext>
                </a:extLst>
              </a:tr>
              <a:tr h="603179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耦合等离子体发射光谱仪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火花光电直读光谱仪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碳硫分析仪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紫外光谱仪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784164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差热分析仪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红外光谱仪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9375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9B9F55B-9759-4DB1-8AC9-182A0577F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39998"/>
              </p:ext>
            </p:extLst>
          </p:nvPr>
        </p:nvGraphicFramePr>
        <p:xfrm>
          <a:off x="847779" y="4563649"/>
          <a:ext cx="11163192" cy="245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32">
                  <a:extLst>
                    <a:ext uri="{9D8B030D-6E8A-4147-A177-3AD203B41FA5}">
                      <a16:colId xmlns:a16="http://schemas.microsoft.com/office/drawing/2014/main" val="4102310785"/>
                    </a:ext>
                  </a:extLst>
                </a:gridCol>
                <a:gridCol w="1860532">
                  <a:extLst>
                    <a:ext uri="{9D8B030D-6E8A-4147-A177-3AD203B41FA5}">
                      <a16:colId xmlns:a16="http://schemas.microsoft.com/office/drawing/2014/main" val="3356203272"/>
                    </a:ext>
                  </a:extLst>
                </a:gridCol>
                <a:gridCol w="1860532">
                  <a:extLst>
                    <a:ext uri="{9D8B030D-6E8A-4147-A177-3AD203B41FA5}">
                      <a16:colId xmlns:a16="http://schemas.microsoft.com/office/drawing/2014/main" val="2781471354"/>
                    </a:ext>
                  </a:extLst>
                </a:gridCol>
                <a:gridCol w="1860532">
                  <a:extLst>
                    <a:ext uri="{9D8B030D-6E8A-4147-A177-3AD203B41FA5}">
                      <a16:colId xmlns:a16="http://schemas.microsoft.com/office/drawing/2014/main" val="2744364907"/>
                    </a:ext>
                  </a:extLst>
                </a:gridCol>
                <a:gridCol w="1860532">
                  <a:extLst>
                    <a:ext uri="{9D8B030D-6E8A-4147-A177-3AD203B41FA5}">
                      <a16:colId xmlns:a16="http://schemas.microsoft.com/office/drawing/2014/main" val="3583506294"/>
                    </a:ext>
                  </a:extLst>
                </a:gridCol>
                <a:gridCol w="1860532">
                  <a:extLst>
                    <a:ext uri="{9D8B030D-6E8A-4147-A177-3AD203B41FA5}">
                      <a16:colId xmlns:a16="http://schemas.microsoft.com/office/drawing/2014/main" val="2432851372"/>
                    </a:ext>
                  </a:extLst>
                </a:gridCol>
              </a:tblGrid>
              <a:tr h="363233">
                <a:tc gridSpan="6">
                  <a:txBody>
                    <a:bodyPr/>
                    <a:lstStyle/>
                    <a:p>
                      <a:pPr marL="0" algn="ctr" defTabSz="964326" rtl="0" eaLnBrk="1" latinLnBrk="0" hangingPunct="1"/>
                      <a:r>
                        <a:rPr lang="zh-CN" altLang="en-US" sz="1898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仪器设备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60262"/>
                  </a:ext>
                </a:extLst>
              </a:tr>
              <a:tr h="51578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正置、倒置金相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显微镜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布氏硬度计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洛氏硬度计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便携式布洛硬度计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数显集成化维氏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硬度计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万能材料试验机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053469"/>
                  </a:ext>
                </a:extLst>
              </a:tr>
              <a:tr h="51578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涂层磁性测厚仪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超声波探测仪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冲击试验机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反复弯曲试验机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疲劳（弯曲）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摇摆式冲击试验机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03089"/>
                  </a:ext>
                </a:extLst>
              </a:tr>
              <a:tr h="29861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合像水平仪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拉伸试验机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抗弯强度试验机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落锤冲击试验机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扭转刚度试验仪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铅笔硬度测定仪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98979"/>
                  </a:ext>
                </a:extLst>
              </a:tr>
              <a:tr h="51578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数显式耐压测试仪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水压试验机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弯曲试验机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夏比冲击试验机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应力松弛试验机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氙灯耐气候老化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试验仪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0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9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校园生活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03088"/>
      </p:ext>
    </p:extLst>
  </p:cSld>
  <p:clrMapOvr>
    <a:masterClrMapping/>
  </p:clrMapOvr>
  <p:transition spd="slow" advTm="0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duate.ahut.edu.cn/__local/0/90/A1/8546FDCA4E7518D7C4C1216323F_062FD724_6E5F.jpg">
            <a:extLst>
              <a:ext uri="{FF2B5EF4-FFF2-40B4-BE49-F238E27FC236}">
                <a16:creationId xmlns:a16="http://schemas.microsoft.com/office/drawing/2014/main" id="{6717B8D2-0F2B-497F-9F03-CC1C62F7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76" y="1528093"/>
            <a:ext cx="3011798" cy="20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A8EAAB0-49C4-4255-AB37-8DE8F4CE29DA}"/>
              </a:ext>
            </a:extLst>
          </p:cNvPr>
          <p:cNvSpPr/>
          <p:nvPr/>
        </p:nvSpPr>
        <p:spPr>
          <a:xfrm>
            <a:off x="-18079" y="334521"/>
            <a:ext cx="5079302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PART03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校园生活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校园文化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12302F-69CA-42AC-82A4-E06763852CE6}"/>
              </a:ext>
            </a:extLst>
          </p:cNvPr>
          <p:cNvSpPr txBox="1"/>
          <p:nvPr/>
        </p:nvSpPr>
        <p:spPr>
          <a:xfrm>
            <a:off x="1824959" y="368833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研究生歌手大赛</a:t>
            </a:r>
          </a:p>
        </p:txBody>
      </p:sp>
      <p:pic>
        <p:nvPicPr>
          <p:cNvPr id="2052" name="Picture 4" descr="http://graduate.ahut.edu.cn/__local/C/7F/67/69DE6C64DD6D2EF2CA61AC60DF2_3988A9AA_7719.jpg">
            <a:extLst>
              <a:ext uri="{FF2B5EF4-FFF2-40B4-BE49-F238E27FC236}">
                <a16:creationId xmlns:a16="http://schemas.microsoft.com/office/drawing/2014/main" id="{75E38634-1D54-4EF5-9BFA-FC187DCE4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4478"/>
          <a:stretch/>
        </p:blipFill>
        <p:spPr bwMode="auto">
          <a:xfrm>
            <a:off x="5493271" y="1528093"/>
            <a:ext cx="5724745" cy="20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35C235-B877-4B04-B144-DFBB7DB7D865}"/>
              </a:ext>
            </a:extLst>
          </p:cNvPr>
          <p:cNvSpPr txBox="1"/>
          <p:nvPr/>
        </p:nvSpPr>
        <p:spPr>
          <a:xfrm>
            <a:off x="6735463" y="368833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研究生“新生杯”篮球赛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0D395C-98D1-4E33-AD17-F322AD828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76" y="4264397"/>
            <a:ext cx="3011798" cy="168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F0FD30D-5886-48C4-82AB-AB254D5F5F84}"/>
              </a:ext>
            </a:extLst>
          </p:cNvPr>
          <p:cNvSpPr txBox="1"/>
          <p:nvPr/>
        </p:nvSpPr>
        <p:spPr>
          <a:xfrm>
            <a:off x="1545243" y="6136605"/>
            <a:ext cx="264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研究生模拟国际会议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386C0F-11AB-410A-AE47-F36FB2C84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438" y="4165876"/>
            <a:ext cx="2666880" cy="178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C31F439-EA39-4BD9-8507-2B63398EC9E9}"/>
              </a:ext>
            </a:extLst>
          </p:cNvPr>
          <p:cNvSpPr txBox="1"/>
          <p:nvPr/>
        </p:nvSpPr>
        <p:spPr>
          <a:xfrm>
            <a:off x="5351844" y="6145807"/>
            <a:ext cx="28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研究生科技学术报告会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2B0736-000C-4B69-B39C-8EC3AB4805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497" t="5525" r="1673" b="15666"/>
          <a:stretch/>
        </p:blipFill>
        <p:spPr>
          <a:xfrm>
            <a:off x="9252132" y="4230031"/>
            <a:ext cx="1946135" cy="178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4FCF090-F325-4CBE-9D46-3567B4D5AAB9}"/>
              </a:ext>
            </a:extLst>
          </p:cNvPr>
          <p:cNvSpPr txBox="1"/>
          <p:nvPr/>
        </p:nvSpPr>
        <p:spPr>
          <a:xfrm>
            <a:off x="9360849" y="614645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各类学科竞赛</a:t>
            </a:r>
          </a:p>
        </p:txBody>
      </p:sp>
    </p:spTree>
    <p:extLst>
      <p:ext uri="{BB962C8B-B14F-4D97-AF65-F5344CB8AC3E}">
        <p14:creationId xmlns:p14="http://schemas.microsoft.com/office/powerpoint/2010/main" val="181746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奖助体系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155641"/>
      </p:ext>
    </p:extLst>
  </p:cSld>
  <p:clrMapOvr>
    <a:masterClrMapping/>
  </p:clrMapOvr>
  <p:transition spd="slow" advTm="0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CC2187-7B2F-4CD9-AF28-8FEA26189EFD}"/>
              </a:ext>
            </a:extLst>
          </p:cNvPr>
          <p:cNvSpPr/>
          <p:nvPr/>
        </p:nvSpPr>
        <p:spPr>
          <a:xfrm>
            <a:off x="-18079" y="334521"/>
            <a:ext cx="3646735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PART04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奖助体系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C2B16DC-ACD2-446B-A25C-3777420EB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585936"/>
              </p:ext>
            </p:extLst>
          </p:nvPr>
        </p:nvGraphicFramePr>
        <p:xfrm>
          <a:off x="1352810" y="1168053"/>
          <a:ext cx="10153129" cy="58053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4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6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6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奖助项目名称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生均资助额，元/人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获得资助比例，%</a:t>
                      </a:r>
                      <a:endParaRPr lang="en-US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国家奖学金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全体研究生，覆盖面3%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国家助学金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全体研究生，覆盖面100%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8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学业奖学金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一等10000 元/人，二等8000 元/人，三等4000元/人，四等1000元/人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全体研究生，覆盖面100%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优秀新生学生奖学金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一等20000 元/人，二等10000 元/人，三等5000元/人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全体研究生，覆盖面100%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校长奖学金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全体研究生，覆盖面1%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企业奖学金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全体研究生，覆盖面5%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8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科研单项奖学金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发表论文依据论文档次奖励1000~30000元/篇。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全体研究生，覆盖面100%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5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省品学兼优毕业生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按学校下拨指标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9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校优秀毕业生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按学校下拨指标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三好研究生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按学校下拨指标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4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194" marR="36194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优秀研究生干部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按学校下拨指标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332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36194" marR="36194" marT="0" marB="0" anchor="ctr"/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三助岗位津贴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助教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结合助教实际工作情况发放助教津贴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助管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200元/月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52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助研津贴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结合助研实际工作发放助研津贴，最低2400 元/人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全体研究生，覆盖面100%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16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考试科目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635594"/>
      </p:ext>
    </p:extLst>
  </p:cSld>
  <p:clrMapOvr>
    <a:masterClrMapping/>
  </p:clrMapOvr>
  <p:transition spd="slow" advTm="0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CC2187-7B2F-4CD9-AF28-8FEA26189EFD}"/>
              </a:ext>
            </a:extLst>
          </p:cNvPr>
          <p:cNvSpPr/>
          <p:nvPr/>
        </p:nvSpPr>
        <p:spPr>
          <a:xfrm>
            <a:off x="-18079" y="334521"/>
            <a:ext cx="3646735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PART05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考试科目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2F96F1F-1C92-483B-B88D-75F80006B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75049"/>
              </p:ext>
            </p:extLst>
          </p:nvPr>
        </p:nvGraphicFramePr>
        <p:xfrm>
          <a:off x="632731" y="1168053"/>
          <a:ext cx="11593287" cy="57300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39629">
                  <a:extLst>
                    <a:ext uri="{9D8B030D-6E8A-4147-A177-3AD203B41FA5}">
                      <a16:colId xmlns:a16="http://schemas.microsoft.com/office/drawing/2014/main" val="377024296"/>
                    </a:ext>
                  </a:extLst>
                </a:gridCol>
                <a:gridCol w="1395520">
                  <a:extLst>
                    <a:ext uri="{9D8B030D-6E8A-4147-A177-3AD203B41FA5}">
                      <a16:colId xmlns:a16="http://schemas.microsoft.com/office/drawing/2014/main" val="3167236406"/>
                    </a:ext>
                  </a:extLst>
                </a:gridCol>
                <a:gridCol w="2197157">
                  <a:extLst>
                    <a:ext uri="{9D8B030D-6E8A-4147-A177-3AD203B41FA5}">
                      <a16:colId xmlns:a16="http://schemas.microsoft.com/office/drawing/2014/main" val="2021520631"/>
                    </a:ext>
                  </a:extLst>
                </a:gridCol>
                <a:gridCol w="1903529">
                  <a:extLst>
                    <a:ext uri="{9D8B030D-6E8A-4147-A177-3AD203B41FA5}">
                      <a16:colId xmlns:a16="http://schemas.microsoft.com/office/drawing/2014/main" val="4108025990"/>
                    </a:ext>
                  </a:extLst>
                </a:gridCol>
                <a:gridCol w="4258147">
                  <a:extLst>
                    <a:ext uri="{9D8B030D-6E8A-4147-A177-3AD203B41FA5}">
                      <a16:colId xmlns:a16="http://schemas.microsoft.com/office/drawing/2014/main" val="1109322719"/>
                    </a:ext>
                  </a:extLst>
                </a:gridCol>
                <a:gridCol w="399768">
                  <a:extLst>
                    <a:ext uri="{9D8B030D-6E8A-4147-A177-3AD203B41FA5}">
                      <a16:colId xmlns:a16="http://schemas.microsoft.com/office/drawing/2014/main" val="3151454978"/>
                    </a:ext>
                  </a:extLst>
                </a:gridCol>
                <a:gridCol w="399768">
                  <a:extLst>
                    <a:ext uri="{9D8B030D-6E8A-4147-A177-3AD203B41FA5}">
                      <a16:colId xmlns:a16="http://schemas.microsoft.com/office/drawing/2014/main" val="1554747496"/>
                    </a:ext>
                  </a:extLst>
                </a:gridCol>
                <a:gridCol w="399769">
                  <a:extLst>
                    <a:ext uri="{9D8B030D-6E8A-4147-A177-3AD203B41FA5}">
                      <a16:colId xmlns:a16="http://schemas.microsoft.com/office/drawing/2014/main" val="3270749340"/>
                    </a:ext>
                  </a:extLst>
                </a:gridCol>
              </a:tblGrid>
              <a:tr h="1910026"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全日制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050">
                          <a:effectLst/>
                        </a:rPr>
                        <a:t>070300 </a:t>
                      </a:r>
                      <a:r>
                        <a:rPr lang="zh-CN" altLang="en-US" sz="1050">
                          <a:effectLst/>
                        </a:rPr>
                        <a:t>化学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050">
                          <a:effectLst/>
                        </a:rPr>
                        <a:t>01</a:t>
                      </a:r>
                      <a:r>
                        <a:rPr lang="zh-CN" altLang="en-US" sz="1050">
                          <a:effectLst/>
                        </a:rPr>
                        <a:t>电分析化学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02</a:t>
                      </a:r>
                      <a:r>
                        <a:rPr lang="zh-CN" altLang="en-US" sz="1050">
                          <a:effectLst/>
                        </a:rPr>
                        <a:t>光谱分析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03</a:t>
                      </a:r>
                      <a:r>
                        <a:rPr lang="zh-CN" altLang="en-US" sz="1050">
                          <a:effectLst/>
                        </a:rPr>
                        <a:t>色谱分析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04</a:t>
                      </a:r>
                      <a:r>
                        <a:rPr lang="zh-CN" altLang="en-US" sz="1050">
                          <a:effectLst/>
                        </a:rPr>
                        <a:t>天然产物提取、分离与分析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05</a:t>
                      </a:r>
                      <a:r>
                        <a:rPr lang="zh-CN" altLang="en-US" sz="1050">
                          <a:effectLst/>
                        </a:rPr>
                        <a:t>化学传感器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06</a:t>
                      </a:r>
                      <a:r>
                        <a:rPr lang="zh-CN" altLang="en-US" sz="1050">
                          <a:effectLst/>
                        </a:rPr>
                        <a:t>电致化学发光分析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07</a:t>
                      </a:r>
                      <a:r>
                        <a:rPr lang="zh-CN" altLang="en-US" sz="1050">
                          <a:effectLst/>
                        </a:rPr>
                        <a:t>药物分析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08</a:t>
                      </a:r>
                      <a:r>
                        <a:rPr lang="zh-CN" altLang="en-US" sz="1050">
                          <a:effectLst/>
                        </a:rPr>
                        <a:t>煤衍生物的分离与分析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09</a:t>
                      </a:r>
                      <a:r>
                        <a:rPr lang="zh-CN" altLang="en-US" sz="1050">
                          <a:effectLst/>
                        </a:rPr>
                        <a:t>新型吸附材料在分享及富集中的应用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10</a:t>
                      </a:r>
                      <a:r>
                        <a:rPr lang="zh-CN" altLang="en-US" sz="1050">
                          <a:effectLst/>
                        </a:rPr>
                        <a:t>药物分子设计与合成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①</a:t>
                      </a:r>
                      <a:r>
                        <a:rPr lang="en-US" altLang="zh-CN" sz="1050">
                          <a:effectLst/>
                        </a:rPr>
                        <a:t>101</a:t>
                      </a:r>
                      <a:r>
                        <a:rPr lang="zh-CN" altLang="en-US" sz="1050">
                          <a:effectLst/>
                        </a:rPr>
                        <a:t>思想政治理论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②</a:t>
                      </a:r>
                      <a:r>
                        <a:rPr lang="en-US" altLang="zh-CN" sz="1050">
                          <a:effectLst/>
                        </a:rPr>
                        <a:t>201</a:t>
                      </a:r>
                      <a:r>
                        <a:rPr lang="zh-CN" altLang="en-US" sz="1050">
                          <a:effectLst/>
                        </a:rPr>
                        <a:t>英语一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③</a:t>
                      </a:r>
                      <a:r>
                        <a:rPr lang="en-US" altLang="zh-CN" sz="1050">
                          <a:effectLst/>
                        </a:rPr>
                        <a:t>721</a:t>
                      </a:r>
                      <a:r>
                        <a:rPr lang="zh-CN" altLang="en-US" sz="1050">
                          <a:effectLst/>
                        </a:rPr>
                        <a:t>分析化学（含仪器分析）（化工）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④</a:t>
                      </a:r>
                      <a:r>
                        <a:rPr lang="en-US" altLang="zh-CN" sz="1050">
                          <a:effectLst/>
                        </a:rPr>
                        <a:t>825</a:t>
                      </a:r>
                      <a:r>
                        <a:rPr lang="zh-CN" altLang="en-US" sz="1050">
                          <a:effectLst/>
                        </a:rPr>
                        <a:t>有机化学（化工）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或</a:t>
                      </a:r>
                      <a:r>
                        <a:rPr lang="en-US" altLang="zh-CN" sz="1050">
                          <a:effectLst/>
                        </a:rPr>
                        <a:t>831</a:t>
                      </a:r>
                      <a:r>
                        <a:rPr lang="zh-CN" altLang="en-US" sz="1050">
                          <a:effectLst/>
                        </a:rPr>
                        <a:t>物理化学（化工）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 dirty="0">
                          <a:effectLst/>
                        </a:rPr>
                        <a:t>笔试科目：综合化学（包含无机化学、分析化学、有机化学、物理化学，以及基础化学实验内容）</a:t>
                      </a:r>
                    </a:p>
                    <a:p>
                      <a:pPr rtl="0"/>
                      <a:r>
                        <a:rPr lang="zh-CN" altLang="en-US" sz="1050" dirty="0">
                          <a:effectLst/>
                        </a:rPr>
                        <a:t>参考书目：</a:t>
                      </a:r>
                      <a:r>
                        <a:rPr lang="en-US" altLang="zh-CN" sz="1050" dirty="0">
                          <a:effectLst/>
                        </a:rPr>
                        <a:t>《</a:t>
                      </a:r>
                      <a:r>
                        <a:rPr lang="zh-CN" altLang="en-US" sz="1050" dirty="0">
                          <a:effectLst/>
                        </a:rPr>
                        <a:t>无机化学</a:t>
                      </a:r>
                      <a:r>
                        <a:rPr lang="en-US" altLang="zh-CN" sz="1050" dirty="0">
                          <a:effectLst/>
                        </a:rPr>
                        <a:t>》</a:t>
                      </a:r>
                      <a:r>
                        <a:rPr lang="zh-CN" altLang="en-US" sz="1050" dirty="0">
                          <a:effectLst/>
                        </a:rPr>
                        <a:t>（第五版），大连理工大学主编，高等教育出版社，</a:t>
                      </a:r>
                      <a:r>
                        <a:rPr lang="en-US" altLang="zh-CN" sz="1050" dirty="0">
                          <a:effectLst/>
                        </a:rPr>
                        <a:t>2006</a:t>
                      </a:r>
                      <a:r>
                        <a:rPr lang="zh-CN" altLang="en-US" sz="1050" dirty="0">
                          <a:effectLst/>
                        </a:rPr>
                        <a:t>年。</a:t>
                      </a:r>
                      <a:r>
                        <a:rPr lang="en-US" altLang="zh-CN" sz="1050" dirty="0">
                          <a:effectLst/>
                        </a:rPr>
                        <a:t>《</a:t>
                      </a:r>
                      <a:r>
                        <a:rPr lang="zh-CN" altLang="en-US" sz="1050" dirty="0">
                          <a:effectLst/>
                        </a:rPr>
                        <a:t>分析化学</a:t>
                      </a:r>
                      <a:r>
                        <a:rPr lang="en-US" altLang="zh-CN" sz="1050" dirty="0">
                          <a:effectLst/>
                        </a:rPr>
                        <a:t>》</a:t>
                      </a:r>
                      <a:r>
                        <a:rPr lang="zh-CN" altLang="en-US" sz="1050" dirty="0">
                          <a:effectLst/>
                        </a:rPr>
                        <a:t>上册（第五版）， 武汉大学主编，高等教育出版社，</a:t>
                      </a:r>
                      <a:r>
                        <a:rPr lang="en-US" altLang="zh-CN" sz="1050" dirty="0">
                          <a:effectLst/>
                        </a:rPr>
                        <a:t>2006</a:t>
                      </a:r>
                      <a:r>
                        <a:rPr lang="zh-CN" altLang="en-US" sz="1050" dirty="0">
                          <a:effectLst/>
                        </a:rPr>
                        <a:t>年；</a:t>
                      </a:r>
                      <a:r>
                        <a:rPr lang="en-US" altLang="zh-CN" sz="1050" dirty="0">
                          <a:effectLst/>
                        </a:rPr>
                        <a:t>《</a:t>
                      </a:r>
                      <a:r>
                        <a:rPr lang="zh-CN" altLang="en-US" sz="1050" dirty="0">
                          <a:effectLst/>
                        </a:rPr>
                        <a:t>有机化学</a:t>
                      </a:r>
                      <a:r>
                        <a:rPr lang="en-US" altLang="zh-CN" sz="1050" dirty="0">
                          <a:effectLst/>
                        </a:rPr>
                        <a:t>》</a:t>
                      </a:r>
                      <a:r>
                        <a:rPr lang="zh-CN" altLang="en-US" sz="1050" dirty="0">
                          <a:effectLst/>
                        </a:rPr>
                        <a:t>（第五版），张文勤，郑艳，马宁，赵温涛编，高等教育出版社，</a:t>
                      </a:r>
                      <a:r>
                        <a:rPr lang="en-US" altLang="zh-CN" sz="1050" dirty="0">
                          <a:effectLst/>
                        </a:rPr>
                        <a:t>2014</a:t>
                      </a:r>
                      <a:r>
                        <a:rPr lang="zh-CN" altLang="en-US" sz="1050" dirty="0">
                          <a:effectLst/>
                        </a:rPr>
                        <a:t>年。</a:t>
                      </a:r>
                      <a:r>
                        <a:rPr lang="en-US" altLang="zh-CN" sz="1050" dirty="0">
                          <a:effectLst/>
                        </a:rPr>
                        <a:t>《</a:t>
                      </a:r>
                      <a:r>
                        <a:rPr lang="zh-CN" altLang="en-US" sz="1050" dirty="0">
                          <a:effectLst/>
                        </a:rPr>
                        <a:t>物理化学</a:t>
                      </a:r>
                      <a:r>
                        <a:rPr lang="en-US" altLang="zh-CN" sz="1050" dirty="0">
                          <a:effectLst/>
                        </a:rPr>
                        <a:t>》</a:t>
                      </a:r>
                      <a:r>
                        <a:rPr lang="zh-CN" altLang="en-US" sz="1050" dirty="0">
                          <a:effectLst/>
                        </a:rPr>
                        <a:t>上、下册（第五版），天津大学物理化学教研室 编，高等教育出版社，</a:t>
                      </a:r>
                      <a:r>
                        <a:rPr lang="en-US" altLang="zh-CN" sz="1050" dirty="0">
                          <a:effectLst/>
                        </a:rPr>
                        <a:t>2009 </a:t>
                      </a:r>
                      <a:r>
                        <a:rPr lang="zh-CN" altLang="en-US" sz="1050" dirty="0">
                          <a:effectLst/>
                        </a:rPr>
                        <a:t>年；</a:t>
                      </a:r>
                      <a:r>
                        <a:rPr lang="en-US" altLang="zh-CN" sz="1050" dirty="0">
                          <a:effectLst/>
                        </a:rPr>
                        <a:t>《</a:t>
                      </a:r>
                      <a:r>
                        <a:rPr lang="zh-CN" altLang="en-US" sz="1050" dirty="0">
                          <a:effectLst/>
                        </a:rPr>
                        <a:t>仪器分析教程</a:t>
                      </a:r>
                      <a:r>
                        <a:rPr lang="en-US" altLang="zh-CN" sz="1050" dirty="0">
                          <a:effectLst/>
                        </a:rPr>
                        <a:t>》</a:t>
                      </a:r>
                      <a:r>
                        <a:rPr lang="zh-CN" altLang="en-US" sz="1050" dirty="0">
                          <a:effectLst/>
                        </a:rPr>
                        <a:t>（第二版），叶曾宪，张新祥 等，北京大学出版社，</a:t>
                      </a:r>
                      <a:r>
                        <a:rPr lang="en-US" altLang="zh-CN" sz="1050" dirty="0">
                          <a:effectLst/>
                        </a:rPr>
                        <a:t>2007</a:t>
                      </a:r>
                      <a:r>
                        <a:rPr lang="zh-CN" altLang="en-US" sz="1050" dirty="0">
                          <a:effectLst/>
                        </a:rPr>
                        <a:t>年</a:t>
                      </a:r>
                    </a:p>
                    <a:p>
                      <a:pPr rtl="0"/>
                      <a:r>
                        <a:rPr lang="zh-CN" altLang="en-US" sz="1050" dirty="0">
                          <a:effectLst/>
                        </a:rPr>
                        <a:t>同等学力考生复试加试科目：</a:t>
                      </a:r>
                    </a:p>
                    <a:p>
                      <a:pPr rtl="0"/>
                      <a:r>
                        <a:rPr lang="en-US" altLang="zh-CN" sz="1050" dirty="0">
                          <a:effectLst/>
                        </a:rPr>
                        <a:t>1</a:t>
                      </a:r>
                      <a:r>
                        <a:rPr lang="zh-CN" altLang="en-US" sz="1050" dirty="0">
                          <a:effectLst/>
                        </a:rPr>
                        <a:t>、 有机化学或物理化学（必须与初试课程不同）；</a:t>
                      </a:r>
                      <a:r>
                        <a:rPr lang="en-US" altLang="zh-CN" sz="1050" dirty="0">
                          <a:effectLst/>
                        </a:rPr>
                        <a:t>2</a:t>
                      </a:r>
                      <a:r>
                        <a:rPr lang="zh-CN" altLang="en-US" sz="1050" dirty="0">
                          <a:effectLst/>
                        </a:rPr>
                        <a:t>、无机化学。</a:t>
                      </a:r>
                      <a:endParaRPr lang="zh-CN" altLang="en-US" sz="105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</a:rPr>
                        <a:t>11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050">
                          <a:effectLst/>
                        </a:rPr>
                        <a:t>8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</a:rPr>
                        <a:t>3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0070003"/>
                  </a:ext>
                </a:extLst>
              </a:tr>
              <a:tr h="1910026"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全日制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050">
                          <a:effectLst/>
                        </a:rPr>
                        <a:t>081700</a:t>
                      </a:r>
                      <a:r>
                        <a:rPr lang="zh-CN" altLang="en-US" sz="1050">
                          <a:effectLst/>
                        </a:rPr>
                        <a:t>化学工程与技术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050">
                          <a:effectLst/>
                        </a:rPr>
                        <a:t>01</a:t>
                      </a:r>
                      <a:r>
                        <a:rPr lang="zh-CN" altLang="en-US" sz="1050">
                          <a:effectLst/>
                        </a:rPr>
                        <a:t>化学工程（</a:t>
                      </a:r>
                      <a:r>
                        <a:rPr lang="en-US" altLang="zh-CN" sz="1050">
                          <a:effectLst/>
                        </a:rPr>
                        <a:t>081701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02</a:t>
                      </a:r>
                      <a:r>
                        <a:rPr lang="zh-CN" altLang="en-US" sz="1050">
                          <a:effectLst/>
                        </a:rPr>
                        <a:t>化学工艺（</a:t>
                      </a:r>
                      <a:r>
                        <a:rPr lang="en-US" altLang="zh-CN" sz="1050">
                          <a:effectLst/>
                        </a:rPr>
                        <a:t>081702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03</a:t>
                      </a:r>
                      <a:r>
                        <a:rPr lang="zh-CN" altLang="en-US" sz="1050">
                          <a:effectLst/>
                        </a:rPr>
                        <a:t>生物化工（</a:t>
                      </a:r>
                      <a:r>
                        <a:rPr lang="en-US" altLang="zh-CN" sz="1050">
                          <a:effectLst/>
                        </a:rPr>
                        <a:t>081703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04</a:t>
                      </a:r>
                      <a:r>
                        <a:rPr lang="zh-CN" altLang="en-US" sz="1050">
                          <a:effectLst/>
                        </a:rPr>
                        <a:t>应用化学（</a:t>
                      </a:r>
                      <a:r>
                        <a:rPr lang="en-US" altLang="zh-CN" sz="1050">
                          <a:effectLst/>
                        </a:rPr>
                        <a:t>081704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05</a:t>
                      </a:r>
                      <a:r>
                        <a:rPr lang="zh-CN" altLang="en-US" sz="1050">
                          <a:effectLst/>
                        </a:rPr>
                        <a:t>工业催化（</a:t>
                      </a:r>
                      <a:r>
                        <a:rPr lang="en-US" altLang="zh-CN" sz="1050">
                          <a:effectLst/>
                        </a:rPr>
                        <a:t>081705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06</a:t>
                      </a:r>
                      <a:r>
                        <a:rPr lang="zh-CN" altLang="en-US" sz="1050">
                          <a:effectLst/>
                        </a:rPr>
                        <a:t>材料化学工程（</a:t>
                      </a:r>
                      <a:r>
                        <a:rPr lang="en-US" altLang="zh-CN" sz="1050">
                          <a:effectLst/>
                        </a:rPr>
                        <a:t>081706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07</a:t>
                      </a:r>
                      <a:r>
                        <a:rPr lang="zh-CN" altLang="en-US" sz="1050">
                          <a:effectLst/>
                        </a:rPr>
                        <a:t>制药与精细化工（</a:t>
                      </a:r>
                      <a:r>
                        <a:rPr lang="en-US" altLang="zh-CN" sz="1050">
                          <a:effectLst/>
                        </a:rPr>
                        <a:t>081707</a:t>
                      </a:r>
                      <a:r>
                        <a:rPr lang="zh-CN" altLang="en-US" sz="1050">
                          <a:effectLst/>
                        </a:rPr>
                        <a:t>）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①</a:t>
                      </a:r>
                      <a:r>
                        <a:rPr lang="en-US" altLang="zh-CN" sz="1050">
                          <a:effectLst/>
                        </a:rPr>
                        <a:t>101</a:t>
                      </a:r>
                      <a:r>
                        <a:rPr lang="zh-CN" altLang="en-US" sz="1050">
                          <a:effectLst/>
                        </a:rPr>
                        <a:t>思想政治理论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②</a:t>
                      </a:r>
                      <a:r>
                        <a:rPr lang="en-US" altLang="zh-CN" sz="1050">
                          <a:effectLst/>
                        </a:rPr>
                        <a:t>201</a:t>
                      </a:r>
                      <a:r>
                        <a:rPr lang="zh-CN" altLang="en-US" sz="1050">
                          <a:effectLst/>
                        </a:rPr>
                        <a:t>英语一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③</a:t>
                      </a:r>
                      <a:r>
                        <a:rPr lang="en-US" altLang="zh-CN" sz="1050">
                          <a:effectLst/>
                        </a:rPr>
                        <a:t>302</a:t>
                      </a:r>
                      <a:r>
                        <a:rPr lang="zh-CN" altLang="en-US" sz="1050">
                          <a:effectLst/>
                        </a:rPr>
                        <a:t>数学二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④</a:t>
                      </a:r>
                      <a:r>
                        <a:rPr lang="en-US" altLang="zh-CN" sz="1050">
                          <a:effectLst/>
                        </a:rPr>
                        <a:t>830</a:t>
                      </a:r>
                      <a:r>
                        <a:rPr lang="zh-CN" altLang="en-US" sz="1050">
                          <a:effectLst/>
                        </a:rPr>
                        <a:t>化工原理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或</a:t>
                      </a:r>
                      <a:r>
                        <a:rPr lang="en-US" altLang="zh-CN" sz="1050">
                          <a:effectLst/>
                        </a:rPr>
                        <a:t>831</a:t>
                      </a:r>
                      <a:r>
                        <a:rPr lang="zh-CN" altLang="en-US" sz="1050">
                          <a:effectLst/>
                        </a:rPr>
                        <a:t>物理化学（化工）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笔试科目：化工原理或物理化学或综合化学（包含无机化学、分析化学、有机化学、物理化学，以及基础化学实验内容）</a:t>
                      </a:r>
                      <a:r>
                        <a:rPr lang="en-US" altLang="zh-CN" sz="1050">
                          <a:effectLst/>
                        </a:rPr>
                        <a:t>(</a:t>
                      </a:r>
                      <a:r>
                        <a:rPr lang="zh-CN" altLang="en-US" sz="1050">
                          <a:effectLst/>
                        </a:rPr>
                        <a:t>必须与初试科目不同</a:t>
                      </a:r>
                      <a:r>
                        <a:rPr lang="en-US" altLang="zh-CN" sz="1050">
                          <a:effectLst/>
                        </a:rPr>
                        <a:t>)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参考书目：</a:t>
                      </a:r>
                      <a:r>
                        <a:rPr lang="en-US" altLang="zh-CN" sz="1050">
                          <a:effectLst/>
                        </a:rPr>
                        <a:t>《</a:t>
                      </a:r>
                      <a:r>
                        <a:rPr lang="zh-CN" altLang="en-US" sz="1050">
                          <a:effectLst/>
                        </a:rPr>
                        <a:t>化工原理</a:t>
                      </a:r>
                      <a:r>
                        <a:rPr lang="en-US" altLang="zh-CN" sz="1050">
                          <a:effectLst/>
                        </a:rPr>
                        <a:t>》</a:t>
                      </a:r>
                      <a:r>
                        <a:rPr lang="zh-CN" altLang="en-US" sz="1050">
                          <a:effectLst/>
                        </a:rPr>
                        <a:t>（第四版），陈敏恒、方图南等编，化学工业出版社，</a:t>
                      </a:r>
                      <a:r>
                        <a:rPr lang="en-US" altLang="zh-CN" sz="1050">
                          <a:effectLst/>
                        </a:rPr>
                        <a:t>2016</a:t>
                      </a:r>
                      <a:r>
                        <a:rPr lang="zh-CN" altLang="en-US" sz="1050">
                          <a:effectLst/>
                        </a:rPr>
                        <a:t>年；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同等学力考生复试加试科目：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1</a:t>
                      </a:r>
                      <a:r>
                        <a:rPr lang="zh-CN" altLang="en-US" sz="1050">
                          <a:effectLst/>
                        </a:rPr>
                        <a:t>、 有机化学或物理化学（必须与初试科目不同</a:t>
                      </a:r>
                      <a:r>
                        <a:rPr lang="en-US" altLang="zh-CN" sz="1050">
                          <a:effectLst/>
                        </a:rPr>
                        <a:t>)</a:t>
                      </a:r>
                      <a:r>
                        <a:rPr lang="zh-CN" altLang="en-US" sz="1050">
                          <a:effectLst/>
                        </a:rPr>
                        <a:t>；</a:t>
                      </a:r>
                      <a:r>
                        <a:rPr lang="en-US" altLang="zh-CN" sz="1050">
                          <a:effectLst/>
                        </a:rPr>
                        <a:t>2</a:t>
                      </a:r>
                      <a:r>
                        <a:rPr lang="zh-CN" altLang="en-US" sz="1050">
                          <a:effectLst/>
                        </a:rPr>
                        <a:t>、化工热力学或无机及分析化学（不含仪器分析）。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参考书目：</a:t>
                      </a:r>
                      <a:r>
                        <a:rPr lang="en-US" altLang="zh-CN" sz="1050">
                          <a:effectLst/>
                        </a:rPr>
                        <a:t>《</a:t>
                      </a:r>
                      <a:r>
                        <a:rPr lang="zh-CN" altLang="en-US" sz="1050">
                          <a:effectLst/>
                        </a:rPr>
                        <a:t>化工热力学</a:t>
                      </a:r>
                      <a:r>
                        <a:rPr lang="en-US" altLang="zh-CN" sz="1050">
                          <a:effectLst/>
                        </a:rPr>
                        <a:t>》</a:t>
                      </a:r>
                      <a:r>
                        <a:rPr lang="zh-CN" altLang="en-US" sz="1050">
                          <a:effectLst/>
                        </a:rPr>
                        <a:t>高光华、童景山出版社：清华大学出版社，</a:t>
                      </a:r>
                      <a:r>
                        <a:rPr lang="en-US" altLang="zh-CN" sz="1050">
                          <a:effectLst/>
                        </a:rPr>
                        <a:t>2007</a:t>
                      </a:r>
                      <a:r>
                        <a:rPr lang="zh-CN" altLang="en-US" sz="1050">
                          <a:effectLst/>
                        </a:rPr>
                        <a:t>年第一版。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其它科目参考书目同本学院其它专业的相应科目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</a:rPr>
                        <a:t>19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050">
                          <a:effectLst/>
                        </a:rPr>
                        <a:t>16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</a:rPr>
                        <a:t>3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712458"/>
                  </a:ext>
                </a:extLst>
              </a:tr>
              <a:tr h="843588"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 dirty="0">
                          <a:effectLst/>
                        </a:rPr>
                        <a:t>全日制</a:t>
                      </a:r>
                      <a:endParaRPr lang="zh-CN" altLang="en-US" sz="105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en-US" altLang="zh-CN" sz="1050" dirty="0">
                          <a:effectLst/>
                        </a:rPr>
                        <a:t>085216 </a:t>
                      </a:r>
                      <a:r>
                        <a:rPr lang="zh-CN" altLang="en-US" sz="1050" dirty="0">
                          <a:effectLst/>
                        </a:rPr>
                        <a:t>化学工程</a:t>
                      </a:r>
                      <a:endParaRPr lang="zh-CN" altLang="en-US" sz="105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en-US" altLang="zh-CN" sz="1050">
                          <a:effectLst/>
                        </a:rPr>
                        <a:t>01</a:t>
                      </a:r>
                      <a:r>
                        <a:rPr lang="zh-CN" altLang="en-US" sz="1050">
                          <a:effectLst/>
                        </a:rPr>
                        <a:t>煤综合利用与冶金焦炭质量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02</a:t>
                      </a:r>
                      <a:r>
                        <a:rPr lang="zh-CN" altLang="en-US" sz="1050">
                          <a:effectLst/>
                        </a:rPr>
                        <a:t>煤焦油与煤沥青综合利用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03</a:t>
                      </a:r>
                      <a:r>
                        <a:rPr lang="zh-CN" altLang="en-US" sz="1050">
                          <a:effectLst/>
                        </a:rPr>
                        <a:t>练焦煤资源配置与优化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04</a:t>
                      </a:r>
                      <a:r>
                        <a:rPr lang="zh-CN" altLang="en-US" sz="1050">
                          <a:effectLst/>
                        </a:rPr>
                        <a:t>新型煤基炭材料及催化剂制备与应用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05</a:t>
                      </a:r>
                      <a:r>
                        <a:rPr lang="zh-CN" altLang="en-US" sz="1050">
                          <a:effectLst/>
                        </a:rPr>
                        <a:t>煤焦化产品深度分离与绿色利用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06</a:t>
                      </a:r>
                      <a:r>
                        <a:rPr lang="zh-CN" altLang="en-US" sz="1050">
                          <a:effectLst/>
                        </a:rPr>
                        <a:t>化工生产过程优化与系统节能及其装备自动控制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07</a:t>
                      </a:r>
                      <a:r>
                        <a:rPr lang="zh-CN" altLang="en-US" sz="1050">
                          <a:effectLst/>
                        </a:rPr>
                        <a:t>精细化学品合成与高效转化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08</a:t>
                      </a:r>
                      <a:r>
                        <a:rPr lang="zh-CN" altLang="en-US" sz="1050">
                          <a:effectLst/>
                        </a:rPr>
                        <a:t>高性能电极材料与光电信息技术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09</a:t>
                      </a:r>
                      <a:r>
                        <a:rPr lang="zh-CN" altLang="en-US" sz="1050">
                          <a:effectLst/>
                        </a:rPr>
                        <a:t>生物质催化转化与应用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①</a:t>
                      </a:r>
                      <a:r>
                        <a:rPr lang="en-US" altLang="zh-CN" sz="1050">
                          <a:effectLst/>
                        </a:rPr>
                        <a:t>101</a:t>
                      </a:r>
                      <a:r>
                        <a:rPr lang="zh-CN" altLang="en-US" sz="1050">
                          <a:effectLst/>
                        </a:rPr>
                        <a:t>思想政治理论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②</a:t>
                      </a:r>
                      <a:r>
                        <a:rPr lang="en-US" altLang="zh-CN" sz="1050">
                          <a:effectLst/>
                        </a:rPr>
                        <a:t>204</a:t>
                      </a:r>
                      <a:r>
                        <a:rPr lang="zh-CN" altLang="en-US" sz="1050">
                          <a:effectLst/>
                        </a:rPr>
                        <a:t>英语二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③</a:t>
                      </a:r>
                      <a:r>
                        <a:rPr lang="en-US" altLang="zh-CN" sz="1050">
                          <a:effectLst/>
                        </a:rPr>
                        <a:t>302</a:t>
                      </a:r>
                      <a:r>
                        <a:rPr lang="zh-CN" altLang="en-US" sz="1050">
                          <a:effectLst/>
                        </a:rPr>
                        <a:t>数学二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④</a:t>
                      </a:r>
                      <a:r>
                        <a:rPr lang="en-US" altLang="zh-CN" sz="1050">
                          <a:effectLst/>
                        </a:rPr>
                        <a:t>830</a:t>
                      </a:r>
                      <a:r>
                        <a:rPr lang="zh-CN" altLang="en-US" sz="1050">
                          <a:effectLst/>
                        </a:rPr>
                        <a:t>化工原理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或</a:t>
                      </a:r>
                      <a:r>
                        <a:rPr lang="en-US" altLang="zh-CN" sz="1050">
                          <a:effectLst/>
                        </a:rPr>
                        <a:t>831</a:t>
                      </a:r>
                      <a:r>
                        <a:rPr lang="zh-CN" altLang="en-US" sz="1050">
                          <a:effectLst/>
                        </a:rPr>
                        <a:t>物理化学（化工）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zh-CN" altLang="en-US" sz="1050">
                          <a:effectLst/>
                        </a:rPr>
                        <a:t>笔试科目：化工原理或物理化学</a:t>
                      </a:r>
                      <a:r>
                        <a:rPr lang="en-US" altLang="zh-CN" sz="1050">
                          <a:effectLst/>
                        </a:rPr>
                        <a:t>(</a:t>
                      </a:r>
                      <a:r>
                        <a:rPr lang="zh-CN" altLang="en-US" sz="1050">
                          <a:effectLst/>
                        </a:rPr>
                        <a:t>必须与初试科目不同</a:t>
                      </a:r>
                      <a:r>
                        <a:rPr lang="en-US" altLang="zh-CN" sz="1050">
                          <a:effectLst/>
                        </a:rPr>
                        <a:t>)</a:t>
                      </a:r>
                      <a:r>
                        <a:rPr lang="zh-CN" altLang="en-US" sz="1050">
                          <a:effectLst/>
                        </a:rPr>
                        <a:t>。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同等学力考生复试加试科目：</a:t>
                      </a:r>
                    </a:p>
                    <a:p>
                      <a:pPr rtl="0"/>
                      <a:r>
                        <a:rPr lang="en-US" altLang="zh-CN" sz="1050">
                          <a:effectLst/>
                        </a:rPr>
                        <a:t>1</a:t>
                      </a:r>
                      <a:r>
                        <a:rPr lang="zh-CN" altLang="en-US" sz="1050">
                          <a:effectLst/>
                        </a:rPr>
                        <a:t>、 有机化学或物理化学（必须与初试科目不同</a:t>
                      </a:r>
                      <a:r>
                        <a:rPr lang="en-US" altLang="zh-CN" sz="1050">
                          <a:effectLst/>
                        </a:rPr>
                        <a:t>)</a:t>
                      </a:r>
                      <a:r>
                        <a:rPr lang="zh-CN" altLang="en-US" sz="1050">
                          <a:effectLst/>
                        </a:rPr>
                        <a:t>； </a:t>
                      </a:r>
                      <a:r>
                        <a:rPr lang="en-US" altLang="zh-CN" sz="1050">
                          <a:effectLst/>
                        </a:rPr>
                        <a:t>2</a:t>
                      </a:r>
                      <a:r>
                        <a:rPr lang="zh-CN" altLang="en-US" sz="1050">
                          <a:effectLst/>
                        </a:rPr>
                        <a:t>、化工热力学。</a:t>
                      </a:r>
                    </a:p>
                    <a:p>
                      <a:pPr rtl="0"/>
                      <a:r>
                        <a:rPr lang="zh-CN" altLang="en-US" sz="1050">
                          <a:effectLst/>
                        </a:rPr>
                        <a:t>参考书目：同本学院其它专业的相应科目</a:t>
                      </a:r>
                      <a:endParaRPr lang="zh-CN" altLang="en-US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</a:rPr>
                        <a:t>37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050">
                          <a:effectLst/>
                        </a:rPr>
                        <a:t>35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effectLst/>
                        </a:rPr>
                        <a:t>2</a:t>
                      </a:r>
                      <a:endParaRPr lang="en-US" altLang="zh-CN" sz="105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5194218"/>
                  </a:ext>
                </a:extLst>
              </a:tr>
              <a:tr h="1066436">
                <a:tc>
                  <a:txBody>
                    <a:bodyPr/>
                    <a:lstStyle/>
                    <a:p>
                      <a:pPr rtl="0"/>
                      <a:r>
                        <a:rPr lang="zh-CN" altLang="en-US" sz="1050" dirty="0">
                          <a:effectLst/>
                        </a:rPr>
                        <a:t>非全日制</a:t>
                      </a:r>
                      <a:endParaRPr lang="zh-CN" altLang="en-US" sz="105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rtl="0"/>
                      <a:endParaRPr lang="zh-CN" altLang="en-US" sz="9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zh-CN" altLang="en-US" sz="9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zh-CN" altLang="en-US" sz="9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zh-CN" altLang="en-US" sz="9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>
                          <a:effectLst/>
                        </a:rPr>
                        <a:t>1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050">
                          <a:effectLst/>
                        </a:rPr>
                        <a:t>1</a:t>
                      </a:r>
                      <a:endParaRPr lang="en-US" altLang="zh-CN" sz="105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effectLst/>
                        </a:rPr>
                        <a:t>0</a:t>
                      </a:r>
                      <a:endParaRPr lang="en-US" altLang="zh-CN" sz="105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7961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58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60051" y="1960141"/>
            <a:ext cx="8589615" cy="3384376"/>
          </a:xfrm>
          <a:prstGeom prst="rect">
            <a:avLst/>
          </a:prstGeom>
          <a:solidFill>
            <a:srgbClr val="83CF8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015949" y="2505090"/>
            <a:ext cx="7077818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cap="all" dirty="0">
                <a:solidFill>
                  <a:schemeClr val="bg1"/>
                </a:solidFill>
                <a:cs typeface="Arial" panose="020B0604020202020204" pitchFamily="34" charset="0"/>
              </a:rPr>
              <a:t>安徽工业大学</a:t>
            </a:r>
            <a:endParaRPr lang="en-US" altLang="zh-CN" b="1" cap="all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zh-CN" altLang="en-US" sz="6000" b="1" cap="all" dirty="0">
                <a:solidFill>
                  <a:schemeClr val="bg1"/>
                </a:solidFill>
                <a:cs typeface="Arial" panose="020B0604020202020204" pitchFamily="34" charset="0"/>
              </a:rPr>
              <a:t>化学与化工学院</a:t>
            </a:r>
            <a:endParaRPr lang="zh-CN" altLang="en-US" sz="287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046163" y="4029789"/>
            <a:ext cx="6141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硕士生招生宣传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CA881D-8D06-4B34-B2EC-243E92219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" y="521618"/>
            <a:ext cx="648072" cy="646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9FC239-A14B-4E4D-AC35-39412F71C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07" y="516144"/>
            <a:ext cx="636677" cy="64643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011701-FBDA-4EE9-BD6A-7B4B8BADF953}"/>
              </a:ext>
            </a:extLst>
          </p:cNvPr>
          <p:cNvGrpSpPr/>
          <p:nvPr/>
        </p:nvGrpSpPr>
        <p:grpSpPr>
          <a:xfrm>
            <a:off x="2036887" y="444136"/>
            <a:ext cx="5403246" cy="709645"/>
            <a:chOff x="2324919" y="303957"/>
            <a:chExt cx="5352748" cy="70964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433D652-F901-46E0-B9DC-35AE2CE7F2C3}"/>
                </a:ext>
              </a:extLst>
            </p:cNvPr>
            <p:cNvSpPr txBox="1"/>
            <p:nvPr/>
          </p:nvSpPr>
          <p:spPr>
            <a:xfrm>
              <a:off x="2324919" y="303957"/>
              <a:ext cx="5352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2">
                      <a:lumMod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安徽工业大学化学与化工学院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D4EC573-E5C3-479F-A8E6-6613EA719089}"/>
                </a:ext>
              </a:extLst>
            </p:cNvPr>
            <p:cNvSpPr txBox="1"/>
            <p:nvPr/>
          </p:nvSpPr>
          <p:spPr>
            <a:xfrm>
              <a:off x="2425001" y="736603"/>
              <a:ext cx="525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AnHui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 of 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TechnologySchool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Chemistry and Chemical Engineering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https://timgsa.baidu.com/timg?image&amp;quality=80&amp;size=b9999_10000&amp;sec=1561002007891&amp;di=7472a0b505a432daca9b1199c8f2ce22&amp;imgtype=0&amp;src=http%3A%2F%2Fbj.bcebos.com%2Fkoubei%2Fcomt%2F1401535629_768a495466900168d8e645e736b21d13.png%3Fauthorization%3Dbce-auth-v1%2F834d7af9928c4e26a95107344125e95d%2F2017-01-10T03%3A24%3A28Z%2F3600%2F%2Fc7a1330465e0919b298d2bb0741889fc">
            <a:extLst>
              <a:ext uri="{FF2B5EF4-FFF2-40B4-BE49-F238E27FC236}">
                <a16:creationId xmlns:a16="http://schemas.microsoft.com/office/drawing/2014/main" id="{99FEC53F-19FE-4AD6-86EF-2A04FF3C4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35" r="26974" b="11894"/>
          <a:stretch/>
        </p:blipFill>
        <p:spPr bwMode="auto">
          <a:xfrm>
            <a:off x="1" y="1960141"/>
            <a:ext cx="42600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校院简介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078009"/>
      </p:ext>
    </p:extLst>
  </p:cSld>
  <p:clrMapOvr>
    <a:masterClrMapping/>
  </p:clrMapOvr>
  <p:transition spd="slow" advTm="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hut.edu.cn/_mediafile/cs3/2013/04/23/2tttptbibi.jpg">
            <a:extLst>
              <a:ext uri="{FF2B5EF4-FFF2-40B4-BE49-F238E27FC236}">
                <a16:creationId xmlns:a16="http://schemas.microsoft.com/office/drawing/2014/main" id="{9E4B1EFF-5CA3-46EE-9179-F3B08679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29" y="467536"/>
            <a:ext cx="8333543" cy="66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02B615F-CB5D-49A7-BAC7-7CCC58508A43}"/>
              </a:ext>
            </a:extLst>
          </p:cNvPr>
          <p:cNvSpPr/>
          <p:nvPr/>
        </p:nvSpPr>
        <p:spPr>
          <a:xfrm>
            <a:off x="0" y="1096045"/>
            <a:ext cx="12858750" cy="5400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181F8A-A648-4136-BEF3-98050A646457}"/>
              </a:ext>
            </a:extLst>
          </p:cNvPr>
          <p:cNvSpPr txBox="1"/>
          <p:nvPr/>
        </p:nvSpPr>
        <p:spPr>
          <a:xfrm>
            <a:off x="690704" y="1901852"/>
            <a:ext cx="6562421" cy="399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科技部与安徽省政府联动支持高校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国家“中西部高校基础能力建设工程”项目实施高校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“全国首批深化创新创业教育改革示范高校”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全国创新创业典型经验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强高校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教育部“卓越工程师教育培养计划”实施高校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安徽省地方特色高水平大学建设高校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850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全国高校共青团“第二课堂成绩单”制度试点单位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D217C1-CFF8-4E2D-9823-3C6BF83E3CE2}"/>
              </a:ext>
            </a:extLst>
          </p:cNvPr>
          <p:cNvSpPr/>
          <p:nvPr/>
        </p:nvSpPr>
        <p:spPr>
          <a:xfrm>
            <a:off x="8301583" y="1401411"/>
            <a:ext cx="3046603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占地面积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2555.15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8134E5-1B46-42B5-B5B2-DE82A5C11E8F}"/>
              </a:ext>
            </a:extLst>
          </p:cNvPr>
          <p:cNvSpPr/>
          <p:nvPr/>
        </p:nvSpPr>
        <p:spPr>
          <a:xfrm>
            <a:off x="8477476" y="2128732"/>
            <a:ext cx="2694815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佳山、秀山两校区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4D3F2CE-CCCC-47B0-AA3D-67C272602AE4}"/>
              </a:ext>
            </a:extLst>
          </p:cNvPr>
          <p:cNvSpPr/>
          <p:nvPr/>
        </p:nvSpPr>
        <p:spPr>
          <a:xfrm>
            <a:off x="8073121" y="2853207"/>
            <a:ext cx="3503523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教学科研仪器总值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ABE9BF-180B-4F32-83E0-3D2A9C4C18D2}"/>
              </a:ext>
            </a:extLst>
          </p:cNvPr>
          <p:cNvSpPr/>
          <p:nvPr/>
        </p:nvSpPr>
        <p:spPr>
          <a:xfrm>
            <a:off x="8343830" y="3577682"/>
            <a:ext cx="2962103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馆藏纸质文献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万册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0AD009-353C-4DFE-BBF9-F9C01FDB355F}"/>
              </a:ext>
            </a:extLst>
          </p:cNvPr>
          <p:cNvSpPr/>
          <p:nvPr/>
        </p:nvSpPr>
        <p:spPr>
          <a:xfrm>
            <a:off x="8843080" y="4304634"/>
            <a:ext cx="1963601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475790-308B-485D-B351-6BB04B355523}"/>
              </a:ext>
            </a:extLst>
          </p:cNvPr>
          <p:cNvSpPr/>
          <p:nvPr/>
        </p:nvSpPr>
        <p:spPr>
          <a:xfrm>
            <a:off x="7654947" y="5031586"/>
            <a:ext cx="4339865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教职工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2029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人，正高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人、副高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233DE5-AADE-4868-A335-FFB8EC884AEA}"/>
              </a:ext>
            </a:extLst>
          </p:cNvPr>
          <p:cNvSpPr/>
          <p:nvPr/>
        </p:nvSpPr>
        <p:spPr>
          <a:xfrm>
            <a:off x="7057101" y="5756061"/>
            <a:ext cx="55355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全日制本科生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21749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人，研究生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2792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人，留学生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C4FCD92-EE4F-4B61-9B21-B0985962C83B}"/>
              </a:ext>
            </a:extLst>
          </p:cNvPr>
          <p:cNvCxnSpPr>
            <a:cxnSpLocks/>
          </p:cNvCxnSpPr>
          <p:nvPr/>
        </p:nvCxnSpPr>
        <p:spPr>
          <a:xfrm>
            <a:off x="7293471" y="2200740"/>
            <a:ext cx="0" cy="328779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AA0EF466-D506-457E-8081-7E53735C2F03}"/>
              </a:ext>
            </a:extLst>
          </p:cNvPr>
          <p:cNvSpPr/>
          <p:nvPr/>
        </p:nvSpPr>
        <p:spPr>
          <a:xfrm>
            <a:off x="-18079" y="334521"/>
            <a:ext cx="4575246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校院简介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学校概况</a:t>
            </a:r>
          </a:p>
        </p:txBody>
      </p:sp>
    </p:spTree>
    <p:extLst>
      <p:ext uri="{BB962C8B-B14F-4D97-AF65-F5344CB8AC3E}">
        <p14:creationId xmlns:p14="http://schemas.microsoft.com/office/powerpoint/2010/main" val="294059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5D75FE0-D721-4614-86EB-AEF22307C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399375"/>
              </p:ext>
            </p:extLst>
          </p:nvPr>
        </p:nvGraphicFramePr>
        <p:xfrm>
          <a:off x="583377" y="1108094"/>
          <a:ext cx="11711632" cy="101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C289C87-FD35-4B83-848C-B04E6E059A8D}"/>
              </a:ext>
            </a:extLst>
          </p:cNvPr>
          <p:cNvSpPr txBox="1"/>
          <p:nvPr/>
        </p:nvSpPr>
        <p:spPr>
          <a:xfrm>
            <a:off x="1172791" y="2164914"/>
            <a:ext cx="125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B5A2D5-E31F-4ED9-AE20-AACF559E03B8}"/>
              </a:ext>
            </a:extLst>
          </p:cNvPr>
          <p:cNvSpPr txBox="1"/>
          <p:nvPr/>
        </p:nvSpPr>
        <p:spPr>
          <a:xfrm>
            <a:off x="4297545" y="2162666"/>
            <a:ext cx="125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2C2057-BA4E-4258-BC9B-FBF95C40820E}"/>
              </a:ext>
            </a:extLst>
          </p:cNvPr>
          <p:cNvSpPr txBox="1"/>
          <p:nvPr/>
        </p:nvSpPr>
        <p:spPr>
          <a:xfrm>
            <a:off x="7465897" y="2162666"/>
            <a:ext cx="125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0D0C5F-DFBD-46D8-805B-E3ECE2C28C28}"/>
              </a:ext>
            </a:extLst>
          </p:cNvPr>
          <p:cNvSpPr txBox="1"/>
          <p:nvPr/>
        </p:nvSpPr>
        <p:spPr>
          <a:xfrm>
            <a:off x="10605839" y="2162666"/>
            <a:ext cx="125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grpSp>
        <p:nvGrpSpPr>
          <p:cNvPr id="8" name="Group 109">
            <a:extLst>
              <a:ext uri="{FF2B5EF4-FFF2-40B4-BE49-F238E27FC236}">
                <a16:creationId xmlns:a16="http://schemas.microsoft.com/office/drawing/2014/main" id="{EE9F0037-A94E-4527-A899-958C817B4B81}"/>
              </a:ext>
            </a:extLst>
          </p:cNvPr>
          <p:cNvGrpSpPr>
            <a:grpSpLocks/>
          </p:cNvGrpSpPr>
          <p:nvPr/>
        </p:nvGrpSpPr>
        <p:grpSpPr bwMode="auto">
          <a:xfrm>
            <a:off x="1518097" y="2554836"/>
            <a:ext cx="9822556" cy="4503054"/>
            <a:chOff x="243" y="1406"/>
            <a:chExt cx="5404" cy="1709"/>
          </a:xfrm>
        </p:grpSpPr>
        <p:sp>
          <p:nvSpPr>
            <p:cNvPr id="10" name="同侧圆角矩形 100">
              <a:extLst>
                <a:ext uri="{FF2B5EF4-FFF2-40B4-BE49-F238E27FC236}">
                  <a16:creationId xmlns:a16="http://schemas.microsoft.com/office/drawing/2014/main" id="{155E0A41-E7A1-4CA8-B83E-EC090E9BB6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10" y="2072"/>
              <a:ext cx="1270" cy="1043"/>
            </a:xfrm>
            <a:custGeom>
              <a:avLst/>
              <a:gdLst>
                <a:gd name="T0" fmla="*/ 297259 w 1254097"/>
                <a:gd name="T1" fmla="*/ 0 h 1750146"/>
                <a:gd name="T2" fmla="*/ 956838 w 1254097"/>
                <a:gd name="T3" fmla="*/ 0 h 1750146"/>
                <a:gd name="T4" fmla="*/ 1254097 w 1254097"/>
                <a:gd name="T5" fmla="*/ 297259 h 1750146"/>
                <a:gd name="T6" fmla="*/ 1254097 w 1254097"/>
                <a:gd name="T7" fmla="*/ 297260 h 1750146"/>
                <a:gd name="T8" fmla="*/ 1254097 w 1254097"/>
                <a:gd name="T9" fmla="*/ 1750146 h 1750146"/>
                <a:gd name="T10" fmla="*/ 0 w 1254097"/>
                <a:gd name="T11" fmla="*/ 1750146 h 1750146"/>
                <a:gd name="T12" fmla="*/ 0 w 1254097"/>
                <a:gd name="T13" fmla="*/ 297259 h 1750146"/>
                <a:gd name="T14" fmla="*/ 297259 w 1254097"/>
                <a:gd name="T15" fmla="*/ 0 h 1750146"/>
                <a:gd name="T16" fmla="*/ 297260 w 1254097"/>
                <a:gd name="T17" fmla="*/ 0 h 1750146"/>
                <a:gd name="T18" fmla="*/ 297259 w 1254097"/>
                <a:gd name="T19" fmla="*/ 0 h 175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097" h="1750146">
                  <a:moveTo>
                    <a:pt x="297259" y="0"/>
                  </a:moveTo>
                  <a:lnTo>
                    <a:pt x="956838" y="0"/>
                  </a:lnTo>
                  <a:cubicBezTo>
                    <a:pt x="1121010" y="0"/>
                    <a:pt x="1254097" y="133087"/>
                    <a:pt x="1254097" y="297259"/>
                  </a:cubicBezTo>
                  <a:cubicBezTo>
                    <a:pt x="1254097" y="297259"/>
                    <a:pt x="1254097" y="297260"/>
                    <a:pt x="1254097" y="297260"/>
                  </a:cubicBezTo>
                  <a:lnTo>
                    <a:pt x="1254097" y="1750146"/>
                  </a:lnTo>
                  <a:lnTo>
                    <a:pt x="0" y="1750146"/>
                  </a:lnTo>
                  <a:lnTo>
                    <a:pt x="0" y="297259"/>
                  </a:lnTo>
                  <a:cubicBezTo>
                    <a:pt x="0" y="133087"/>
                    <a:pt x="133087" y="0"/>
                    <a:pt x="297259" y="0"/>
                  </a:cubicBezTo>
                  <a:cubicBezTo>
                    <a:pt x="297259" y="0"/>
                    <a:pt x="297260" y="0"/>
                    <a:pt x="297260" y="0"/>
                  </a:cubicBezTo>
                  <a:lnTo>
                    <a:pt x="297259" y="0"/>
                  </a:lnTo>
                  <a:close/>
                </a:path>
              </a:pathLst>
            </a:custGeom>
            <a:noFill/>
            <a:ln w="19050">
              <a:solidFill>
                <a:srgbClr val="66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7DB7B734-FDED-403E-AC6A-A80742CE6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559"/>
              <a:ext cx="4054" cy="375"/>
              <a:chOff x="1" y="0"/>
              <a:chExt cx="10138" cy="936"/>
            </a:xfrm>
          </p:grpSpPr>
          <p:cxnSp>
            <p:nvCxnSpPr>
              <p:cNvPr id="30" name="AutoShape 51">
                <a:extLst>
                  <a:ext uri="{FF2B5EF4-FFF2-40B4-BE49-F238E27FC236}">
                    <a16:creationId xmlns:a16="http://schemas.microsoft.com/office/drawing/2014/main" id="{F6435D00-4F5E-46CC-9651-BC7D7A7A94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89" y="347"/>
                <a:ext cx="0" cy="589"/>
              </a:xfrm>
              <a:prstGeom prst="straightConnector1">
                <a:avLst/>
              </a:prstGeom>
              <a:noFill/>
              <a:ln w="19050">
                <a:solidFill>
                  <a:srgbClr val="5482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51">
                <a:extLst>
                  <a:ext uri="{FF2B5EF4-FFF2-40B4-BE49-F238E27FC236}">
                    <a16:creationId xmlns:a16="http://schemas.microsoft.com/office/drawing/2014/main" id="{1928784B-8D80-4117-B997-26435B8872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" y="325"/>
                <a:ext cx="15" cy="365"/>
              </a:xfrm>
              <a:prstGeom prst="straightConnector1">
                <a:avLst/>
              </a:prstGeom>
              <a:noFill/>
              <a:ln w="19050">
                <a:solidFill>
                  <a:srgbClr val="5482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51">
                <a:extLst>
                  <a:ext uri="{FF2B5EF4-FFF2-40B4-BE49-F238E27FC236}">
                    <a16:creationId xmlns:a16="http://schemas.microsoft.com/office/drawing/2014/main" id="{6DF9C111-F487-401C-960E-18CF76F712B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94" y="315"/>
                <a:ext cx="0" cy="325"/>
              </a:xfrm>
              <a:prstGeom prst="straightConnector1">
                <a:avLst/>
              </a:prstGeom>
              <a:noFill/>
              <a:ln w="19050">
                <a:solidFill>
                  <a:srgbClr val="5482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Line 1317">
                <a:extLst>
                  <a:ext uri="{FF2B5EF4-FFF2-40B4-BE49-F238E27FC236}">
                    <a16:creationId xmlns:a16="http://schemas.microsoft.com/office/drawing/2014/main" id="{BC8FA50B-9AA4-4C33-BB78-B451EA8A0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6" y="0"/>
                <a:ext cx="5" cy="0"/>
              </a:xfrm>
              <a:prstGeom prst="line">
                <a:avLst/>
              </a:prstGeom>
              <a:noFill/>
              <a:ln w="12700" cap="rnd">
                <a:solidFill>
                  <a:srgbClr val="5482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4" name="直接箭头连接符 39955">
                <a:extLst>
                  <a:ext uri="{FF2B5EF4-FFF2-40B4-BE49-F238E27FC236}">
                    <a16:creationId xmlns:a16="http://schemas.microsoft.com/office/drawing/2014/main" id="{AA1718B1-2DE9-4B16-A657-2A7C2C2B2B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" y="325"/>
                <a:ext cx="10138" cy="40"/>
              </a:xfrm>
              <a:prstGeom prst="straightConnector1">
                <a:avLst/>
              </a:prstGeom>
              <a:noFill/>
              <a:ln w="19050">
                <a:solidFill>
                  <a:srgbClr val="5482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51">
                <a:extLst>
                  <a:ext uri="{FF2B5EF4-FFF2-40B4-BE49-F238E27FC236}">
                    <a16:creationId xmlns:a16="http://schemas.microsoft.com/office/drawing/2014/main" id="{5DBCD7DE-B305-4482-939B-822977878E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122" y="347"/>
                <a:ext cx="0" cy="328"/>
              </a:xfrm>
              <a:prstGeom prst="straightConnector1">
                <a:avLst/>
              </a:prstGeom>
              <a:noFill/>
              <a:ln w="19050">
                <a:solidFill>
                  <a:srgbClr val="5482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直接连接符 24">
              <a:extLst>
                <a:ext uri="{FF2B5EF4-FFF2-40B4-BE49-F238E27FC236}">
                  <a16:creationId xmlns:a16="http://schemas.microsoft.com/office/drawing/2014/main" id="{2EC12864-050B-4592-9BD2-85BBE349E0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43" y="1904"/>
              <a:ext cx="85" cy="1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同侧圆角矩形 108">
              <a:extLst>
                <a:ext uri="{FF2B5EF4-FFF2-40B4-BE49-F238E27FC236}">
                  <a16:creationId xmlns:a16="http://schemas.microsoft.com/office/drawing/2014/main" id="{1C8B2558-9565-4CBA-BF56-EF952A85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406"/>
              <a:ext cx="2464" cy="261"/>
            </a:xfrm>
            <a:custGeom>
              <a:avLst/>
              <a:gdLst>
                <a:gd name="T0" fmla="*/ 0 w 3374404"/>
                <a:gd name="T1" fmla="*/ 0 h 597042"/>
                <a:gd name="T2" fmla="*/ 0 w 3374404"/>
                <a:gd name="T3" fmla="*/ 0 h 597042"/>
                <a:gd name="T4" fmla="*/ 0 w 3374404"/>
                <a:gd name="T5" fmla="*/ 0 h 597042"/>
                <a:gd name="T6" fmla="*/ 0 w 3374404"/>
                <a:gd name="T7" fmla="*/ 0 h 59704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374404"/>
                <a:gd name="T13" fmla="*/ 0 h 597042"/>
                <a:gd name="T14" fmla="*/ 3374404 w 3374404"/>
                <a:gd name="T15" fmla="*/ 597042 h 5970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4404" h="597042">
                  <a:moveTo>
                    <a:pt x="298521" y="0"/>
                  </a:moveTo>
                  <a:lnTo>
                    <a:pt x="3075883" y="0"/>
                  </a:lnTo>
                  <a:cubicBezTo>
                    <a:pt x="3240752" y="0"/>
                    <a:pt x="3374404" y="133652"/>
                    <a:pt x="3374404" y="298521"/>
                  </a:cubicBezTo>
                  <a:cubicBezTo>
                    <a:pt x="3374404" y="298521"/>
                    <a:pt x="3374404" y="298522"/>
                    <a:pt x="3374404" y="298522"/>
                  </a:cubicBezTo>
                  <a:lnTo>
                    <a:pt x="3374404" y="597042"/>
                  </a:lnTo>
                  <a:lnTo>
                    <a:pt x="0" y="597042"/>
                  </a:lnTo>
                  <a:lnTo>
                    <a:pt x="0" y="298521"/>
                  </a:lnTo>
                  <a:cubicBezTo>
                    <a:pt x="0" y="133652"/>
                    <a:pt x="133652" y="0"/>
                    <a:pt x="298521" y="0"/>
                  </a:cubicBezTo>
                  <a:cubicBezTo>
                    <a:pt x="298521" y="0"/>
                    <a:pt x="298522" y="0"/>
                    <a:pt x="298522" y="0"/>
                  </a:cubicBezTo>
                  <a:lnTo>
                    <a:pt x="298521" y="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</a:t>
              </a:r>
            </a:p>
          </p:txBody>
        </p:sp>
        <p:sp>
          <p:nvSpPr>
            <p:cNvPr id="14" name="矩形 32">
              <a:extLst>
                <a:ext uri="{FF2B5EF4-FFF2-40B4-BE49-F238E27FC236}">
                  <a16:creationId xmlns:a16="http://schemas.microsoft.com/office/drawing/2014/main" id="{33B050E2-2B4D-46D2-8A23-B015B16F7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1790"/>
              <a:ext cx="1232" cy="26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党委工会</a:t>
              </a:r>
            </a:p>
          </p:txBody>
        </p:sp>
        <p:cxnSp>
          <p:nvCxnSpPr>
            <p:cNvPr id="15" name="直接连接符 24">
              <a:extLst>
                <a:ext uri="{FF2B5EF4-FFF2-40B4-BE49-F238E27FC236}">
                  <a16:creationId xmlns:a16="http://schemas.microsoft.com/office/drawing/2014/main" id="{7B697FEB-C88B-4CDE-84BB-84A8D19D1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884" y="1902"/>
              <a:ext cx="85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7">
              <a:extLst>
                <a:ext uri="{FF2B5EF4-FFF2-40B4-BE49-F238E27FC236}">
                  <a16:creationId xmlns:a16="http://schemas.microsoft.com/office/drawing/2014/main" id="{B3DE4F47-C051-44C3-9CB3-BAA7C9F081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38" y="1836"/>
              <a:ext cx="0" cy="98"/>
            </a:xfrm>
            <a:prstGeom prst="straightConnector1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4">
              <a:extLst>
                <a:ext uri="{FF2B5EF4-FFF2-40B4-BE49-F238E27FC236}">
                  <a16:creationId xmlns:a16="http://schemas.microsoft.com/office/drawing/2014/main" id="{CBF0D0D5-E6D2-4601-992C-2440C91D52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38" y="1836"/>
              <a:ext cx="0" cy="98"/>
            </a:xfrm>
            <a:prstGeom prst="straightConnector1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文本框 39956">
              <a:extLst>
                <a:ext uri="{FF2B5EF4-FFF2-40B4-BE49-F238E27FC236}">
                  <a16:creationId xmlns:a16="http://schemas.microsoft.com/office/drawing/2014/main" id="{C7C85ECF-5892-40FE-8D57-D5FBBCD52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1430"/>
              <a:ext cx="230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学院机构设置</a:t>
              </a:r>
            </a:p>
          </p:txBody>
        </p:sp>
        <p:sp>
          <p:nvSpPr>
            <p:cNvPr id="19" name="矩形 32">
              <a:extLst>
                <a:ext uri="{FF2B5EF4-FFF2-40B4-BE49-F238E27FC236}">
                  <a16:creationId xmlns:a16="http://schemas.microsoft.com/office/drawing/2014/main" id="{9EBABED4-3FF2-46DA-8C0E-5060353A4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1783"/>
              <a:ext cx="1294" cy="26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职能科室</a:t>
              </a:r>
            </a:p>
          </p:txBody>
        </p:sp>
        <p:cxnSp>
          <p:nvCxnSpPr>
            <p:cNvPr id="20" name="AutoShape 17">
              <a:extLst>
                <a:ext uri="{FF2B5EF4-FFF2-40B4-BE49-F238E27FC236}">
                  <a16:creationId xmlns:a16="http://schemas.microsoft.com/office/drawing/2014/main" id="{CFCBA287-2DC7-4E51-AC34-69BB28AAC0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9" y="1849"/>
              <a:ext cx="0" cy="98"/>
            </a:xfrm>
            <a:prstGeom prst="straightConnector1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4">
              <a:extLst>
                <a:ext uri="{FF2B5EF4-FFF2-40B4-BE49-F238E27FC236}">
                  <a16:creationId xmlns:a16="http://schemas.microsoft.com/office/drawing/2014/main" id="{6E9172FC-8923-4969-84F7-8676025D53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9" y="1849"/>
              <a:ext cx="0" cy="98"/>
            </a:xfrm>
            <a:prstGeom prst="straightConnector1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矩形 32">
              <a:extLst>
                <a:ext uri="{FF2B5EF4-FFF2-40B4-BE49-F238E27FC236}">
                  <a16:creationId xmlns:a16="http://schemas.microsoft.com/office/drawing/2014/main" id="{9ED39067-DD4D-4DF6-A0B8-0C340FEDE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775"/>
              <a:ext cx="1281" cy="26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学术机构</a:t>
              </a:r>
            </a:p>
          </p:txBody>
        </p:sp>
        <p:sp>
          <p:nvSpPr>
            <p:cNvPr id="23" name="同侧圆角矩形 100">
              <a:extLst>
                <a:ext uri="{FF2B5EF4-FFF2-40B4-BE49-F238E27FC236}">
                  <a16:creationId xmlns:a16="http://schemas.microsoft.com/office/drawing/2014/main" id="{864F1D2B-3F52-4B34-AACE-2A5D5423B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" y="2072"/>
              <a:ext cx="1179" cy="1043"/>
            </a:xfrm>
            <a:custGeom>
              <a:avLst/>
              <a:gdLst>
                <a:gd name="T0" fmla="*/ 297259 w 1254097"/>
                <a:gd name="T1" fmla="*/ 0 h 1750146"/>
                <a:gd name="T2" fmla="*/ 956838 w 1254097"/>
                <a:gd name="T3" fmla="*/ 0 h 1750146"/>
                <a:gd name="T4" fmla="*/ 1254097 w 1254097"/>
                <a:gd name="T5" fmla="*/ 297259 h 1750146"/>
                <a:gd name="T6" fmla="*/ 1254097 w 1254097"/>
                <a:gd name="T7" fmla="*/ 297260 h 1750146"/>
                <a:gd name="T8" fmla="*/ 1254097 w 1254097"/>
                <a:gd name="T9" fmla="*/ 1750146 h 1750146"/>
                <a:gd name="T10" fmla="*/ 0 w 1254097"/>
                <a:gd name="T11" fmla="*/ 1750146 h 1750146"/>
                <a:gd name="T12" fmla="*/ 0 w 1254097"/>
                <a:gd name="T13" fmla="*/ 297259 h 1750146"/>
                <a:gd name="T14" fmla="*/ 297259 w 1254097"/>
                <a:gd name="T15" fmla="*/ 0 h 1750146"/>
                <a:gd name="T16" fmla="*/ 297260 w 1254097"/>
                <a:gd name="T17" fmla="*/ 0 h 1750146"/>
                <a:gd name="T18" fmla="*/ 297259 w 1254097"/>
                <a:gd name="T19" fmla="*/ 0 h 175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097" h="1750146">
                  <a:moveTo>
                    <a:pt x="297259" y="0"/>
                  </a:moveTo>
                  <a:lnTo>
                    <a:pt x="956838" y="0"/>
                  </a:lnTo>
                  <a:cubicBezTo>
                    <a:pt x="1121010" y="0"/>
                    <a:pt x="1254097" y="133087"/>
                    <a:pt x="1254097" y="297259"/>
                  </a:cubicBezTo>
                  <a:cubicBezTo>
                    <a:pt x="1254097" y="297259"/>
                    <a:pt x="1254097" y="297260"/>
                    <a:pt x="1254097" y="297260"/>
                  </a:cubicBezTo>
                  <a:lnTo>
                    <a:pt x="1254097" y="1750146"/>
                  </a:lnTo>
                  <a:lnTo>
                    <a:pt x="0" y="1750146"/>
                  </a:lnTo>
                  <a:lnTo>
                    <a:pt x="0" y="297259"/>
                  </a:lnTo>
                  <a:cubicBezTo>
                    <a:pt x="0" y="133087"/>
                    <a:pt x="133087" y="0"/>
                    <a:pt x="297259" y="0"/>
                  </a:cubicBezTo>
                  <a:cubicBezTo>
                    <a:pt x="297259" y="0"/>
                    <a:pt x="297260" y="0"/>
                    <a:pt x="297260" y="0"/>
                  </a:cubicBezTo>
                  <a:lnTo>
                    <a:pt x="297259" y="0"/>
                  </a:lnTo>
                  <a:close/>
                </a:path>
              </a:pathLst>
            </a:custGeom>
            <a:noFill/>
            <a:ln w="19050">
              <a:solidFill>
                <a:srgbClr val="66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36">
              <a:extLst>
                <a:ext uri="{FF2B5EF4-FFF2-40B4-BE49-F238E27FC236}">
                  <a16:creationId xmlns:a16="http://schemas.microsoft.com/office/drawing/2014/main" id="{5A132682-CA41-456D-BB38-AE593BB7D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2072"/>
              <a:ext cx="1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学院党委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学院工会</a:t>
              </a:r>
              <a:endPara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79775DED-88D8-40B6-B802-F811B9F5F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072"/>
              <a:ext cx="1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学院办公室</a:t>
              </a:r>
              <a:endPara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学生工作办公室</a:t>
              </a:r>
              <a:endPara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同侧圆角矩形 100">
              <a:extLst>
                <a:ext uri="{FF2B5EF4-FFF2-40B4-BE49-F238E27FC236}">
                  <a16:creationId xmlns:a16="http://schemas.microsoft.com/office/drawing/2014/main" id="{819D7C54-5FE4-4E20-9082-7218FA953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71" y="2072"/>
              <a:ext cx="1257" cy="1043"/>
            </a:xfrm>
            <a:custGeom>
              <a:avLst/>
              <a:gdLst>
                <a:gd name="T0" fmla="*/ 297259 w 1254097"/>
                <a:gd name="T1" fmla="*/ 0 h 1750146"/>
                <a:gd name="T2" fmla="*/ 956838 w 1254097"/>
                <a:gd name="T3" fmla="*/ 0 h 1750146"/>
                <a:gd name="T4" fmla="*/ 1254097 w 1254097"/>
                <a:gd name="T5" fmla="*/ 297259 h 1750146"/>
                <a:gd name="T6" fmla="*/ 1254097 w 1254097"/>
                <a:gd name="T7" fmla="*/ 297260 h 1750146"/>
                <a:gd name="T8" fmla="*/ 1254097 w 1254097"/>
                <a:gd name="T9" fmla="*/ 1750146 h 1750146"/>
                <a:gd name="T10" fmla="*/ 0 w 1254097"/>
                <a:gd name="T11" fmla="*/ 1750146 h 1750146"/>
                <a:gd name="T12" fmla="*/ 0 w 1254097"/>
                <a:gd name="T13" fmla="*/ 297259 h 1750146"/>
                <a:gd name="T14" fmla="*/ 297259 w 1254097"/>
                <a:gd name="T15" fmla="*/ 0 h 1750146"/>
                <a:gd name="T16" fmla="*/ 297260 w 1254097"/>
                <a:gd name="T17" fmla="*/ 0 h 1750146"/>
                <a:gd name="T18" fmla="*/ 297259 w 1254097"/>
                <a:gd name="T19" fmla="*/ 0 h 175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097" h="1750146">
                  <a:moveTo>
                    <a:pt x="297259" y="0"/>
                  </a:moveTo>
                  <a:lnTo>
                    <a:pt x="956838" y="0"/>
                  </a:lnTo>
                  <a:cubicBezTo>
                    <a:pt x="1121010" y="0"/>
                    <a:pt x="1254097" y="133087"/>
                    <a:pt x="1254097" y="297259"/>
                  </a:cubicBezTo>
                  <a:cubicBezTo>
                    <a:pt x="1254097" y="297259"/>
                    <a:pt x="1254097" y="297260"/>
                    <a:pt x="1254097" y="297260"/>
                  </a:cubicBezTo>
                  <a:lnTo>
                    <a:pt x="1254097" y="1750146"/>
                  </a:lnTo>
                  <a:lnTo>
                    <a:pt x="0" y="1750146"/>
                  </a:lnTo>
                  <a:lnTo>
                    <a:pt x="0" y="297259"/>
                  </a:lnTo>
                  <a:cubicBezTo>
                    <a:pt x="0" y="133087"/>
                    <a:pt x="133087" y="0"/>
                    <a:pt x="297259" y="0"/>
                  </a:cubicBezTo>
                  <a:cubicBezTo>
                    <a:pt x="297259" y="0"/>
                    <a:pt x="297260" y="0"/>
                    <a:pt x="297260" y="0"/>
                  </a:cubicBezTo>
                  <a:lnTo>
                    <a:pt x="297259" y="0"/>
                  </a:lnTo>
                  <a:close/>
                </a:path>
              </a:pathLst>
            </a:custGeom>
            <a:noFill/>
            <a:ln w="19050">
              <a:solidFill>
                <a:srgbClr val="66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36">
              <a:extLst>
                <a:ext uri="{FF2B5EF4-FFF2-40B4-BE49-F238E27FC236}">
                  <a16:creationId xmlns:a16="http://schemas.microsoft.com/office/drawing/2014/main" id="{6A58E260-38D5-4AAC-BDAB-0D6EB74CC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2072"/>
              <a:ext cx="127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化学工程系</a:t>
              </a:r>
              <a:endPara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应用化学系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高分子材料系</a:t>
              </a:r>
              <a:endPara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化生与制药系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中心实验室</a:t>
              </a:r>
            </a:p>
          </p:txBody>
        </p:sp>
        <p:sp>
          <p:nvSpPr>
            <p:cNvPr id="28" name="同侧圆角矩形 100">
              <a:extLst>
                <a:ext uri="{FF2B5EF4-FFF2-40B4-BE49-F238E27FC236}">
                  <a16:creationId xmlns:a16="http://schemas.microsoft.com/office/drawing/2014/main" id="{2BAF2558-566F-4302-8F3E-66141A4EB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32" y="2072"/>
              <a:ext cx="1257" cy="1043"/>
            </a:xfrm>
            <a:custGeom>
              <a:avLst/>
              <a:gdLst>
                <a:gd name="T0" fmla="*/ 297259 w 1254097"/>
                <a:gd name="T1" fmla="*/ 0 h 1750146"/>
                <a:gd name="T2" fmla="*/ 956838 w 1254097"/>
                <a:gd name="T3" fmla="*/ 0 h 1750146"/>
                <a:gd name="T4" fmla="*/ 1254097 w 1254097"/>
                <a:gd name="T5" fmla="*/ 297259 h 1750146"/>
                <a:gd name="T6" fmla="*/ 1254097 w 1254097"/>
                <a:gd name="T7" fmla="*/ 297260 h 1750146"/>
                <a:gd name="T8" fmla="*/ 1254097 w 1254097"/>
                <a:gd name="T9" fmla="*/ 1750146 h 1750146"/>
                <a:gd name="T10" fmla="*/ 0 w 1254097"/>
                <a:gd name="T11" fmla="*/ 1750146 h 1750146"/>
                <a:gd name="T12" fmla="*/ 0 w 1254097"/>
                <a:gd name="T13" fmla="*/ 297259 h 1750146"/>
                <a:gd name="T14" fmla="*/ 297259 w 1254097"/>
                <a:gd name="T15" fmla="*/ 0 h 1750146"/>
                <a:gd name="T16" fmla="*/ 297260 w 1254097"/>
                <a:gd name="T17" fmla="*/ 0 h 1750146"/>
                <a:gd name="T18" fmla="*/ 297259 w 1254097"/>
                <a:gd name="T19" fmla="*/ 0 h 175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097" h="1750146">
                  <a:moveTo>
                    <a:pt x="297259" y="0"/>
                  </a:moveTo>
                  <a:lnTo>
                    <a:pt x="956838" y="0"/>
                  </a:lnTo>
                  <a:cubicBezTo>
                    <a:pt x="1121010" y="0"/>
                    <a:pt x="1254097" y="133087"/>
                    <a:pt x="1254097" y="297259"/>
                  </a:cubicBezTo>
                  <a:cubicBezTo>
                    <a:pt x="1254097" y="297259"/>
                    <a:pt x="1254097" y="297260"/>
                    <a:pt x="1254097" y="297260"/>
                  </a:cubicBezTo>
                  <a:lnTo>
                    <a:pt x="1254097" y="1750146"/>
                  </a:lnTo>
                  <a:lnTo>
                    <a:pt x="0" y="1750146"/>
                  </a:lnTo>
                  <a:lnTo>
                    <a:pt x="0" y="297259"/>
                  </a:lnTo>
                  <a:cubicBezTo>
                    <a:pt x="0" y="133087"/>
                    <a:pt x="133087" y="0"/>
                    <a:pt x="297259" y="0"/>
                  </a:cubicBezTo>
                  <a:cubicBezTo>
                    <a:pt x="297259" y="0"/>
                    <a:pt x="297260" y="0"/>
                    <a:pt x="297260" y="0"/>
                  </a:cubicBezTo>
                  <a:lnTo>
                    <a:pt x="297259" y="0"/>
                  </a:lnTo>
                  <a:close/>
                </a:path>
              </a:pathLst>
            </a:custGeom>
            <a:noFill/>
            <a:ln w="19050">
              <a:solidFill>
                <a:srgbClr val="66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36">
              <a:extLst>
                <a:ext uri="{FF2B5EF4-FFF2-40B4-BE49-F238E27FC236}">
                  <a16:creationId xmlns:a16="http://schemas.microsoft.com/office/drawing/2014/main" id="{3183373C-E8DC-492E-A713-020EA86F5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072"/>
              <a:ext cx="1361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学位委员会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教授委员会</a:t>
              </a:r>
            </a:p>
            <a:p>
              <a:pPr algn="ctr" eaLnBrk="0" hangingPunct="0">
                <a:lnSpc>
                  <a:spcPct val="150000"/>
                </a:lnSpc>
                <a:buClr>
                  <a:srgbClr val="000066"/>
                </a:buClr>
                <a:buFont typeface="Wingdings" panose="05000000000000000000" pitchFamily="2" charset="2"/>
                <a:buChar char="Ø"/>
              </a:pPr>
              <a:r>
                <a:rPr lang="zh-CN" altLang="en-US" sz="1400" b="1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教学工作专委会</a:t>
              </a:r>
            </a:p>
            <a:p>
              <a:pPr algn="ctr" eaLnBrk="0" hangingPunct="0">
                <a:lnSpc>
                  <a:spcPct val="150000"/>
                </a:lnSpc>
                <a:buClr>
                  <a:srgbClr val="000066"/>
                </a:buClr>
                <a:buFont typeface="Wingdings" panose="05000000000000000000" pitchFamily="2" charset="2"/>
                <a:buChar char="Ø"/>
              </a:pPr>
              <a:r>
                <a:rPr lang="zh-CN" altLang="en-US" sz="1400" b="1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学科与科研工作专委会</a:t>
              </a:r>
              <a:endParaRPr lang="zh-CN" altLang="zh-CN" sz="1400" b="1" noProof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32">
              <a:extLst>
                <a:ext uri="{FF2B5EF4-FFF2-40B4-BE49-F238E27FC236}">
                  <a16:creationId xmlns:a16="http://schemas.microsoft.com/office/drawing/2014/main" id="{C8301BF2-CD16-43D1-AEF1-084FFA88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779"/>
              <a:ext cx="1265" cy="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教学机构</a:t>
              </a:r>
            </a:p>
          </p:txBody>
        </p:sp>
      </p:grpSp>
      <p:sp>
        <p:nvSpPr>
          <p:cNvPr id="36" name="AutoShape 111">
            <a:extLst>
              <a:ext uri="{FF2B5EF4-FFF2-40B4-BE49-F238E27FC236}">
                <a16:creationId xmlns:a16="http://schemas.microsoft.com/office/drawing/2014/main" id="{81810736-84B8-44D3-8351-AB6C926F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253" y="5529644"/>
            <a:ext cx="3348583" cy="390937"/>
          </a:xfrm>
          <a:prstGeom prst="wedgeRoundRectCallout">
            <a:avLst>
              <a:gd name="adj1" fmla="val 74894"/>
              <a:gd name="adj2" fmla="val -69384"/>
              <a:gd name="adj3" fmla="val 16667"/>
            </a:avLst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系室</a:t>
            </a:r>
            <a:r>
              <a:rPr lang="zh-CN" altLang="en-US" sz="1800" b="1" dirty="0">
                <a:solidFill>
                  <a:srgbClr val="5482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中心实验室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C398047-18F0-4B36-9C7F-8666498AFEC7}"/>
              </a:ext>
            </a:extLst>
          </p:cNvPr>
          <p:cNvSpPr/>
          <p:nvPr/>
        </p:nvSpPr>
        <p:spPr>
          <a:xfrm>
            <a:off x="-18079" y="334521"/>
            <a:ext cx="500729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校院简介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学院概况</a:t>
            </a:r>
          </a:p>
        </p:txBody>
      </p:sp>
    </p:spTree>
    <p:extLst>
      <p:ext uri="{BB962C8B-B14F-4D97-AF65-F5344CB8AC3E}">
        <p14:creationId xmlns:p14="http://schemas.microsoft.com/office/powerpoint/2010/main" val="42066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802341" y="1657929"/>
            <a:ext cx="1641755" cy="16417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产学研合作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946461" y="913481"/>
            <a:ext cx="6508519" cy="3278907"/>
            <a:chOff x="4158276" y="1029941"/>
            <a:chExt cx="4628534" cy="2331795"/>
          </a:xfrm>
        </p:grpSpPr>
        <p:sp>
          <p:nvSpPr>
            <p:cNvPr id="38" name="Rectangle 37"/>
            <p:cNvSpPr/>
            <p:nvPr/>
          </p:nvSpPr>
          <p:spPr>
            <a:xfrm>
              <a:off x="4158276" y="1029941"/>
              <a:ext cx="4628534" cy="2204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358336" y="1190447"/>
              <a:ext cx="4243652" cy="2171289"/>
              <a:chOff x="357808" y="1333323"/>
              <a:chExt cx="4243652" cy="217128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57808" y="1702231"/>
                <a:ext cx="1167534" cy="11675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师资</a:t>
                </a:r>
                <a:endPara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力量</a:t>
                </a:r>
                <a:endPara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78968" y="1333323"/>
                <a:ext cx="2922492" cy="217128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       学院职工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98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人，其中教授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23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人，副教授（高级实验师）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34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人，具有博士学位的老师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66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人。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       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包括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中科院百人计划</a:t>
                </a:r>
                <a:r>
                  <a:rPr lang="en-US" altLang="zh-CN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教育部新世纪人才资助计划</a:t>
                </a:r>
                <a:r>
                  <a:rPr lang="en-US" altLang="zh-CN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皖江学者特聘教授</a:t>
                </a:r>
                <a:r>
                  <a:rPr lang="en-US" altLang="zh-CN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安徽省省级拔尖人才</a:t>
                </a:r>
                <a:r>
                  <a:rPr lang="en-US" altLang="zh-CN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安徽省学术与技术带头人及后备人选</a:t>
                </a:r>
                <a:r>
                  <a:rPr lang="en-US" altLang="zh-CN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r>
                  <a:rPr lang="zh-CN" altLang="en-US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人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等。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8" y="3736363"/>
            <a:ext cx="11954001" cy="3161762"/>
            <a:chOff x="285720" y="3042924"/>
            <a:chExt cx="4881691" cy="1843914"/>
          </a:xfrm>
        </p:grpSpPr>
        <p:sp>
          <p:nvSpPr>
            <p:cNvPr id="54" name="Rectangle 53"/>
            <p:cNvSpPr/>
            <p:nvPr/>
          </p:nvSpPr>
          <p:spPr>
            <a:xfrm>
              <a:off x="285720" y="3042924"/>
              <a:ext cx="4881691" cy="18439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408789" y="3252200"/>
              <a:ext cx="2914331" cy="1425360"/>
              <a:chOff x="694541" y="1680564"/>
              <a:chExt cx="2914331" cy="142536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694541" y="1922881"/>
                <a:ext cx="670448" cy="95745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科研</a:t>
                </a:r>
                <a:endPara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状况</a:t>
                </a:r>
                <a:endParaRPr 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63351" y="1680564"/>
                <a:ext cx="2145521" cy="142536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近五年来，完成科研项目</a:t>
                </a:r>
                <a:r>
                  <a:rPr lang="zh-CN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278项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，包括：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主持国家基金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48项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（含重点1项）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承担973子课题、863专题等国家级项目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5项</a:t>
                </a:r>
                <a:endPara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国际科技合作项目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2项</a:t>
                </a:r>
                <a:endPara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省自然科学基金项目在内的省部级课题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39项</a:t>
                </a:r>
                <a:endPara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宝钢等产学研课题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188项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，到位经费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70</a:t>
                </a:r>
                <a:r>
                  <a:rPr lang="en-US" altLang="zh-CN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00</a:t>
                </a:r>
                <a:r>
                  <a:rPr lang="zh-CN" altLang="en-US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余万元</a:t>
                </a:r>
                <a:endParaRPr lang="zh-CN" altLang="en-US" sz="1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ED3DD5D-53E1-423A-AEC6-C3C3FADB4C4D}"/>
              </a:ext>
            </a:extLst>
          </p:cNvPr>
          <p:cNvSpPr txBox="1"/>
          <p:nvPr/>
        </p:nvSpPr>
        <p:spPr>
          <a:xfrm>
            <a:off x="2723458" y="1255815"/>
            <a:ext cx="2880505" cy="213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马钢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宝钢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山东盛隆焦化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安徽铜陵泰富特种材料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安徽华星化工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1F3A0F-070F-49DD-9B32-6FAB05A93519}"/>
              </a:ext>
            </a:extLst>
          </p:cNvPr>
          <p:cNvSpPr txBox="1"/>
          <p:nvPr/>
        </p:nvSpPr>
        <p:spPr>
          <a:xfrm>
            <a:off x="7797527" y="4449521"/>
            <a:ext cx="4488237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发表SCI/EI收录论文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389篇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（HCP 14篇）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授权发明专利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142项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获省部级科技奖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7项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与学院相关的我校</a:t>
            </a:r>
            <a:r>
              <a:rPr lang="zh-CN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化学、工程学和材料科学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三个学科进入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全球ESI前1%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059321F-CE97-4FAC-A16C-59F6469E727B}"/>
              </a:ext>
            </a:extLst>
          </p:cNvPr>
          <p:cNvSpPr/>
          <p:nvPr/>
        </p:nvSpPr>
        <p:spPr>
          <a:xfrm>
            <a:off x="-18079" y="334521"/>
            <a:ext cx="500729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校院简介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学院概况</a:t>
            </a:r>
          </a:p>
        </p:txBody>
      </p:sp>
    </p:spTree>
    <p:extLst>
      <p:ext uri="{BB962C8B-B14F-4D97-AF65-F5344CB8AC3E}">
        <p14:creationId xmlns:p14="http://schemas.microsoft.com/office/powerpoint/2010/main" val="41326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45AA08C-5EA5-419C-8097-B3F36A9E6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34350"/>
              </p:ext>
            </p:extLst>
          </p:nvPr>
        </p:nvGraphicFramePr>
        <p:xfrm>
          <a:off x="884759" y="1240061"/>
          <a:ext cx="11305255" cy="5400603"/>
        </p:xfrm>
        <a:graphic>
          <a:graphicData uri="http://schemas.openxmlformats.org/drawingml/2006/table">
            <a:tbl>
              <a:tblPr/>
              <a:tblGrid>
                <a:gridCol w="93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批准部门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安徽省重点实验室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煤洁净转化与高值化利用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科技厅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kumimoji="0" lang="zh-CN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安徽省高校重点实验室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煤洁净转化与综合利用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教育厅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kumimoji="0" lang="zh-CN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高校省级科技创新团队</a:t>
                      </a:r>
                      <a:endParaRPr kumimoji="0" lang="zh-CN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煤资源转化与洁净利用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教育厅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kumimoji="0" lang="zh-CN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省级示范中心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化工过程虚拟仿真实验教学中心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教育厅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kumimoji="0" lang="zh-CN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省级示范中心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基础化学实验示范中心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教育厅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kumimoji="0" lang="zh-CN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省级教学团队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无机化学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教育厅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省级教学团队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化工基础课程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教育厅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36761722-DB1D-4A7B-BF05-6FFA36DF94FE}"/>
              </a:ext>
            </a:extLst>
          </p:cNvPr>
          <p:cNvSpPr/>
          <p:nvPr/>
        </p:nvSpPr>
        <p:spPr>
          <a:xfrm>
            <a:off x="-18079" y="334521"/>
            <a:ext cx="5007294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校院简介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学院概况</a:t>
            </a:r>
          </a:p>
        </p:txBody>
      </p:sp>
    </p:spTree>
    <p:extLst>
      <p:ext uri="{BB962C8B-B14F-4D97-AF65-F5344CB8AC3E}">
        <p14:creationId xmlns:p14="http://schemas.microsoft.com/office/powerpoint/2010/main" val="272716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663"/>
          <p:cNvSpPr/>
          <p:nvPr/>
        </p:nvSpPr>
        <p:spPr>
          <a:xfrm>
            <a:off x="10662641" y="3869244"/>
            <a:ext cx="21961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hape 1664"/>
          <p:cNvSpPr/>
          <p:nvPr/>
        </p:nvSpPr>
        <p:spPr>
          <a:xfrm>
            <a:off x="2051446" y="3869243"/>
            <a:ext cx="121994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660"/>
          <p:cNvSpPr/>
          <p:nvPr/>
        </p:nvSpPr>
        <p:spPr>
          <a:xfrm>
            <a:off x="3297106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1"/>
          <p:cNvSpPr/>
          <p:nvPr/>
        </p:nvSpPr>
        <p:spPr>
          <a:xfrm>
            <a:off x="5429424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2"/>
          <p:cNvSpPr/>
          <p:nvPr/>
        </p:nvSpPr>
        <p:spPr>
          <a:xfrm>
            <a:off x="7561742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3"/>
          <p:cNvSpPr/>
          <p:nvPr/>
        </p:nvSpPr>
        <p:spPr>
          <a:xfrm>
            <a:off x="9694061" y="3869243"/>
            <a:ext cx="112103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4"/>
          <p:cNvSpPr/>
          <p:nvPr/>
        </p:nvSpPr>
        <p:spPr>
          <a:xfrm>
            <a:off x="-43581" y="3874398"/>
            <a:ext cx="204835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672"/>
          <p:cNvSpPr/>
          <p:nvPr/>
        </p:nvSpPr>
        <p:spPr>
          <a:xfrm>
            <a:off x="4528273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674"/>
          <p:cNvSpPr/>
          <p:nvPr/>
        </p:nvSpPr>
        <p:spPr>
          <a:xfrm>
            <a:off x="6632931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677"/>
          <p:cNvSpPr/>
          <p:nvPr/>
        </p:nvSpPr>
        <p:spPr>
          <a:xfrm>
            <a:off x="8737588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Shape 1669"/>
          <p:cNvSpPr/>
          <p:nvPr/>
        </p:nvSpPr>
        <p:spPr>
          <a:xfrm>
            <a:off x="2423616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7134" y="4139159"/>
            <a:ext cx="509838" cy="509838"/>
            <a:chOff x="4073627" y="3999857"/>
            <a:chExt cx="556668" cy="556668"/>
          </a:xfrm>
        </p:grpSpPr>
        <p:sp>
          <p:nvSpPr>
            <p:cNvPr id="28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1351" y="3093399"/>
            <a:ext cx="509838" cy="509838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75241" y="4139159"/>
            <a:ext cx="509839" cy="509838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22275" y="3676844"/>
            <a:ext cx="384794" cy="384794"/>
            <a:chOff x="1065729" y="3500706"/>
            <a:chExt cx="420138" cy="420138"/>
          </a:xfrm>
        </p:grpSpPr>
        <p:sp>
          <p:nvSpPr>
            <p:cNvPr id="33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692"/>
          <p:cNvGrpSpPr/>
          <p:nvPr/>
        </p:nvGrpSpPr>
        <p:grpSpPr>
          <a:xfrm>
            <a:off x="10621101" y="3676844"/>
            <a:ext cx="384794" cy="384794"/>
            <a:chOff x="0" y="0"/>
            <a:chExt cx="840273" cy="840273"/>
          </a:xfrm>
        </p:grpSpPr>
        <p:sp>
          <p:nvSpPr>
            <p:cNvPr id="36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4460" y="3374406"/>
            <a:ext cx="796925" cy="9903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学科专业</a:t>
            </a:r>
            <a:endParaRPr lang="id-ID" sz="2800" b="1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10852" y="1574029"/>
            <a:ext cx="3047314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defTabSz="91440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5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个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本科专业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个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一级硕士点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indent="0" defTabSz="91440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个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专业硕士点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0" indent="0" defTabSz="91440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个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二级学科博士点</a:t>
            </a:r>
            <a:endParaRPr lang="id-ID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5001790" y="3374075"/>
            <a:ext cx="795856" cy="9903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师生规模</a:t>
            </a:r>
            <a:endParaRPr lang="id-ID" sz="2800" b="1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9188434" y="3374075"/>
            <a:ext cx="795856" cy="9903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学科平台</a:t>
            </a:r>
            <a:endParaRPr lang="id-ID" sz="2800" b="1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8877647" y="1325753"/>
            <a:ext cx="2566045" cy="1531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国家级特色专业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重点学科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省级平台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省重点实验室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</a:t>
            </a:r>
            <a:endParaRPr lang="id-ID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4598416" y="5239504"/>
            <a:ext cx="1872931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本科生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1191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各类研究生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177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教职工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98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endParaRPr lang="id-ID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454256" y="1523902"/>
            <a:ext cx="2759684" cy="122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建筑面积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约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17000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㎡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仪器设备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多台套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设备投入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超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3000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万</a:t>
            </a:r>
            <a:endParaRPr lang="id-ID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Shape 1674"/>
          <p:cNvSpPr/>
          <p:nvPr/>
        </p:nvSpPr>
        <p:spPr>
          <a:xfrm>
            <a:off x="6632930" y="303944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6884733" y="3614583"/>
            <a:ext cx="1205791" cy="4732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实验室</a:t>
            </a:r>
            <a:endParaRPr lang="id-ID" sz="2800" b="1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682"/>
          <p:cNvSpPr/>
          <p:nvPr/>
        </p:nvSpPr>
        <p:spPr>
          <a:xfrm>
            <a:off x="6819977" y="3233910"/>
            <a:ext cx="228801" cy="22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E0F00B7F-2398-469C-B068-5281D232091E}"/>
              </a:ext>
            </a:extLst>
          </p:cNvPr>
          <p:cNvSpPr txBox="1">
            <a:spLocks/>
          </p:cNvSpPr>
          <p:nvPr/>
        </p:nvSpPr>
        <p:spPr>
          <a:xfrm>
            <a:off x="6819977" y="5198155"/>
            <a:ext cx="5271916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055"/>
              </a:spcBef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一个省级实验示范中心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spcBef>
                <a:spcPts val="1055"/>
              </a:spcBef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“煤洁净转化与综合利用”安徽省重点实验室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spcBef>
                <a:spcPts val="1055"/>
              </a:spcBef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“煤资源转化与洁净利用”安徽省科技创新团队</a:t>
            </a:r>
            <a:endParaRPr lang="id-ID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D30CADD-C45D-4DBE-8DC3-AE59735A4420}"/>
              </a:ext>
            </a:extLst>
          </p:cNvPr>
          <p:cNvSpPr/>
          <p:nvPr/>
        </p:nvSpPr>
        <p:spPr>
          <a:xfrm>
            <a:off x="10850362" y="1284600"/>
            <a:ext cx="1843045" cy="346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化学工程与工艺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C0B9348-AC36-47B1-A659-325D0459ADEE}"/>
              </a:ext>
            </a:extLst>
          </p:cNvPr>
          <p:cNvSpPr/>
          <p:nvPr/>
        </p:nvSpPr>
        <p:spPr>
          <a:xfrm>
            <a:off x="10261560" y="1722584"/>
            <a:ext cx="2431847" cy="335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化学工艺、应用化学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FDBCD34-6E7B-47EA-A9AE-5952E00270B6}"/>
              </a:ext>
            </a:extLst>
          </p:cNvPr>
          <p:cNvSpPr/>
          <p:nvPr/>
        </p:nvSpPr>
        <p:spPr>
          <a:xfrm>
            <a:off x="587044" y="4815348"/>
            <a:ext cx="3673143" cy="209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本科专业：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化学工程与工艺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、应用化学、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高分子材料与工程、化学生物学、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制药工程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一级学科硕士点：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化学工程与技术、化学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69A880D-6B8B-4280-9B25-C0C82455488D}"/>
              </a:ext>
            </a:extLst>
          </p:cNvPr>
          <p:cNvSpPr/>
          <p:nvPr/>
        </p:nvSpPr>
        <p:spPr>
          <a:xfrm>
            <a:off x="3478191" y="1963261"/>
            <a:ext cx="1450876" cy="346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化学工程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BE921410-F07C-4A6E-8873-B41ED5EC3BB1}"/>
              </a:ext>
            </a:extLst>
          </p:cNvPr>
          <p:cNvSpPr/>
          <p:nvPr/>
        </p:nvSpPr>
        <p:spPr>
          <a:xfrm>
            <a:off x="3931413" y="2375652"/>
            <a:ext cx="1450876" cy="346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材料与化工</a:t>
            </a:r>
          </a:p>
        </p:txBody>
      </p:sp>
      <p:sp>
        <p:nvSpPr>
          <p:cNvPr id="13" name="箭头: 直角上 12">
            <a:extLst>
              <a:ext uri="{FF2B5EF4-FFF2-40B4-BE49-F238E27FC236}">
                <a16:creationId xmlns:a16="http://schemas.microsoft.com/office/drawing/2014/main" id="{B815D60E-AB9F-40E7-A434-D9F3BA13E3E2}"/>
              </a:ext>
            </a:extLst>
          </p:cNvPr>
          <p:cNvSpPr/>
          <p:nvPr/>
        </p:nvSpPr>
        <p:spPr>
          <a:xfrm rot="10800000">
            <a:off x="676753" y="1984841"/>
            <a:ext cx="1050948" cy="2725649"/>
          </a:xfrm>
          <a:prstGeom prst="bentUpArrow">
            <a:avLst>
              <a:gd name="adj1" fmla="val 29681"/>
              <a:gd name="adj2" fmla="val 33954"/>
              <a:gd name="adj3" fmla="val 364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B10BBDD-FAD7-48A4-934A-7AF5399161BF}"/>
              </a:ext>
            </a:extLst>
          </p:cNvPr>
          <p:cNvSpPr/>
          <p:nvPr/>
        </p:nvSpPr>
        <p:spPr>
          <a:xfrm>
            <a:off x="-18080" y="334521"/>
            <a:ext cx="5019869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校院简介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学院概况</a:t>
            </a:r>
          </a:p>
        </p:txBody>
      </p:sp>
    </p:spTree>
    <p:extLst>
      <p:ext uri="{BB962C8B-B14F-4D97-AF65-F5344CB8AC3E}">
        <p14:creationId xmlns:p14="http://schemas.microsoft.com/office/powerpoint/2010/main" val="1925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5DCC2531-6EFD-4CF6-BBA1-B9C5B60BCB32}"/>
              </a:ext>
            </a:extLst>
          </p:cNvPr>
          <p:cNvSpPr/>
          <p:nvPr/>
        </p:nvSpPr>
        <p:spPr>
          <a:xfrm>
            <a:off x="-18079" y="334521"/>
            <a:ext cx="6193933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校院简介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|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学院学生毕业去向</a:t>
            </a:r>
          </a:p>
        </p:txBody>
      </p:sp>
      <p:pic>
        <p:nvPicPr>
          <p:cNvPr id="38" name="图片 20483">
            <a:extLst>
              <a:ext uri="{FF2B5EF4-FFF2-40B4-BE49-F238E27FC236}">
                <a16:creationId xmlns:a16="http://schemas.microsoft.com/office/drawing/2014/main" id="{36BE66CD-B5C0-4C27-B12B-4F076A17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26" y="4467753"/>
            <a:ext cx="21605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20487">
            <a:extLst>
              <a:ext uri="{FF2B5EF4-FFF2-40B4-BE49-F238E27FC236}">
                <a16:creationId xmlns:a16="http://schemas.microsoft.com/office/drawing/2014/main" id="{93A8C542-C110-41D3-A9EE-2F21A68C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52" y="3520122"/>
            <a:ext cx="2905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20488">
            <a:extLst>
              <a:ext uri="{FF2B5EF4-FFF2-40B4-BE49-F238E27FC236}">
                <a16:creationId xmlns:a16="http://schemas.microsoft.com/office/drawing/2014/main" id="{D4D575B4-142E-4064-A8C4-76358F20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1" y="4507801"/>
            <a:ext cx="3527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20489">
            <a:extLst>
              <a:ext uri="{FF2B5EF4-FFF2-40B4-BE49-F238E27FC236}">
                <a16:creationId xmlns:a16="http://schemas.microsoft.com/office/drawing/2014/main" id="{25B85332-BF85-4192-8494-96781564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75" y="4281018"/>
            <a:ext cx="2745481" cy="7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0490">
            <a:extLst>
              <a:ext uri="{FF2B5EF4-FFF2-40B4-BE49-F238E27FC236}">
                <a16:creationId xmlns:a16="http://schemas.microsoft.com/office/drawing/2014/main" id="{22838BCE-7CD3-4673-BAF3-BF81D919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59" y="5152803"/>
            <a:ext cx="405831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20491">
            <a:extLst>
              <a:ext uri="{FF2B5EF4-FFF2-40B4-BE49-F238E27FC236}">
                <a16:creationId xmlns:a16="http://schemas.microsoft.com/office/drawing/2014/main" id="{6A99E305-6399-4AD0-A449-ED6233E6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22" y="2630501"/>
            <a:ext cx="2901140" cy="7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20492">
            <a:extLst>
              <a:ext uri="{FF2B5EF4-FFF2-40B4-BE49-F238E27FC236}">
                <a16:creationId xmlns:a16="http://schemas.microsoft.com/office/drawing/2014/main" id="{F7BDA493-EFA2-4493-A563-45BAEF3F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1" y="5435378"/>
            <a:ext cx="3671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20496">
            <a:extLst>
              <a:ext uri="{FF2B5EF4-FFF2-40B4-BE49-F238E27FC236}">
                <a16:creationId xmlns:a16="http://schemas.microsoft.com/office/drawing/2014/main" id="{DB870665-8894-4BC9-A6DD-F7D79F74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3" y="3611250"/>
            <a:ext cx="30861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20497">
            <a:extLst>
              <a:ext uri="{FF2B5EF4-FFF2-40B4-BE49-F238E27FC236}">
                <a16:creationId xmlns:a16="http://schemas.microsoft.com/office/drawing/2014/main" id="{AA738B26-5941-44CD-A3CA-000DB85CF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178" b="2240"/>
          <a:stretch/>
        </p:blipFill>
        <p:spPr bwMode="auto">
          <a:xfrm>
            <a:off x="4260291" y="2703383"/>
            <a:ext cx="1915563" cy="81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20498">
            <a:extLst>
              <a:ext uri="{FF2B5EF4-FFF2-40B4-BE49-F238E27FC236}">
                <a16:creationId xmlns:a16="http://schemas.microsoft.com/office/drawing/2014/main" id="{037B1951-DBF7-4918-B007-1B01BB5C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5" y="5898928"/>
            <a:ext cx="392320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 descr="http://www.hfgxgk.com/tpl/simplebootx/Public/images/logo.jpg">
            <a:extLst>
              <a:ext uri="{FF2B5EF4-FFF2-40B4-BE49-F238E27FC236}">
                <a16:creationId xmlns:a16="http://schemas.microsoft.com/office/drawing/2014/main" id="{52C30C1E-A0EC-4247-B7C4-22809D6B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0" y="2824963"/>
            <a:ext cx="368944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20484">
            <a:extLst>
              <a:ext uri="{FF2B5EF4-FFF2-40B4-BE49-F238E27FC236}">
                <a16:creationId xmlns:a16="http://schemas.microsoft.com/office/drawing/2014/main" id="{651F034A-D179-4146-BF47-0CBAC395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99" y="3754919"/>
            <a:ext cx="3486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613313D3-F5D5-420A-94AA-783CF69DE9E0}"/>
              </a:ext>
            </a:extLst>
          </p:cNvPr>
          <p:cNvSpPr/>
          <p:nvPr/>
        </p:nvSpPr>
        <p:spPr>
          <a:xfrm>
            <a:off x="2483013" y="1672109"/>
            <a:ext cx="2345761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就业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058EB76-12DC-43B6-8898-725BCCA86628}"/>
              </a:ext>
            </a:extLst>
          </p:cNvPr>
          <p:cNvSpPr/>
          <p:nvPr/>
        </p:nvSpPr>
        <p:spPr>
          <a:xfrm>
            <a:off x="8903911" y="1672109"/>
            <a:ext cx="2345761" cy="617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升学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B717C0F-5823-44EF-919D-9CE61CC11E69}"/>
              </a:ext>
            </a:extLst>
          </p:cNvPr>
          <p:cNvCxnSpPr/>
          <p:nvPr/>
        </p:nvCxnSpPr>
        <p:spPr>
          <a:xfrm>
            <a:off x="7293471" y="2047786"/>
            <a:ext cx="0" cy="454749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102220305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Theme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CF8F"/>
      </a:accent1>
      <a:accent2>
        <a:srgbClr val="595959"/>
      </a:accent2>
      <a:accent3>
        <a:srgbClr val="83CF8F"/>
      </a:accent3>
      <a:accent4>
        <a:srgbClr val="595959"/>
      </a:accent4>
      <a:accent5>
        <a:srgbClr val="83CF8F"/>
      </a:accent5>
      <a:accent6>
        <a:srgbClr val="595959"/>
      </a:accent6>
      <a:hlink>
        <a:srgbClr val="83CF8F"/>
      </a:hlink>
      <a:folHlink>
        <a:srgbClr val="595959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3042</Words>
  <Application>Microsoft Office PowerPoint</Application>
  <PresentationFormat>自定义</PresentationFormat>
  <Paragraphs>539</Paragraphs>
  <Slides>28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黑体</vt:lpstr>
      <vt:lpstr>华文仿宋</vt:lpstr>
      <vt:lpstr>华文行楷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bt409</dc:title>
  <dc:creator/>
  <cp:lastModifiedBy/>
  <cp:revision>1</cp:revision>
  <dcterms:created xsi:type="dcterms:W3CDTF">2016-12-23T18:09:52Z</dcterms:created>
  <dcterms:modified xsi:type="dcterms:W3CDTF">2019-07-03T16:45:48Z</dcterms:modified>
</cp:coreProperties>
</file>