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5" r:id="rId5"/>
    <p:sldId id="257" r:id="rId6"/>
    <p:sldId id="263" r:id="rId7"/>
    <p:sldId id="262" r:id="rId8"/>
    <p:sldId id="258" r:id="rId9"/>
    <p:sldId id="266" r:id="rId10"/>
    <p:sldId id="260" r:id="rId11"/>
    <p:sldId id="261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EC6E-9732-494A-995E-E832A908A9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2AE-F49A-4D35-B2F0-58CED5FD3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EC6E-9732-494A-995E-E832A908A9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2AE-F49A-4D35-B2F0-58CED5FD3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EC6E-9732-494A-995E-E832A908A9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2AE-F49A-4D35-B2F0-58CED5FD3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EC6E-9732-494A-995E-E832A908A9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2AE-F49A-4D35-B2F0-58CED5FD3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EC6E-9732-494A-995E-E832A908A9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2AE-F49A-4D35-B2F0-58CED5FD3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EC6E-9732-494A-995E-E832A908A9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2AE-F49A-4D35-B2F0-58CED5FD3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EC6E-9732-494A-995E-E832A908A9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2AE-F49A-4D35-B2F0-58CED5FD3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EC6E-9732-494A-995E-E832A908A9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2AE-F49A-4D35-B2F0-58CED5FD3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EC6E-9732-494A-995E-E832A908A9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2AE-F49A-4D35-B2F0-58CED5FD3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EC6E-9732-494A-995E-E832A908A9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2AE-F49A-4D35-B2F0-58CED5FD3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EC6E-9732-494A-995E-E832A908A9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2AE-F49A-4D35-B2F0-58CED5FD3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EC6E-9732-494A-995E-E832A908A9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102AE-F49A-4D35-B2F0-58CED5FD37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 smtClean="0"/>
              <a:t>自动化学院、人工智能学院</a:t>
            </a:r>
            <a:br>
              <a:rPr lang="en-US" altLang="zh-CN" sz="4800" dirty="0" smtClean="0"/>
            </a:br>
            <a:r>
              <a:rPr lang="en-US" altLang="zh-CN" sz="4800" dirty="0" smtClean="0"/>
              <a:t>2020</a:t>
            </a:r>
            <a:r>
              <a:rPr lang="zh-CN" altLang="en-US" sz="4800" dirty="0" smtClean="0"/>
              <a:t>年研究生复试线上笔试</a:t>
            </a:r>
            <a:r>
              <a:rPr lang="zh-CN" altLang="en-US" sz="4800" dirty="0" smtClean="0">
                <a:sym typeface="+mn-ea"/>
              </a:rPr>
              <a:t>流程</a:t>
            </a:r>
            <a:endParaRPr lang="zh-CN" altLang="en-US" sz="4800" dirty="0" smtClean="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291355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考生操作指南</a:t>
            </a:r>
            <a:endParaRPr lang="zh-CN" altLang="en-US" sz="4000" dirty="0" smtClean="0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7341" y="463286"/>
            <a:ext cx="113995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开考前</a:t>
            </a:r>
            <a:r>
              <a:rPr lang="en-US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分钟</a:t>
            </a:r>
            <a:r>
              <a:rPr lang="en-US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监考通过语音</a:t>
            </a:r>
            <a:r>
              <a:rPr lang="zh-CN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下达</a:t>
            </a:r>
            <a:br>
              <a:rPr lang="en-US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分钟后发布试卷”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开考时间到，监考通过语音</a:t>
            </a:r>
            <a:r>
              <a:rPr lang="zh-CN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下达</a:t>
            </a:r>
            <a:br>
              <a:rPr lang="en-US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请进入腾讯会议‘文档’功能，打开试卷，开始作答”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77" y="3151902"/>
            <a:ext cx="10837781" cy="21516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3273" y="436099"/>
            <a:ext cx="11788727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考试结束前</a:t>
            </a:r>
            <a:r>
              <a:rPr lang="en-US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分钟，监考通过语音下达“距离考试结束还有</a:t>
            </a:r>
            <a:r>
              <a:rPr lang="en-US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分钟”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考试结束时，监考通过语音下达“考试</a:t>
            </a:r>
            <a:r>
              <a:rPr lang="zh-CN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结束请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停止作答，在电脑摄像头前展示答卷”</a:t>
            </a:r>
            <a:br>
              <a:rPr lang="en-US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考生立即停笔，举起答卷，让电脑摄像头拍摄到答卷内容，等待监考指令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监考通过语音下达“请在</a:t>
            </a:r>
            <a:r>
              <a:rPr lang="en-US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分钟之内用手机拍摄答卷，发送给监考老师”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监考通过语音下达“请在</a:t>
            </a:r>
            <a:r>
              <a:rPr lang="en-US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分钟之内将答卷照片，发送至邮箱</a:t>
            </a:r>
            <a:r>
              <a:rPr lang="en-US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autxk@njupt.edu.cn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监考通过语音下达“考试结束，请在今日之内邮寄答卷”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0571" y="145453"/>
            <a:ext cx="10798629" cy="169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考生</a:t>
            </a:r>
            <a:r>
              <a:rPr lang="zh-CN" altLang="en-US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需要提前</a:t>
            </a:r>
            <a:r>
              <a:rPr lang="zh-CN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准备</a:t>
            </a:r>
            <a:r>
              <a:rPr lang="en-US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个设备：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zh-CN" altLang="en-US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主机位</a:t>
            </a:r>
            <a:r>
              <a:rPr lang="zh-CN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设备：建议为</a:t>
            </a:r>
            <a:r>
              <a:rPr lang="zh-CN" altLang="zh-CN" sz="2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具有摄像头与</a:t>
            </a:r>
            <a:r>
              <a:rPr lang="zh-CN" altLang="zh-CN" sz="2400" b="1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麦克风</a:t>
            </a:r>
            <a:r>
              <a:rPr lang="zh-CN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的电脑</a:t>
            </a:r>
            <a:r>
              <a:rPr lang="en-US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平板（后称“电脑”）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zh-CN" altLang="en-US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辅机位</a:t>
            </a:r>
            <a:r>
              <a:rPr lang="zh-CN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设备：建议为</a:t>
            </a:r>
            <a:r>
              <a:rPr lang="zh-CN" altLang="zh-CN" sz="2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具有摄像头与</a:t>
            </a:r>
            <a:r>
              <a:rPr lang="zh-CN" altLang="zh-CN" sz="2400" b="1" kern="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扬声器</a:t>
            </a:r>
            <a:r>
              <a:rPr lang="zh-CN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的手机</a:t>
            </a:r>
            <a:r>
              <a:rPr lang="en-US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平板（后称“手机”）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4"/>
          <a:stretch>
            <a:fillRect/>
          </a:stretch>
        </p:blipFill>
        <p:spPr>
          <a:xfrm>
            <a:off x="3268395" y="1837263"/>
            <a:ext cx="5017476" cy="4885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0571" y="426806"/>
            <a:ext cx="1129211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dirty="0"/>
              <a:t>开</a:t>
            </a:r>
            <a:r>
              <a:rPr lang="zh-CN" altLang="zh-CN" sz="2400" dirty="0" smtClean="0"/>
              <a:t>考前，</a:t>
            </a:r>
            <a:r>
              <a:rPr lang="zh-CN" altLang="en-US" sz="2400" dirty="0" smtClean="0"/>
              <a:t>请</a:t>
            </a:r>
            <a:r>
              <a:rPr lang="zh-CN" altLang="zh-CN" sz="2400" dirty="0" smtClean="0"/>
              <a:t>考生</a:t>
            </a:r>
            <a:r>
              <a:rPr lang="zh-CN" altLang="zh-CN" sz="2400" dirty="0"/>
              <a:t>按如下要求自行设置好</a:t>
            </a:r>
            <a:r>
              <a:rPr lang="en-US" altLang="zh-CN" sz="2400" dirty="0"/>
              <a:t>2</a:t>
            </a:r>
            <a:r>
              <a:rPr lang="zh-CN" altLang="zh-CN" sz="2400" dirty="0"/>
              <a:t>个设备（资费、电量充足）：</a:t>
            </a:r>
            <a:endParaRPr lang="zh-CN" altLang="zh-CN" sz="2400" dirty="0"/>
          </a:p>
          <a:p>
            <a:pPr lvl="1">
              <a:lnSpc>
                <a:spcPct val="150000"/>
              </a:lnSpc>
            </a:pPr>
            <a:r>
              <a:rPr lang="zh-CN" altLang="zh-CN" sz="2400" dirty="0"/>
              <a:t>电脑：保证网络通畅</a:t>
            </a:r>
            <a:br>
              <a:rPr lang="en-US" altLang="zh-CN" sz="2400" dirty="0"/>
            </a:br>
            <a:r>
              <a:rPr lang="en-US" altLang="zh-CN" sz="2400" dirty="0"/>
              <a:t>      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打开</a:t>
            </a:r>
            <a:r>
              <a:rPr lang="zh-CN" altLang="zh-CN" sz="2400" dirty="0"/>
              <a:t>腾讯会议客户端（务必退出已登录账号</a:t>
            </a:r>
            <a:r>
              <a:rPr lang="zh-CN" altLang="zh-CN" sz="2400" dirty="0" smtClean="0"/>
              <a:t>）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   </a:t>
            </a:r>
            <a:r>
              <a:rPr lang="zh-CN" altLang="zh-CN" sz="2400" dirty="0" smtClean="0"/>
              <a:t>关闭</a:t>
            </a:r>
            <a:r>
              <a:rPr lang="zh-CN" altLang="zh-CN" sz="2400" dirty="0"/>
              <a:t>其他应用程序</a:t>
            </a:r>
            <a:endParaRPr lang="zh-CN" altLang="zh-CN" sz="2400" dirty="0"/>
          </a:p>
          <a:p>
            <a:pPr lvl="1">
              <a:lnSpc>
                <a:spcPct val="150000"/>
              </a:lnSpc>
            </a:pPr>
            <a:r>
              <a:rPr lang="zh-CN" altLang="zh-CN" sz="2400" dirty="0"/>
              <a:t>手机：保证网络通畅</a:t>
            </a:r>
            <a:br>
              <a:rPr lang="en-US" altLang="zh-CN" sz="2400" dirty="0"/>
            </a:br>
            <a:r>
              <a:rPr lang="en-US" altLang="zh-CN" sz="2400" dirty="0" smtClean="0"/>
              <a:t>           </a:t>
            </a:r>
            <a:r>
              <a:rPr lang="zh-CN" altLang="zh-CN" sz="2400" dirty="0" smtClean="0"/>
              <a:t>打开</a:t>
            </a:r>
            <a:r>
              <a:rPr lang="zh-CN" altLang="zh-CN" sz="2400" dirty="0"/>
              <a:t>腾讯会议客户端（用微信账号登录好</a:t>
            </a:r>
            <a:r>
              <a:rPr lang="zh-CN" altLang="zh-CN" sz="2400" dirty="0" smtClean="0"/>
              <a:t>），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   </a:t>
            </a:r>
            <a:r>
              <a:rPr lang="zh-CN" altLang="zh-CN" sz="2400" dirty="0" smtClean="0"/>
              <a:t>关闭</a:t>
            </a:r>
            <a:r>
              <a:rPr lang="zh-CN" altLang="zh-CN" sz="2400" dirty="0"/>
              <a:t>其他应用程序</a:t>
            </a:r>
            <a:br>
              <a:rPr lang="en-US" altLang="zh-CN" sz="2400" dirty="0"/>
            </a:br>
            <a:r>
              <a:rPr lang="en-US" altLang="zh-CN" sz="2400" dirty="0"/>
              <a:t>      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将</a:t>
            </a:r>
            <a:r>
              <a:rPr lang="zh-CN" altLang="zh-CN" sz="2400" dirty="0"/>
              <a:t>设备调至“振动模式”</a:t>
            </a:r>
            <a:br>
              <a:rPr lang="en-US" altLang="zh-CN" sz="2400" dirty="0"/>
            </a:br>
            <a:r>
              <a:rPr lang="en-US" altLang="zh-CN" sz="2400" dirty="0"/>
              <a:t>      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按</a:t>
            </a:r>
            <a:r>
              <a:rPr lang="zh-CN" altLang="zh-CN" sz="2400" dirty="0"/>
              <a:t>动设备的实体音量</a:t>
            </a:r>
            <a:r>
              <a:rPr lang="en-US" altLang="zh-CN" sz="2400" dirty="0"/>
              <a:t>+</a:t>
            </a:r>
            <a:r>
              <a:rPr lang="zh-CN" altLang="zh-CN" sz="2400" dirty="0"/>
              <a:t>键，以</a:t>
            </a:r>
            <a:r>
              <a:rPr lang="zh-CN" altLang="zh-CN" sz="2400" dirty="0" smtClean="0"/>
              <a:t>确</a:t>
            </a:r>
            <a:r>
              <a:rPr lang="zh-CN" altLang="en-US" sz="2400" dirty="0" smtClean="0"/>
              <a:t>手机</a:t>
            </a:r>
            <a:r>
              <a:rPr lang="zh-CN" altLang="zh-CN" sz="2400" dirty="0" smtClean="0"/>
              <a:t>扬声器</a:t>
            </a:r>
            <a:r>
              <a:rPr lang="zh-CN" altLang="zh-CN" sz="2400" dirty="0"/>
              <a:t>音量不低于</a:t>
            </a:r>
            <a:r>
              <a:rPr lang="en-US" altLang="zh-CN" sz="2400" dirty="0"/>
              <a:t>50%</a:t>
            </a:r>
            <a:endParaRPr lang="zh-CN" altLang="zh-CN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282" y="401021"/>
            <a:ext cx="11282576" cy="1299446"/>
          </a:xfrm>
        </p:spPr>
        <p:txBody>
          <a:bodyPr>
            <a:normAutofit/>
          </a:bodyPr>
          <a:lstStyle/>
          <a:p>
            <a:r>
              <a:rPr lang="zh-CN" altLang="en-US" sz="2500" dirty="0" smtClean="0"/>
              <a:t>开考前</a:t>
            </a:r>
            <a:r>
              <a:rPr lang="en-US" altLang="zh-CN" sz="2500" dirty="0" smtClean="0"/>
              <a:t>45</a:t>
            </a:r>
            <a:r>
              <a:rPr lang="zh-CN" altLang="en-US" sz="2500" dirty="0" smtClean="0"/>
              <a:t>分钟，考生</a:t>
            </a:r>
            <a:r>
              <a:rPr lang="zh-CN" altLang="zh-CN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电脑</a:t>
            </a:r>
            <a:r>
              <a:rPr lang="zh-CN" altLang="zh-CN" sz="2500" dirty="0" smtClean="0"/>
              <a:t>通过</a:t>
            </a:r>
            <a:r>
              <a:rPr lang="en-US" altLang="zh-CN" sz="2500" dirty="0" smtClean="0"/>
              <a:t> </a:t>
            </a:r>
            <a:r>
              <a:rPr lang="zh-CN" altLang="zh-CN" sz="25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手机号</a:t>
            </a:r>
            <a:r>
              <a:rPr lang="en-US" altLang="zh-CN" sz="2500" dirty="0" smtClean="0"/>
              <a:t> </a:t>
            </a:r>
            <a:r>
              <a:rPr lang="zh-CN" altLang="zh-CN" sz="2500" dirty="0" smtClean="0"/>
              <a:t>与</a:t>
            </a:r>
            <a:r>
              <a:rPr lang="en-US" altLang="zh-CN" sz="2500" dirty="0" smtClean="0"/>
              <a:t> </a:t>
            </a:r>
            <a:r>
              <a:rPr lang="zh-CN" altLang="zh-CN" sz="25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验证码</a:t>
            </a:r>
            <a:r>
              <a:rPr lang="en-US" altLang="zh-CN" sz="2500" dirty="0" smtClean="0"/>
              <a:t> </a:t>
            </a:r>
            <a:r>
              <a:rPr lang="zh-CN" altLang="zh-CN" sz="2500" dirty="0" smtClean="0"/>
              <a:t>进</a:t>
            </a:r>
            <a:r>
              <a:rPr lang="en-US" altLang="zh-CN" sz="2500" b="1" dirty="0" smtClean="0"/>
              <a:t>1</a:t>
            </a:r>
            <a:r>
              <a:rPr lang="zh-CN" altLang="en-US" sz="2500" dirty="0" smtClean="0"/>
              <a:t>号</a:t>
            </a:r>
            <a:r>
              <a:rPr lang="zh-CN" altLang="zh-CN" sz="2500" dirty="0" smtClean="0"/>
              <a:t>会议室</a:t>
            </a:r>
            <a:r>
              <a:rPr lang="zh-CN" altLang="en-US" sz="2500" dirty="0" smtClean="0"/>
              <a:t>，</a:t>
            </a:r>
            <a:endParaRPr lang="en-US" altLang="zh-CN" sz="2500" dirty="0" smtClean="0"/>
          </a:p>
          <a:p>
            <a:r>
              <a:rPr lang="zh-CN" altLang="en-US" sz="2500" dirty="0" smtClean="0"/>
              <a:t>注意：修改名称为“</a:t>
            </a:r>
            <a:r>
              <a:rPr lang="en-US" altLang="zh-CN" sz="2500" dirty="0" smtClean="0"/>
              <a:t>x</a:t>
            </a:r>
            <a:r>
              <a:rPr lang="zh-CN" altLang="en-US" sz="2500" dirty="0" smtClean="0"/>
              <a:t>号考生”、入会连接音频、入会开启摄像头</a:t>
            </a:r>
            <a:br>
              <a:rPr lang="en-US" altLang="zh-CN" sz="2500" dirty="0"/>
            </a:br>
            <a:endParaRPr lang="zh-CN" altLang="en-US" sz="25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282" y="1525664"/>
            <a:ext cx="2677076" cy="4818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r="1890" b="1400"/>
          <a:stretch>
            <a:fillRect/>
          </a:stretch>
        </p:blipFill>
        <p:spPr>
          <a:xfrm>
            <a:off x="3135818" y="1525664"/>
            <a:ext cx="2701052" cy="4818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2439"/>
          <a:stretch>
            <a:fillRect/>
          </a:stretch>
        </p:blipFill>
        <p:spPr>
          <a:xfrm>
            <a:off x="8971903" y="2809731"/>
            <a:ext cx="3026773" cy="2219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4329326" y="177698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①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170388" y="338720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①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329326" y="225328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070846" y="294808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070846" y="39683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330" y="1525664"/>
            <a:ext cx="2694113" cy="48187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矩形 18"/>
          <p:cNvSpPr/>
          <p:nvPr/>
        </p:nvSpPr>
        <p:spPr>
          <a:xfrm>
            <a:off x="5053226" y="493025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196637" y="23684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①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8296044" y="301787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196637" y="313275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890071" y="449647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0768288" y="378369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①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1138238" y="64209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第一步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4098493" y="64209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第二步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6965804" y="64209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第三步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0098874" y="52995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第四步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"/>
          <a:stretch>
            <a:fillRect/>
          </a:stretch>
        </p:blipFill>
        <p:spPr>
          <a:xfrm>
            <a:off x="7732756" y="1652812"/>
            <a:ext cx="2658780" cy="45658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282" y="401021"/>
            <a:ext cx="11282576" cy="12994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500" dirty="0" smtClean="0"/>
              <a:t>开</a:t>
            </a:r>
            <a:r>
              <a:rPr lang="zh-CN" altLang="en-US" sz="2500" dirty="0"/>
              <a:t>考前</a:t>
            </a:r>
            <a:r>
              <a:rPr lang="en-US" altLang="zh-CN" sz="2500" dirty="0"/>
              <a:t>40</a:t>
            </a:r>
            <a:r>
              <a:rPr lang="zh-CN" altLang="en-US" sz="2500" dirty="0"/>
              <a:t>分钟</a:t>
            </a:r>
            <a:r>
              <a:rPr lang="zh-CN" altLang="en-US" sz="2500" dirty="0" smtClean="0"/>
              <a:t>，</a:t>
            </a:r>
            <a:r>
              <a:rPr lang="zh-CN" altLang="en-US" sz="2500" dirty="0" smtClean="0"/>
              <a:t>考生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手机</a:t>
            </a:r>
            <a:r>
              <a:rPr lang="zh-CN" altLang="zh-CN" sz="2500" dirty="0"/>
              <a:t>通过</a:t>
            </a:r>
            <a:r>
              <a:rPr lang="zh-CN" altLang="en-US" sz="2500" dirty="0">
                <a:latin typeface="华文中宋" panose="02010600040101010101" pitchFamily="2" charset="-122"/>
                <a:ea typeface="华文中宋" panose="02010600040101010101" pitchFamily="2" charset="-122"/>
              </a:rPr>
              <a:t>微信账号</a:t>
            </a:r>
            <a:r>
              <a:rPr lang="zh-CN" altLang="en-US" sz="2500" dirty="0"/>
              <a:t>登录腾讯会议</a:t>
            </a:r>
            <a:r>
              <a:rPr lang="en-US" altLang="zh-CN" sz="2500" dirty="0"/>
              <a:t>app</a:t>
            </a:r>
            <a:r>
              <a:rPr lang="zh-CN" altLang="en-US" sz="2500" dirty="0"/>
              <a:t>，</a:t>
            </a:r>
            <a:r>
              <a:rPr lang="zh-CN" altLang="zh-CN" sz="2500" dirty="0"/>
              <a:t>进</a:t>
            </a:r>
            <a:r>
              <a:rPr lang="en-US" altLang="zh-CN" sz="2500" b="1" dirty="0"/>
              <a:t>2</a:t>
            </a:r>
            <a:r>
              <a:rPr lang="zh-CN" altLang="en-US" sz="2500" dirty="0"/>
              <a:t>号</a:t>
            </a:r>
            <a:r>
              <a:rPr lang="zh-CN" altLang="zh-CN" sz="2500" dirty="0"/>
              <a:t>会议室</a:t>
            </a:r>
            <a:r>
              <a:rPr lang="zh-CN" altLang="en-US" sz="2500" dirty="0"/>
              <a:t>，</a:t>
            </a:r>
            <a:endParaRPr lang="en-US" altLang="zh-CN" sz="2500" dirty="0"/>
          </a:p>
          <a:p>
            <a:r>
              <a:rPr lang="zh-CN" altLang="en-US" sz="2500" dirty="0"/>
              <a:t>注意：修改名称为“</a:t>
            </a:r>
            <a:r>
              <a:rPr lang="en-US" altLang="zh-CN" sz="2500" dirty="0"/>
              <a:t>x</a:t>
            </a:r>
            <a:r>
              <a:rPr lang="zh-CN" altLang="en-US" sz="2500" dirty="0"/>
              <a:t>号考生</a:t>
            </a:r>
            <a:r>
              <a:rPr lang="zh-CN" altLang="en-US" sz="2500" dirty="0" smtClean="0"/>
              <a:t>”、开启扬声</a:t>
            </a:r>
            <a:r>
              <a:rPr lang="zh-CN" altLang="en-US" sz="2500" dirty="0"/>
              <a:t>器</a:t>
            </a:r>
            <a:r>
              <a:rPr lang="zh-CN" altLang="en-US" sz="2500" dirty="0" smtClean="0"/>
              <a:t>、开启</a:t>
            </a:r>
            <a:r>
              <a:rPr lang="zh-CN" altLang="en-US" sz="2500" dirty="0"/>
              <a:t>摄像头、不</a:t>
            </a:r>
            <a:r>
              <a:rPr lang="zh-CN" altLang="en-US" sz="2500" dirty="0" smtClean="0"/>
              <a:t>开启麦克风</a:t>
            </a:r>
            <a:endParaRPr lang="zh-CN" altLang="en-US" sz="25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/>
          <a:stretch>
            <a:fillRect/>
          </a:stretch>
        </p:blipFill>
        <p:spPr>
          <a:xfrm>
            <a:off x="4316610" y="1652812"/>
            <a:ext cx="2658780" cy="45658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右箭头 3"/>
          <p:cNvSpPr/>
          <p:nvPr/>
        </p:nvSpPr>
        <p:spPr>
          <a:xfrm rot="16200000">
            <a:off x="4345403" y="3093825"/>
            <a:ext cx="649451" cy="163032"/>
          </a:xfrm>
          <a:prstGeom prst="rightArrow">
            <a:avLst>
              <a:gd name="adj1" fmla="val 33088"/>
              <a:gd name="adj2" fmla="val 9566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689100" y="317534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①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720946" y="18744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①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0925803" y="41246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0941153" y="445594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1148902" y="290915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 rot="10800000">
            <a:off x="9279244" y="2164862"/>
            <a:ext cx="649451" cy="163032"/>
          </a:xfrm>
          <a:prstGeom prst="rightArrow">
            <a:avLst>
              <a:gd name="adj1" fmla="val 33088"/>
              <a:gd name="adj2" fmla="val 9566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 rot="10800000">
            <a:off x="9119964" y="2469290"/>
            <a:ext cx="649451" cy="163032"/>
          </a:xfrm>
          <a:prstGeom prst="rightArrow">
            <a:avLst>
              <a:gd name="adj1" fmla="val 33088"/>
              <a:gd name="adj2" fmla="val 9566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 rot="10800000">
            <a:off x="10287567" y="4227784"/>
            <a:ext cx="649451" cy="163032"/>
          </a:xfrm>
          <a:prstGeom prst="rightArrow">
            <a:avLst>
              <a:gd name="adj1" fmla="val 33088"/>
              <a:gd name="adj2" fmla="val 9566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 rot="10800000">
            <a:off x="10287567" y="4559093"/>
            <a:ext cx="649451" cy="163032"/>
          </a:xfrm>
          <a:prstGeom prst="rightArrow">
            <a:avLst>
              <a:gd name="adj1" fmla="val 33088"/>
              <a:gd name="adj2" fmla="val 9566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rot="10800000">
            <a:off x="10486680" y="3012309"/>
            <a:ext cx="649451" cy="163032"/>
          </a:xfrm>
          <a:prstGeom prst="rightArrow">
            <a:avLst>
              <a:gd name="adj1" fmla="val 33088"/>
              <a:gd name="adj2" fmla="val 9566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"/>
          <a:stretch>
            <a:fillRect/>
          </a:stretch>
        </p:blipFill>
        <p:spPr>
          <a:xfrm>
            <a:off x="900464" y="1652812"/>
            <a:ext cx="2658780" cy="45658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右箭头 29"/>
          <p:cNvSpPr/>
          <p:nvPr/>
        </p:nvSpPr>
        <p:spPr>
          <a:xfrm rot="18436292">
            <a:off x="1048289" y="5771975"/>
            <a:ext cx="649451" cy="163032"/>
          </a:xfrm>
          <a:prstGeom prst="rightArrow">
            <a:avLst>
              <a:gd name="adj1" fmla="val 33088"/>
              <a:gd name="adj2" fmla="val 9566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015089" y="55223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①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4491718" y="1822676"/>
            <a:ext cx="259927" cy="24765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825092" y="1874424"/>
            <a:ext cx="171450" cy="105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715013" y="6322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第一步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5181704" y="6322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第二步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8583589" y="6322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第三步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5410" y="5571946"/>
            <a:ext cx="6495226" cy="1094499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1457" y="229055"/>
            <a:ext cx="10515600" cy="19210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500" dirty="0" smtClean="0"/>
              <a:t>监考</a:t>
            </a:r>
            <a:r>
              <a:rPr lang="zh-CN" altLang="zh-CN" sz="2500" dirty="0"/>
              <a:t>通过语音发布“请考生将电脑</a:t>
            </a:r>
            <a:r>
              <a:rPr lang="zh-CN" altLang="zh-CN" sz="2500" dirty="0" smtClean="0"/>
              <a:t>扬声器</a:t>
            </a:r>
            <a:r>
              <a:rPr lang="zh-CN" altLang="en-US" sz="2500" dirty="0" smtClean="0"/>
              <a:t>静音</a:t>
            </a:r>
            <a:r>
              <a:rPr lang="zh-CN" altLang="zh-CN" sz="2500" dirty="0" smtClean="0"/>
              <a:t>”</a:t>
            </a:r>
            <a:br>
              <a:rPr lang="en-US" altLang="zh-CN" sz="2500" dirty="0" smtClean="0"/>
            </a:br>
            <a:r>
              <a:rPr lang="zh-CN" altLang="en-US" sz="2500" dirty="0" smtClean="0"/>
              <a:t>以</a:t>
            </a:r>
            <a:r>
              <a:rPr lang="en-US" altLang="zh-CN" sz="2500" dirty="0" smtClean="0"/>
              <a:t>Win10</a:t>
            </a:r>
            <a:r>
              <a:rPr lang="zh-CN" altLang="en-US" sz="2500" dirty="0" smtClean="0"/>
              <a:t>为例，考生操作如下：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410" y="1507898"/>
            <a:ext cx="6495226" cy="1320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25113"/>
          <a:stretch>
            <a:fillRect/>
          </a:stretch>
        </p:blipFill>
        <p:spPr>
          <a:xfrm>
            <a:off x="2465410" y="3238271"/>
            <a:ext cx="6495226" cy="194295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759199" y="2271908"/>
            <a:ext cx="537028" cy="48055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670627" y="3570932"/>
            <a:ext cx="834569" cy="79786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087911" y="6004398"/>
            <a:ext cx="526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√</a:t>
            </a:r>
            <a:endParaRPr lang="zh-CN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79934" y="20263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第一步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379933" y="40654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第二步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379933" y="595210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第三步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7371" y="368050"/>
            <a:ext cx="11364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监考通过语音发布：</a:t>
            </a:r>
            <a:br>
              <a:rPr lang="en-US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“请在学信网验证身份，并在电脑摄像头前展示</a:t>
            </a:r>
            <a:r>
              <a:rPr lang="en-US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秒验证成功的画面</a:t>
            </a:r>
            <a:r>
              <a:rPr lang="zh-CN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en-US" altLang="zh-CN" sz="2400" kern="100" dirty="0" smtClean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考生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听到通知后，在手机上打开学信网客户端完成身份验证</a:t>
            </a:r>
            <a:r>
              <a:rPr lang="zh-CN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br>
              <a:rPr lang="en-US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成功后</a:t>
            </a:r>
            <a:r>
              <a:rPr lang="zh-CN" altLang="en-US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将手机画面在电脑摄像头前</a:t>
            </a:r>
            <a:r>
              <a:rPr lang="zh-CN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展示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验证成功的画面</a:t>
            </a:r>
            <a:r>
              <a:rPr lang="en-US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秒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3" y="2824917"/>
            <a:ext cx="2337565" cy="3503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27" y="2824917"/>
            <a:ext cx="2369227" cy="3503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35" y="2818785"/>
            <a:ext cx="2330156" cy="35094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12304" r="32453" b="15029"/>
          <a:stretch>
            <a:fillRect/>
          </a:stretch>
        </p:blipFill>
        <p:spPr>
          <a:xfrm>
            <a:off x="8751948" y="2965997"/>
            <a:ext cx="3194056" cy="3165283"/>
          </a:xfrm>
          <a:prstGeom prst="rect">
            <a:avLst/>
          </a:prstGeom>
        </p:spPr>
      </p:pic>
      <p:sp>
        <p:nvSpPr>
          <p:cNvPr id="10" name="下箭头 9"/>
          <p:cNvSpPr/>
          <p:nvPr/>
        </p:nvSpPr>
        <p:spPr>
          <a:xfrm rot="5400000">
            <a:off x="8397962" y="3413303"/>
            <a:ext cx="223837" cy="1013353"/>
          </a:xfrm>
          <a:prstGeom prst="downArrow">
            <a:avLst>
              <a:gd name="adj1" fmla="val 223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08990" y="422910"/>
            <a:ext cx="105283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监考通过语音下达“手机端切换到腾讯会议，并将手机固定在侧后方”</a:t>
            </a:r>
            <a:br>
              <a:rPr lang="en-US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考生起身摆放、调整手机，完毕后回到座位落座</a:t>
            </a:r>
            <a:endParaRPr lang="zh-CN" altLang="zh-CN" sz="2400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0" b="5231"/>
          <a:stretch>
            <a:fillRect/>
          </a:stretch>
        </p:blipFill>
        <p:spPr>
          <a:xfrm>
            <a:off x="1467729" y="1716258"/>
            <a:ext cx="9144000" cy="47970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96685" y="648372"/>
            <a:ext cx="1062445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监考将按考号依次与每位考生语音对话一次</a:t>
            </a:r>
            <a:br>
              <a:rPr lang="en-US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考生须在电脑端腾讯会议左下角处解除麦克风静音：</a:t>
            </a:r>
            <a:endParaRPr lang="en-US" altLang="zh-CN" sz="2400" kern="100" dirty="0" smtClean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zh-CN" sz="2400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br>
              <a:rPr lang="en-US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请将按钮变成上面的样子                     请</a:t>
            </a:r>
            <a:r>
              <a:rPr lang="zh-CN" altLang="en-US" sz="32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不要</a:t>
            </a:r>
            <a:r>
              <a:rPr lang="zh-CN" altLang="en-US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将按钮点成上面的样子</a:t>
            </a:r>
            <a:endParaRPr lang="en-US" altLang="zh-CN" sz="2400" kern="100" dirty="0" smtClean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altLang="zh-CN" sz="2400" kern="100" dirty="0" smtClean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24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对话</a:t>
            </a:r>
            <a:r>
              <a:rPr lang="zh-CN" altLang="zh-CN" sz="24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内容为：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zh-CN" altLang="zh-CN" sz="20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监考：“</a:t>
            </a:r>
            <a:r>
              <a:rPr lang="en-US" altLang="zh-CN" sz="20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0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号考生听到请回答”</a:t>
            </a:r>
            <a:endParaRPr lang="zh-CN" altLang="zh-CN" sz="20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0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号考生：（举手示意）“老师好</a:t>
            </a:r>
            <a:r>
              <a:rPr lang="zh-CN" altLang="en-US" sz="20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0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我是</a:t>
            </a:r>
            <a:r>
              <a:rPr lang="en-US" altLang="zh-CN" sz="20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0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号考生”</a:t>
            </a:r>
            <a:endParaRPr lang="zh-CN" altLang="zh-CN" sz="20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zh-CN" altLang="zh-CN" sz="20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监考：“收到，谢谢。</a:t>
            </a:r>
            <a:r>
              <a:rPr lang="en-US" altLang="zh-CN" sz="20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0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号考生听到请回答”</a:t>
            </a:r>
            <a:endParaRPr lang="zh-CN" altLang="zh-CN" sz="20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0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号考生：（举手示意）“老师好，我是</a:t>
            </a:r>
            <a:r>
              <a:rPr lang="en-US" altLang="zh-CN" sz="20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0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号考生”</a:t>
            </a:r>
            <a:endParaRPr lang="en-US" altLang="zh-CN" sz="2000" kern="100" dirty="0" smtClean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en-US" altLang="zh-CN" sz="20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 …</a:t>
            </a:r>
            <a:endParaRPr lang="zh-CN" altLang="zh-CN" sz="20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l="33439" t="39908" r="29319"/>
          <a:stretch>
            <a:fillRect/>
          </a:stretch>
        </p:blipFill>
        <p:spPr>
          <a:xfrm>
            <a:off x="2991437" y="1931867"/>
            <a:ext cx="774700" cy="94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16101" b="1120"/>
          <a:stretch>
            <a:fillRect/>
          </a:stretch>
        </p:blipFill>
        <p:spPr>
          <a:xfrm>
            <a:off x="8049804" y="1927193"/>
            <a:ext cx="1250949" cy="9506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56961" y="3049029"/>
            <a:ext cx="526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√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55865" y="300337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X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1150</Words>
  <Application>WPS 演示</Application>
  <PresentationFormat>宽屏</PresentationFormat>
  <Paragraphs>107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等线</vt:lpstr>
      <vt:lpstr>Times New Roman</vt:lpstr>
      <vt:lpstr>华文中宋</vt:lpstr>
      <vt:lpstr>Lucida Sans</vt:lpstr>
      <vt:lpstr>等线 Light</vt:lpstr>
      <vt:lpstr>微软雅黑</vt:lpstr>
      <vt:lpstr>Arial Unicode MS</vt:lpstr>
      <vt:lpstr>Calibri</vt:lpstr>
      <vt:lpstr>Office 主题​​</vt:lpstr>
      <vt:lpstr>自动化学院、人工智能学院 2020年研究生复试线上笔试流程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Bo</dc:creator>
  <cp:lastModifiedBy>T.F.ZHANG</cp:lastModifiedBy>
  <cp:revision>20</cp:revision>
  <dcterms:created xsi:type="dcterms:W3CDTF">2020-05-14T05:24:00Z</dcterms:created>
  <dcterms:modified xsi:type="dcterms:W3CDTF">2020-05-14T09:05:14Z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