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69" r:id="rId6"/>
    <p:sldId id="270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EC6E-9732-494A-995E-E832A908A9ED}" type="datetimeFigureOut">
              <a:rPr lang="zh-CN" altLang="en-US" smtClean="0"/>
              <a:t>2020/5/16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02AE-F49A-4D35-B2F0-58CED5FD37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464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EC6E-9732-494A-995E-E832A908A9ED}" type="datetimeFigureOut">
              <a:rPr lang="zh-CN" altLang="en-US" smtClean="0"/>
              <a:t>2020/5/16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02AE-F49A-4D35-B2F0-58CED5FD37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3183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EC6E-9732-494A-995E-E832A908A9ED}" type="datetimeFigureOut">
              <a:rPr lang="zh-CN" altLang="en-US" smtClean="0"/>
              <a:t>2020/5/16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02AE-F49A-4D35-B2F0-58CED5FD37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936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EC6E-9732-494A-995E-E832A908A9ED}" type="datetimeFigureOut">
              <a:rPr lang="zh-CN" altLang="en-US" smtClean="0"/>
              <a:t>2020/5/16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02AE-F49A-4D35-B2F0-58CED5FD37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7344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EC6E-9732-494A-995E-E832A908A9ED}" type="datetimeFigureOut">
              <a:rPr lang="zh-CN" altLang="en-US" smtClean="0"/>
              <a:t>2020/5/16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02AE-F49A-4D35-B2F0-58CED5FD37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2777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EC6E-9732-494A-995E-E832A908A9ED}" type="datetimeFigureOut">
              <a:rPr lang="zh-CN" altLang="en-US" smtClean="0"/>
              <a:t>2020/5/16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02AE-F49A-4D35-B2F0-58CED5FD37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9949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EC6E-9732-494A-995E-E832A908A9ED}" type="datetimeFigureOut">
              <a:rPr lang="zh-CN" altLang="en-US" smtClean="0"/>
              <a:t>2020/5/16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02AE-F49A-4D35-B2F0-58CED5FD37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9710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EC6E-9732-494A-995E-E832A908A9ED}" type="datetimeFigureOut">
              <a:rPr lang="zh-CN" altLang="en-US" smtClean="0"/>
              <a:t>2020/5/16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02AE-F49A-4D35-B2F0-58CED5FD37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3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EC6E-9732-494A-995E-E832A908A9ED}" type="datetimeFigureOut">
              <a:rPr lang="zh-CN" altLang="en-US" smtClean="0"/>
              <a:t>2020/5/16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02AE-F49A-4D35-B2F0-58CED5FD37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0799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EC6E-9732-494A-995E-E832A908A9ED}" type="datetimeFigureOut">
              <a:rPr lang="zh-CN" altLang="en-US" smtClean="0"/>
              <a:t>2020/5/16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02AE-F49A-4D35-B2F0-58CED5FD37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03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EC6E-9732-494A-995E-E832A908A9ED}" type="datetimeFigureOut">
              <a:rPr lang="zh-CN" altLang="en-US" smtClean="0"/>
              <a:t>2020/5/16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02AE-F49A-4D35-B2F0-58CED5FD37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6994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BEC6E-9732-494A-995E-E832A908A9ED}" type="datetimeFigureOut">
              <a:rPr lang="zh-CN" altLang="en-US" smtClean="0"/>
              <a:t>2020/5/16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102AE-F49A-4D35-B2F0-58CED5FD37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7982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4800" dirty="0" smtClean="0"/>
              <a:t>自动化学院、人工智能学院</a:t>
            </a:r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en-US" altLang="zh-CN" sz="4800" dirty="0" smtClean="0"/>
              <a:t>2020</a:t>
            </a:r>
            <a:r>
              <a:rPr lang="zh-CN" altLang="en-US" sz="4800" dirty="0" smtClean="0"/>
              <a:t>年研究生</a:t>
            </a:r>
            <a:r>
              <a:rPr lang="zh-CN" altLang="en-US" sz="4800" dirty="0" smtClean="0"/>
              <a:t>复试</a:t>
            </a:r>
            <a:r>
              <a:rPr lang="zh-CN" altLang="en-US" sz="4800" dirty="0" smtClean="0"/>
              <a:t>在</a:t>
            </a:r>
            <a:r>
              <a:rPr lang="zh-CN" altLang="en-US" sz="4800" dirty="0" smtClean="0"/>
              <a:t>线面试</a:t>
            </a:r>
            <a:r>
              <a:rPr lang="zh-CN" altLang="en-US" sz="4800" dirty="0" smtClean="0"/>
              <a:t>流程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291355"/>
            <a:ext cx="9144000" cy="1655762"/>
          </a:xfrm>
        </p:spPr>
        <p:txBody>
          <a:bodyPr>
            <a:normAutofit/>
          </a:bodyPr>
          <a:lstStyle/>
          <a:p>
            <a:r>
              <a:rPr lang="zh-CN" altLang="en-US" sz="4000" dirty="0" smtClean="0"/>
              <a:t>考生指南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069906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80571" y="145453"/>
            <a:ext cx="10798629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zh-CN" sz="24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考生</a:t>
            </a:r>
            <a:r>
              <a:rPr lang="zh-CN" altLang="en-US" sz="24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需要提前</a:t>
            </a:r>
            <a:r>
              <a:rPr lang="zh-CN" altLang="zh-CN" sz="24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准备</a:t>
            </a:r>
            <a:r>
              <a:rPr lang="en-US" altLang="zh-CN" sz="24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24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个</a:t>
            </a:r>
            <a:r>
              <a:rPr lang="zh-CN" altLang="zh-CN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设备</a:t>
            </a:r>
            <a:r>
              <a:rPr lang="zh-CN" altLang="en-US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zh-CN" altLang="en-US" sz="2000" kern="100" dirty="0" smtClean="0">
                <a:latin typeface="楷体_GB2312" panose="02010609030101010101" pitchFamily="49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与笔试要求基本相同</a:t>
            </a:r>
            <a:r>
              <a:rPr lang="zh-CN" altLang="en-US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zh-CN" altLang="zh-CN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endParaRPr lang="zh-CN" altLang="zh-CN" sz="2400" kern="100" dirty="0">
              <a:latin typeface="等线" panose="02010600030101010101" pitchFamily="2" charset="-122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14400" algn="l"/>
              </a:tabLst>
            </a:pPr>
            <a:r>
              <a:rPr lang="zh-CN" altLang="en-US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主机</a:t>
            </a:r>
            <a:r>
              <a:rPr lang="zh-CN" altLang="en-US" sz="24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位</a:t>
            </a:r>
            <a:r>
              <a:rPr lang="zh-CN" altLang="zh-CN" sz="24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设备：建议为</a:t>
            </a:r>
            <a:r>
              <a:rPr lang="zh-CN" altLang="zh-CN" sz="2400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具有摄像头与</a:t>
            </a:r>
            <a:r>
              <a:rPr lang="zh-CN" altLang="zh-CN" sz="2400" b="1" kern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麦克风</a:t>
            </a:r>
            <a:r>
              <a:rPr lang="zh-CN" altLang="zh-CN" sz="24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的电脑</a:t>
            </a:r>
            <a:r>
              <a:rPr lang="en-US" altLang="zh-CN" sz="24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zh-CN" sz="24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平板（后称“电脑”）</a:t>
            </a:r>
            <a:endParaRPr lang="zh-CN" altLang="zh-CN" sz="2400" kern="100" dirty="0">
              <a:latin typeface="等线" panose="02010600030101010101" pitchFamily="2" charset="-122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914400" algn="l"/>
              </a:tabLst>
            </a:pPr>
            <a:r>
              <a:rPr lang="zh-CN" altLang="en-US" sz="24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辅机位</a:t>
            </a:r>
            <a:r>
              <a:rPr lang="zh-CN" altLang="zh-CN" sz="24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设备：建议为</a:t>
            </a:r>
            <a:r>
              <a:rPr lang="zh-CN" altLang="zh-CN" sz="2400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具有摄像头</a:t>
            </a:r>
            <a:r>
              <a:rPr lang="zh-CN" altLang="zh-CN" sz="24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的手机</a:t>
            </a:r>
            <a:r>
              <a:rPr lang="en-US" altLang="zh-CN" sz="24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zh-CN" sz="24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平板（后称“手机”）</a:t>
            </a:r>
            <a:endParaRPr lang="zh-CN" altLang="zh-CN" sz="2400" kern="100" dirty="0">
              <a:latin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sz="2800" b="1" kern="100" dirty="0" smtClean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与笔试不同的是</a:t>
            </a:r>
            <a:r>
              <a:rPr lang="zh-CN" altLang="en-US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，面试设备需按如下方式设置：</a:t>
            </a:r>
            <a:endParaRPr lang="en-US" altLang="zh-CN" sz="2400" kern="100" dirty="0" smtClean="0">
              <a:latin typeface="等线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正前</a:t>
            </a:r>
            <a:r>
              <a:rPr lang="zh-CN" altLang="en-US" sz="24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方</a:t>
            </a:r>
            <a:r>
              <a:rPr lang="zh-CN" altLang="en-US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电脑要</a:t>
            </a:r>
            <a:r>
              <a:rPr lang="zh-CN" altLang="en-US" sz="2400" b="1" kern="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开麦、开音量</a:t>
            </a:r>
            <a:r>
              <a:rPr lang="zh-CN" altLang="en-US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（讲话、听声音），用于面试交流</a:t>
            </a:r>
            <a:endParaRPr lang="en-US" altLang="zh-CN" sz="2400" kern="100" dirty="0" smtClean="0">
              <a:latin typeface="等线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sz="24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侧后方手机要</a:t>
            </a:r>
            <a:r>
              <a:rPr lang="zh-CN" altLang="en-US" sz="24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全程</a:t>
            </a:r>
            <a:r>
              <a:rPr lang="zh-CN" altLang="en-US" sz="2400" b="1" kern="1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关麦、关音量</a:t>
            </a:r>
            <a:r>
              <a:rPr lang="zh-CN" altLang="en-US" sz="24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（不收音、不发声</a:t>
            </a:r>
            <a:r>
              <a:rPr lang="zh-CN" altLang="en-US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zh-CN" altLang="en-US" sz="2400" kern="100" dirty="0" smtClean="0">
                <a:latin typeface="等线" panose="02010600030101010101" pitchFamily="2" charset="-122"/>
                <a:cs typeface="Times New Roman" panose="02020603050405020304" pitchFamily="18" charset="0"/>
              </a:rPr>
              <a:t>，仅用于视频监控</a:t>
            </a:r>
            <a:endParaRPr lang="en-US" altLang="zh-CN" sz="2400" kern="100" dirty="0" smtClean="0">
              <a:latin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面试基本流程：</a:t>
            </a:r>
            <a:endParaRPr lang="en-US" altLang="zh-CN" sz="2400" kern="100" dirty="0">
              <a:latin typeface="等线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3015578" y="4829963"/>
            <a:ext cx="1260000" cy="720000"/>
          </a:xfrm>
          <a:prstGeom prst="roundRect">
            <a:avLst/>
          </a:prstGeom>
          <a:ln w="190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300"/>
              </a:spcBef>
            </a:pPr>
            <a:r>
              <a:rPr lang="zh-CN" altLang="en-US" b="1" dirty="0" smtClean="0">
                <a:solidFill>
                  <a:srgbClr val="000000"/>
                </a:solidFill>
                <a:cs typeface="Times New Roman" pitchFamily="18" charset="0"/>
              </a:rPr>
              <a:t>等候室</a:t>
            </a:r>
            <a:endParaRPr lang="en-US" altLang="zh-CN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5103687" y="4829963"/>
            <a:ext cx="1260000" cy="720000"/>
          </a:xfrm>
          <a:prstGeom prst="roundRect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300"/>
              </a:spcBef>
            </a:pPr>
            <a:r>
              <a:rPr lang="zh-CN" altLang="en-US" b="1" dirty="0" smtClean="0">
                <a:solidFill>
                  <a:srgbClr val="000000"/>
                </a:solidFill>
                <a:cs typeface="Times New Roman" pitchFamily="18" charset="0"/>
              </a:rPr>
              <a:t>准备</a:t>
            </a:r>
            <a:endParaRPr lang="en-US" altLang="zh-CN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7214541" y="4829963"/>
            <a:ext cx="1260000" cy="720000"/>
          </a:xfrm>
          <a:prstGeom prst="roundRect">
            <a:avLst/>
          </a:prstGeom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300"/>
              </a:spcBef>
            </a:pPr>
            <a:r>
              <a:rPr lang="zh-CN" altLang="en-US" b="1" dirty="0">
                <a:solidFill>
                  <a:srgbClr val="000000"/>
                </a:solidFill>
                <a:cs typeface="Times New Roman" pitchFamily="18" charset="0"/>
              </a:rPr>
              <a:t>面试</a:t>
            </a:r>
            <a:r>
              <a:rPr lang="zh-CN" altLang="en-US" b="1" dirty="0" smtClean="0">
                <a:solidFill>
                  <a:srgbClr val="000000"/>
                </a:solidFill>
                <a:cs typeface="Times New Roman" pitchFamily="18" charset="0"/>
              </a:rPr>
              <a:t>室</a:t>
            </a:r>
            <a:endParaRPr lang="en-US" altLang="zh-CN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9" name="右箭头 8"/>
          <p:cNvSpPr/>
          <p:nvPr/>
        </p:nvSpPr>
        <p:spPr>
          <a:xfrm>
            <a:off x="4404132" y="5086862"/>
            <a:ext cx="580030" cy="191068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10" name="右箭头 9"/>
          <p:cNvSpPr/>
          <p:nvPr/>
        </p:nvSpPr>
        <p:spPr>
          <a:xfrm>
            <a:off x="6503684" y="5086862"/>
            <a:ext cx="580030" cy="191068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11" name="矩形 10"/>
          <p:cNvSpPr/>
          <p:nvPr/>
        </p:nvSpPr>
        <p:spPr>
          <a:xfrm>
            <a:off x="2964847" y="5610567"/>
            <a:ext cx="13614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1400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身份验证</a:t>
            </a:r>
            <a:endParaRPr lang="en-US" altLang="zh-CN" sz="1400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zh-CN" altLang="en-US" sz="1400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宣读承诺书</a:t>
            </a:r>
            <a:endParaRPr lang="en-US" altLang="zh-CN" sz="1400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653904" y="5610567"/>
            <a:ext cx="21595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1400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退出等候室</a:t>
            </a:r>
            <a:endParaRPr lang="en-US" altLang="zh-CN" sz="1400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zh-CN" altLang="en-US" sz="1400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等待助理推送面试室信息</a:t>
            </a:r>
            <a:endParaRPr lang="en-US" altLang="zh-CN" sz="1400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572672" y="5702899"/>
            <a:ext cx="5437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1400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面试</a:t>
            </a:r>
            <a:endParaRPr lang="en-US" altLang="zh-CN" sz="1400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63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38282" y="401021"/>
            <a:ext cx="11282576" cy="129944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2500" dirty="0" smtClean="0"/>
              <a:t>在进入面试等候室前</a:t>
            </a:r>
            <a:r>
              <a:rPr lang="en-US" altLang="zh-CN" sz="2500" dirty="0" smtClean="0"/>
              <a:t>1</a:t>
            </a:r>
            <a:r>
              <a:rPr lang="zh-CN" altLang="en-US" sz="2500" dirty="0" smtClean="0"/>
              <a:t>小时，面试助理会将等候室信息通过</a:t>
            </a:r>
            <a:r>
              <a:rPr lang="en-US" altLang="zh-CN" sz="2500" dirty="0" smtClean="0"/>
              <a:t>QQ</a:t>
            </a:r>
            <a:r>
              <a:rPr lang="zh-CN" altLang="en-US" sz="2500" dirty="0" smtClean="0"/>
              <a:t>发送给考生</a:t>
            </a:r>
            <a:endParaRPr lang="en-US" altLang="zh-CN" sz="2500" dirty="0" smtClean="0"/>
          </a:p>
          <a:p>
            <a:r>
              <a:rPr lang="zh-CN" altLang="en-US" sz="2500" dirty="0" smtClean="0"/>
              <a:t>考生</a:t>
            </a:r>
            <a:r>
              <a:rPr lang="zh-CN" altLang="zh-CN" sz="2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电脑</a:t>
            </a:r>
            <a:r>
              <a:rPr lang="zh-CN" altLang="zh-CN" sz="2500" dirty="0" smtClean="0"/>
              <a:t>通过</a:t>
            </a:r>
            <a:r>
              <a:rPr lang="en-US" altLang="zh-CN" sz="2500" dirty="0" smtClean="0"/>
              <a:t> </a:t>
            </a:r>
            <a:r>
              <a:rPr lang="zh-CN" altLang="zh-CN" sz="25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手机号</a:t>
            </a:r>
            <a:r>
              <a:rPr lang="en-US" altLang="zh-CN" sz="2500" dirty="0" smtClean="0"/>
              <a:t> </a:t>
            </a:r>
            <a:r>
              <a:rPr lang="en-US" altLang="zh-CN" sz="2500" dirty="0"/>
              <a:t>+</a:t>
            </a:r>
            <a:r>
              <a:rPr lang="en-US" altLang="zh-CN" sz="2500" dirty="0" smtClean="0"/>
              <a:t> </a:t>
            </a:r>
            <a:r>
              <a:rPr lang="zh-CN" altLang="zh-CN" sz="25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验证码</a:t>
            </a:r>
            <a:r>
              <a:rPr lang="en-US" altLang="zh-CN" sz="2500" dirty="0" smtClean="0"/>
              <a:t> </a:t>
            </a:r>
            <a:r>
              <a:rPr lang="zh-CN" altLang="en-US" sz="2500" dirty="0" smtClean="0"/>
              <a:t>方式</a:t>
            </a:r>
            <a:r>
              <a:rPr lang="zh-CN" altLang="zh-CN" sz="2500" dirty="0" smtClean="0"/>
              <a:t>进</a:t>
            </a:r>
            <a:r>
              <a:rPr lang="zh-CN" altLang="en-US" sz="2500" b="1" dirty="0" smtClean="0"/>
              <a:t>入等候</a:t>
            </a:r>
            <a:r>
              <a:rPr lang="zh-CN" altLang="zh-CN" sz="2500" dirty="0" smtClean="0"/>
              <a:t>室</a:t>
            </a:r>
            <a:r>
              <a:rPr lang="zh-CN" altLang="en-US" sz="2500" dirty="0" smtClean="0"/>
              <a:t>（</a:t>
            </a:r>
            <a:r>
              <a:rPr lang="zh-CN" altLang="en-US" sz="25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仅电脑端进入即可，手机端</a:t>
            </a:r>
            <a:r>
              <a:rPr lang="zh-CN" altLang="en-US" sz="2500" b="1" dirty="0" smtClean="0">
                <a:solidFill>
                  <a:srgbClr val="C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不要</a:t>
            </a:r>
            <a:r>
              <a:rPr lang="zh-CN" altLang="en-US" sz="25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进入</a:t>
            </a:r>
            <a:r>
              <a:rPr lang="zh-CN" altLang="en-US" sz="2500" dirty="0" smtClean="0"/>
              <a:t>）</a:t>
            </a:r>
            <a:endParaRPr lang="en-US" altLang="zh-CN" sz="2500" dirty="0" smtClean="0"/>
          </a:p>
          <a:p>
            <a:r>
              <a:rPr lang="zh-CN" altLang="en-US" sz="2500" dirty="0" smtClean="0"/>
              <a:t>注意：修改名称为“</a:t>
            </a:r>
            <a:r>
              <a:rPr lang="en-US" altLang="zh-CN" sz="2500" dirty="0" smtClean="0"/>
              <a:t>x</a:t>
            </a:r>
            <a:r>
              <a:rPr lang="zh-CN" altLang="en-US" sz="2500" dirty="0" smtClean="0"/>
              <a:t>号考生”（助理会通过</a:t>
            </a:r>
            <a:r>
              <a:rPr lang="en-US" altLang="zh-CN" sz="2500" dirty="0" smtClean="0"/>
              <a:t>QQ</a:t>
            </a:r>
            <a:r>
              <a:rPr lang="zh-CN" altLang="en-US" sz="2500" dirty="0" smtClean="0"/>
              <a:t>提前告知），入会连接音频，入会开启摄像头</a:t>
            </a:r>
            <a:r>
              <a:rPr lang="en-US" altLang="zh-CN" sz="2500" dirty="0"/>
              <a:t/>
            </a:r>
            <a:br>
              <a:rPr lang="en-US" altLang="zh-CN" sz="2500" dirty="0"/>
            </a:br>
            <a:endParaRPr lang="zh-CN" altLang="en-US" sz="2500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282" y="1525664"/>
            <a:ext cx="2677076" cy="481873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3"/>
          <a:srcRect r="1890" b="1400"/>
          <a:stretch/>
        </p:blipFill>
        <p:spPr>
          <a:xfrm>
            <a:off x="3135818" y="1525664"/>
            <a:ext cx="2701052" cy="481873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4"/>
          <a:srcRect l="2439"/>
          <a:stretch/>
        </p:blipFill>
        <p:spPr>
          <a:xfrm>
            <a:off x="8971903" y="2809731"/>
            <a:ext cx="3026773" cy="221959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矩形 12"/>
          <p:cNvSpPr/>
          <p:nvPr/>
        </p:nvSpPr>
        <p:spPr>
          <a:xfrm>
            <a:off x="4329326" y="1776985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①</a:t>
            </a:r>
          </a:p>
        </p:txBody>
      </p:sp>
      <p:sp>
        <p:nvSpPr>
          <p:cNvPr id="14" name="矩形 13"/>
          <p:cNvSpPr/>
          <p:nvPr/>
        </p:nvSpPr>
        <p:spPr>
          <a:xfrm>
            <a:off x="2170388" y="3387209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①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4329326" y="2253282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0" i="0" dirty="0" smtClean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②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4070846" y="2948085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0" i="0" dirty="0" smtClean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③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4070846" y="396836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0" i="0" dirty="0" smtClean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④</a:t>
            </a:r>
            <a:endParaRPr lang="zh-CN" altLang="en-US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57330" y="1525664"/>
            <a:ext cx="2694113" cy="481873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" name="矩形 18"/>
          <p:cNvSpPr/>
          <p:nvPr/>
        </p:nvSpPr>
        <p:spPr>
          <a:xfrm>
            <a:off x="5053226" y="4930259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0" i="0" smtClean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⑤</a:t>
            </a:r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7196637" y="2368426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①</a:t>
            </a:r>
          </a:p>
        </p:txBody>
      </p:sp>
      <p:sp>
        <p:nvSpPr>
          <p:cNvPr id="21" name="矩形 20"/>
          <p:cNvSpPr/>
          <p:nvPr/>
        </p:nvSpPr>
        <p:spPr>
          <a:xfrm>
            <a:off x="8296044" y="3017877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0" i="0" dirty="0" smtClean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②</a:t>
            </a:r>
            <a:endParaRPr lang="zh-CN" altLang="en-US" dirty="0"/>
          </a:p>
        </p:txBody>
      </p:sp>
      <p:sp>
        <p:nvSpPr>
          <p:cNvPr id="22" name="矩形 21"/>
          <p:cNvSpPr/>
          <p:nvPr/>
        </p:nvSpPr>
        <p:spPr>
          <a:xfrm>
            <a:off x="7196637" y="3132751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0" i="0" dirty="0" smtClean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③</a:t>
            </a:r>
            <a:endParaRPr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7890071" y="4496473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0" i="0" dirty="0" smtClean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④</a:t>
            </a:r>
            <a:endParaRPr lang="zh-CN" altLang="en-US" dirty="0"/>
          </a:p>
        </p:txBody>
      </p:sp>
      <p:sp>
        <p:nvSpPr>
          <p:cNvPr id="24" name="矩形 23"/>
          <p:cNvSpPr/>
          <p:nvPr/>
        </p:nvSpPr>
        <p:spPr>
          <a:xfrm>
            <a:off x="10768288" y="37836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①</a:t>
            </a:r>
            <a:endParaRPr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1138238" y="642091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第一步</a:t>
            </a:r>
            <a:endParaRPr lang="zh-CN" altLang="en-US" dirty="0"/>
          </a:p>
        </p:txBody>
      </p:sp>
      <p:sp>
        <p:nvSpPr>
          <p:cNvPr id="27" name="文本框 26"/>
          <p:cNvSpPr txBox="1"/>
          <p:nvPr/>
        </p:nvSpPr>
        <p:spPr>
          <a:xfrm>
            <a:off x="4098493" y="642091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第二步</a:t>
            </a:r>
            <a:endParaRPr lang="zh-CN" altLang="en-US" dirty="0"/>
          </a:p>
        </p:txBody>
      </p:sp>
      <p:sp>
        <p:nvSpPr>
          <p:cNvPr id="28" name="文本框 27"/>
          <p:cNvSpPr txBox="1"/>
          <p:nvPr/>
        </p:nvSpPr>
        <p:spPr>
          <a:xfrm>
            <a:off x="6965804" y="642091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第三步</a:t>
            </a:r>
            <a:endParaRPr lang="zh-CN" altLang="en-US" dirty="0"/>
          </a:p>
        </p:txBody>
      </p:sp>
      <p:sp>
        <p:nvSpPr>
          <p:cNvPr id="29" name="文本框 28"/>
          <p:cNvSpPr txBox="1"/>
          <p:nvPr/>
        </p:nvSpPr>
        <p:spPr>
          <a:xfrm>
            <a:off x="10098874" y="529959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第四步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0380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77371" y="368050"/>
            <a:ext cx="1136468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面试助理会</a:t>
            </a:r>
            <a:r>
              <a:rPr lang="zh-CN" altLang="zh-CN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通过语音</a:t>
            </a:r>
            <a:r>
              <a:rPr lang="zh-CN" altLang="en-US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下达：</a:t>
            </a:r>
            <a:r>
              <a:rPr lang="en-US" altLang="zh-CN" sz="24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US" altLang="zh-CN" sz="24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</a:br>
            <a:r>
              <a:rPr lang="zh-CN" altLang="zh-CN" sz="24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“请在学信网验证身份</a:t>
            </a:r>
            <a:r>
              <a:rPr lang="zh-CN" altLang="zh-CN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en-US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截</a:t>
            </a:r>
            <a:r>
              <a:rPr lang="zh-CN" altLang="en-US" sz="24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图</a:t>
            </a:r>
            <a:r>
              <a:rPr lang="zh-CN" altLang="en-US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验证成功的画面，通过</a:t>
            </a:r>
            <a:r>
              <a:rPr lang="en-US" altLang="zh-CN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QQ</a:t>
            </a:r>
            <a:r>
              <a:rPr lang="zh-CN" altLang="en-US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发送给面试助理</a:t>
            </a:r>
            <a:r>
              <a:rPr lang="zh-CN" altLang="zh-CN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en-US" altLang="zh-CN" sz="24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US" altLang="zh-CN" sz="24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</a:br>
            <a:r>
              <a:rPr lang="zh-CN" altLang="en-US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考生按要求执行</a:t>
            </a:r>
            <a:endParaRPr lang="en-US" altLang="zh-CN" sz="2400" kern="100" dirty="0">
              <a:latin typeface="等线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77370" y="2264844"/>
            <a:ext cx="1181463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验证流程完成后，面试助理会</a:t>
            </a:r>
            <a:r>
              <a:rPr lang="zh-CN" altLang="zh-CN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通过语音</a:t>
            </a:r>
            <a:r>
              <a:rPr lang="zh-CN" altLang="en-US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下达：</a:t>
            </a:r>
            <a:r>
              <a:rPr lang="en-US" altLang="zh-CN" sz="24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US" altLang="zh-CN" sz="24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</a:br>
            <a:r>
              <a:rPr lang="zh-CN" altLang="zh-CN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“请</a:t>
            </a:r>
            <a:r>
              <a:rPr lang="zh-CN" altLang="en-US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各位考生确认腾讯会议麦克风为开启状态，开始宣读承诺书</a:t>
            </a:r>
            <a:r>
              <a:rPr lang="zh-CN" altLang="zh-CN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en-US" altLang="zh-CN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US" altLang="zh-CN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</a:br>
            <a:r>
              <a:rPr lang="zh-CN" altLang="en-US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考生需逐字读承诺书</a:t>
            </a:r>
            <a:r>
              <a:rPr lang="en-US" altLang="zh-CN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US" altLang="zh-CN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</a:br>
            <a:r>
              <a:rPr lang="zh-CN" altLang="en-US" sz="2400" b="1" kern="100" dirty="0" smtClean="0">
                <a:latin typeface="楷体_GB2312" panose="02010609030101010101" pitchFamily="49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提示</a:t>
            </a:r>
            <a:r>
              <a:rPr lang="zh-CN" altLang="en-US" sz="2400" kern="100" dirty="0" smtClean="0">
                <a:latin typeface="楷体_GB2312" panose="02010609030101010101" pitchFamily="49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：如受到其他考生宣读声音的干扰，可适当降低电脑音量</a:t>
            </a:r>
            <a:endParaRPr lang="en-US" altLang="zh-CN" sz="2400" kern="100" dirty="0" smtClean="0">
              <a:latin typeface="楷体_GB2312" panose="02010609030101010101" pitchFamily="49" charset="-122"/>
              <a:ea typeface="楷体_GB2312" panose="0201060903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77371" y="4715636"/>
            <a:ext cx="113646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全体宣读完毕后，面试助理会</a:t>
            </a:r>
            <a:r>
              <a:rPr lang="zh-CN" altLang="zh-CN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通过语音</a:t>
            </a:r>
            <a:r>
              <a:rPr lang="zh-CN" altLang="en-US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下达：</a:t>
            </a:r>
            <a:r>
              <a:rPr lang="en-US" altLang="zh-CN" sz="24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US" altLang="zh-CN" sz="24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</a:br>
            <a:r>
              <a:rPr lang="zh-CN" altLang="zh-CN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“请</a:t>
            </a:r>
            <a:r>
              <a:rPr lang="zh-CN" altLang="en-US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各位考生可关闭摄像头，但不要退出会议室，等候通知</a:t>
            </a:r>
            <a:r>
              <a:rPr lang="zh-CN" altLang="zh-CN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endParaRPr lang="en-US" altLang="zh-CN" sz="2400" kern="100" dirty="0" smtClean="0">
              <a:latin typeface="等线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477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77371" y="368050"/>
            <a:ext cx="1136468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轮到考生面试前</a:t>
            </a:r>
            <a:r>
              <a:rPr lang="en-US" altLang="zh-CN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15</a:t>
            </a:r>
            <a:r>
              <a:rPr lang="zh-CN" altLang="en-US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分钟左右，助理会</a:t>
            </a:r>
            <a:r>
              <a:rPr lang="zh-CN" altLang="zh-CN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通过语音</a:t>
            </a:r>
            <a:r>
              <a:rPr lang="zh-CN" altLang="en-US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下达：</a:t>
            </a:r>
            <a:r>
              <a:rPr lang="en-US" altLang="zh-CN" sz="24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US" altLang="zh-CN" sz="24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</a:br>
            <a:r>
              <a:rPr lang="zh-CN" altLang="zh-CN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“请</a:t>
            </a:r>
            <a:r>
              <a:rPr lang="en-US" altLang="zh-CN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zh-CN" altLang="en-US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号考生退出会议室，等待接收面试房间信息</a:t>
            </a:r>
            <a:r>
              <a:rPr lang="zh-CN" altLang="zh-CN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en-US" altLang="zh-CN" sz="24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US" altLang="zh-CN" sz="24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</a:br>
            <a:r>
              <a:rPr lang="zh-CN" altLang="en-US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考生退出会议室（等候室），等待</a:t>
            </a:r>
            <a:r>
              <a:rPr lang="en-US" altLang="zh-CN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QQ</a:t>
            </a:r>
            <a:r>
              <a:rPr lang="zh-CN" altLang="en-US" sz="24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消息</a:t>
            </a:r>
            <a:endParaRPr lang="en-US" altLang="zh-CN" sz="2400" kern="100" dirty="0">
              <a:latin typeface="等线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77370" y="2264844"/>
            <a:ext cx="1146628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考生面试前</a:t>
            </a:r>
            <a:r>
              <a:rPr lang="en-US" altLang="zh-CN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分钟，助理会通过</a:t>
            </a:r>
            <a:r>
              <a:rPr lang="en-US" altLang="zh-CN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QQ</a:t>
            </a:r>
            <a:r>
              <a:rPr lang="zh-CN" altLang="en-US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推送面试房间号及密码：</a:t>
            </a:r>
            <a:r>
              <a:rPr lang="en-US" altLang="zh-CN" sz="24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US" altLang="zh-CN" sz="24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</a:br>
            <a:r>
              <a:rPr lang="zh-CN" altLang="en-US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考生在电脑端通过 </a:t>
            </a:r>
            <a:r>
              <a:rPr lang="zh-CN" altLang="en-US" sz="2400" b="1" kern="100" dirty="0" smtClean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手机</a:t>
            </a:r>
            <a:r>
              <a:rPr lang="en-US" altLang="zh-CN" sz="2400" b="1" kern="100" dirty="0" smtClean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+</a:t>
            </a:r>
            <a:r>
              <a:rPr lang="zh-CN" altLang="en-US" sz="2400" b="1" kern="100" dirty="0" smtClean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验证码 </a:t>
            </a:r>
            <a:r>
              <a:rPr lang="zh-CN" altLang="en-US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方式进入面试房间（方法同前，开麦、开音量）</a:t>
            </a:r>
            <a:r>
              <a:rPr lang="en-US" altLang="zh-CN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US" altLang="zh-CN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</a:br>
            <a:r>
              <a:rPr lang="zh-CN" altLang="en-US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考生在手机端通过 </a:t>
            </a:r>
            <a:r>
              <a:rPr lang="zh-CN" altLang="en-US" sz="2400" b="1" kern="100" dirty="0" smtClean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微信账号 </a:t>
            </a:r>
            <a:r>
              <a:rPr lang="zh-CN" altLang="en-US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方式进入面试房间（</a:t>
            </a:r>
            <a:r>
              <a:rPr lang="zh-CN" altLang="en-US" sz="2400" b="1" kern="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关麦、关音量</a:t>
            </a:r>
            <a:r>
              <a:rPr lang="zh-CN" altLang="en-US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US" altLang="zh-CN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</a:br>
            <a:r>
              <a:rPr lang="zh-CN" altLang="en-US" sz="2400" b="1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注</a:t>
            </a:r>
            <a:r>
              <a:rPr lang="en-US" altLang="zh-CN" sz="2400" b="1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zh-CN" altLang="en-US" sz="2400" b="1" kern="100" dirty="0" smtClean="0">
                <a:latin typeface="楷体_GB2312" panose="02010609030101010101" pitchFamily="49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电脑端与手机端进入的是同一个会议室</a:t>
            </a:r>
            <a:r>
              <a:rPr lang="en-US" altLang="zh-CN" sz="2400" kern="100" dirty="0">
                <a:latin typeface="楷体_GB2312" panose="02010609030101010101" pitchFamily="49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/>
            </a:r>
            <a:br>
              <a:rPr lang="en-US" altLang="zh-CN" sz="2400" kern="100" dirty="0">
                <a:latin typeface="楷体_GB2312" panose="02010609030101010101" pitchFamily="49" charset="-122"/>
                <a:ea typeface="楷体_GB2312" panose="02010609030101010101" pitchFamily="49" charset="-122"/>
                <a:cs typeface="Times New Roman" panose="02020603050405020304" pitchFamily="18" charset="0"/>
              </a:rPr>
            </a:br>
            <a:r>
              <a:rPr lang="zh-CN" altLang="en-US" sz="2400" b="1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注</a:t>
            </a:r>
            <a:r>
              <a:rPr lang="en-US" altLang="zh-CN" sz="2400" b="1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zh-CN" altLang="en-US" sz="2400" kern="100" dirty="0" smtClean="0">
                <a:latin typeface="楷体_GB2312" panose="02010609030101010101" pitchFamily="49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手机端腾讯会议</a:t>
            </a:r>
            <a:r>
              <a:rPr lang="zh-CN" altLang="en-US" sz="2400" b="1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anose="02010609030101010101" pitchFamily="49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关音量技巧</a:t>
            </a:r>
            <a:r>
              <a:rPr lang="zh-CN" altLang="en-US" sz="2400" kern="100" dirty="0" smtClean="0">
                <a:latin typeface="楷体_GB2312" panose="02010609030101010101" pitchFamily="49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kern="100" dirty="0" smtClean="0">
                <a:latin typeface="楷体_GB2312" panose="02010609030101010101" pitchFamily="49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/>
            </a:r>
            <a:br>
              <a:rPr lang="en-US" altLang="zh-CN" sz="2400" kern="100" dirty="0" smtClean="0">
                <a:latin typeface="楷体_GB2312" panose="02010609030101010101" pitchFamily="49" charset="-122"/>
                <a:ea typeface="楷体_GB2312" panose="02010609030101010101" pitchFamily="49" charset="-122"/>
                <a:cs typeface="Times New Roman" panose="02020603050405020304" pitchFamily="18" charset="0"/>
              </a:rPr>
            </a:br>
            <a:r>
              <a:rPr lang="en-US" altLang="zh-CN" sz="2400" kern="100" dirty="0" smtClean="0">
                <a:latin typeface="楷体_GB2312" panose="02010609030101010101" pitchFamily="49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     </a:t>
            </a:r>
            <a:r>
              <a:rPr lang="zh-CN" altLang="en-US" sz="2400" kern="100" dirty="0" smtClean="0">
                <a:latin typeface="楷体_GB2312" panose="02010609030101010101" pitchFamily="49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进会议室后，点左上角小喇叭，使其变成耳朵</a:t>
            </a:r>
            <a:endParaRPr lang="en-US" altLang="zh-CN" sz="2400" b="1" kern="100" dirty="0" smtClean="0">
              <a:latin typeface="楷体_GB2312" panose="02010609030101010101" pitchFamily="49" charset="-122"/>
              <a:ea typeface="楷体_GB2312" panose="0201060903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2114" y="4671998"/>
            <a:ext cx="4264628" cy="61472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3501" y="5869187"/>
            <a:ext cx="4263241" cy="601914"/>
          </a:xfrm>
          <a:prstGeom prst="rect">
            <a:avLst/>
          </a:prstGeom>
        </p:spPr>
      </p:pic>
      <p:sp>
        <p:nvSpPr>
          <p:cNvPr id="5" name="下箭头 4"/>
          <p:cNvSpPr/>
          <p:nvPr/>
        </p:nvSpPr>
        <p:spPr>
          <a:xfrm>
            <a:off x="7931150" y="5182985"/>
            <a:ext cx="177800" cy="811415"/>
          </a:xfrm>
          <a:prstGeom prst="downArrow">
            <a:avLst>
              <a:gd name="adj1" fmla="val 28571"/>
              <a:gd name="adj2" fmla="val 50000"/>
            </a:avLst>
          </a:prstGeom>
          <a:ln>
            <a:solidFill>
              <a:srgbClr val="0000F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0574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77371" y="368050"/>
            <a:ext cx="1136468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考生进入面试室，面试秘书会与考生确认音、视频接通情况</a:t>
            </a:r>
            <a:endParaRPr lang="en-US" altLang="zh-CN" sz="2400" kern="100" dirty="0" smtClean="0">
              <a:latin typeface="等线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sz="24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确认</a:t>
            </a:r>
            <a:r>
              <a:rPr lang="zh-CN" altLang="en-US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完毕，面试秘书通过语音下达</a:t>
            </a:r>
            <a:r>
              <a:rPr lang="en-US" altLang="zh-CN" sz="24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US" altLang="zh-CN" sz="24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</a:br>
            <a:r>
              <a:rPr lang="zh-CN" altLang="zh-CN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请考生将手机横屏，摆放至侧后方</a:t>
            </a:r>
            <a:r>
              <a:rPr lang="zh-CN" altLang="zh-CN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en-US" altLang="zh-CN" sz="24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US" altLang="zh-CN" sz="24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</a:br>
            <a:r>
              <a:rPr lang="zh-CN" altLang="en-US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考生按要求执行（摆放角度、画面内容等要求与笔试相同）</a:t>
            </a:r>
            <a:endParaRPr lang="en-US" altLang="zh-CN" sz="2400" kern="100" dirty="0">
              <a:latin typeface="等线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77371" y="2990558"/>
            <a:ext cx="118146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摆放完毕并经由面试秘书审核无问题后，即可开始面试</a:t>
            </a:r>
            <a:endParaRPr lang="en-US" altLang="zh-CN" sz="2400" kern="100" dirty="0" smtClean="0">
              <a:latin typeface="楷体_GB2312" panose="02010609030101010101" pitchFamily="49" charset="-122"/>
              <a:ea typeface="楷体_GB2312" panose="0201060903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77371" y="4013589"/>
            <a:ext cx="118146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sz="2400" kern="100" dirty="0" smtClean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面试完毕，考生退出面试室</a:t>
            </a:r>
            <a:endParaRPr lang="en-US" altLang="zh-CN" sz="2400" kern="100" dirty="0" smtClean="0">
              <a:latin typeface="楷体_GB2312" panose="02010609030101010101" pitchFamily="49" charset="-122"/>
              <a:ea typeface="楷体_GB2312" panose="0201060903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922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330</Words>
  <Application>Microsoft Office PowerPoint</Application>
  <PresentationFormat>宽屏</PresentationFormat>
  <Paragraphs>44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7" baseType="lpstr">
      <vt:lpstr>等线</vt:lpstr>
      <vt:lpstr>等线 Light</vt:lpstr>
      <vt:lpstr>黑体</vt:lpstr>
      <vt:lpstr>华文中宋</vt:lpstr>
      <vt:lpstr>楷体_GB2312</vt:lpstr>
      <vt:lpstr>宋体</vt:lpstr>
      <vt:lpstr>微软雅黑</vt:lpstr>
      <vt:lpstr>Arial</vt:lpstr>
      <vt:lpstr>Times New Roman</vt:lpstr>
      <vt:lpstr>Wingdings</vt:lpstr>
      <vt:lpstr>Office 主题​​</vt:lpstr>
      <vt:lpstr>自动化学院、人工智能学院 2020年研究生复试在线面试流程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Zhao Bo</dc:creator>
  <cp:lastModifiedBy>lab</cp:lastModifiedBy>
  <cp:revision>36</cp:revision>
  <dcterms:created xsi:type="dcterms:W3CDTF">2020-05-14T05:24:31Z</dcterms:created>
  <dcterms:modified xsi:type="dcterms:W3CDTF">2020-05-16T07:07:37Z</dcterms:modified>
</cp:coreProperties>
</file>